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42"/>
  </p:notesMasterIdLst>
  <p:sldIdLst>
    <p:sldId id="301" r:id="rId7"/>
    <p:sldId id="282" r:id="rId8"/>
    <p:sldId id="284" r:id="rId9"/>
    <p:sldId id="298" r:id="rId10"/>
    <p:sldId id="268" r:id="rId11"/>
    <p:sldId id="300" r:id="rId12"/>
    <p:sldId id="269" r:id="rId13"/>
    <p:sldId id="270" r:id="rId14"/>
    <p:sldId id="271" r:id="rId15"/>
    <p:sldId id="272" r:id="rId16"/>
    <p:sldId id="273" r:id="rId17"/>
    <p:sldId id="285" r:id="rId18"/>
    <p:sldId id="274" r:id="rId19"/>
    <p:sldId id="275" r:id="rId20"/>
    <p:sldId id="276" r:id="rId21"/>
    <p:sldId id="277" r:id="rId22"/>
    <p:sldId id="278" r:id="rId23"/>
    <p:sldId id="279" r:id="rId24"/>
    <p:sldId id="280" r:id="rId25"/>
    <p:sldId id="281" r:id="rId26"/>
    <p:sldId id="257" r:id="rId27"/>
    <p:sldId id="258" r:id="rId28"/>
    <p:sldId id="259" r:id="rId29"/>
    <p:sldId id="260" r:id="rId30"/>
    <p:sldId id="261" r:id="rId31"/>
    <p:sldId id="288" r:id="rId32"/>
    <p:sldId id="289" r:id="rId33"/>
    <p:sldId id="297" r:id="rId34"/>
    <p:sldId id="290" r:id="rId35"/>
    <p:sldId id="296" r:id="rId36"/>
    <p:sldId id="291" r:id="rId37"/>
    <p:sldId id="262" r:id="rId38"/>
    <p:sldId id="263" r:id="rId39"/>
    <p:sldId id="295" r:id="rId40"/>
    <p:sldId id="2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9694"/>
    <a:srgbClr val="C6D9F1"/>
    <a:srgbClr val="6E664E"/>
    <a:srgbClr val="D1D1D1"/>
    <a:srgbClr val="FF5353"/>
    <a:srgbClr val="7E7559"/>
    <a:srgbClr val="FFE379"/>
    <a:srgbClr val="E2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20" autoAdjust="0"/>
  </p:normalViewPr>
  <p:slideViewPr>
    <p:cSldViewPr snapToGrid="0">
      <p:cViewPr varScale="1">
        <p:scale>
          <a:sx n="79" d="100"/>
          <a:sy n="79" d="100"/>
        </p:scale>
        <p:origin x="157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5682F-0CFA-4226-98D7-69004B13FA67}" type="datetimeFigureOut">
              <a:rPr lang="en-US" smtClean="0"/>
              <a:t>2/1/2026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87899-04F8-4DE4-94AA-223FB4F4A7DF}" type="slidenum">
              <a:rPr lang="en-US" smtClean="0"/>
              <a:t>‹#›</a:t>
            </a:fld>
            <a:endParaRPr lang="en-US"/>
          </a:p>
        </p:txBody>
      </p:sp>
    </p:spTree>
    <p:extLst>
      <p:ext uri="{BB962C8B-B14F-4D97-AF65-F5344CB8AC3E}">
        <p14:creationId xmlns:p14="http://schemas.microsoft.com/office/powerpoint/2010/main" val="369224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mtClean="0">
                <a:latin typeface="Garamond" panose="02020404030301010803" pitchFamily="18" charset="0"/>
              </a:rPr>
              <a:t>Primarna hemostaza se sastoji iz </a:t>
            </a:r>
            <a:r>
              <a:rPr lang="sr-Latn-RS" b="1" smtClean="0">
                <a:latin typeface="Garamond" panose="02020404030301010803" pitchFamily="18" charset="0"/>
              </a:rPr>
              <a:t>vaskularne</a:t>
            </a:r>
            <a:r>
              <a:rPr lang="sr-Latn-RS" smtClean="0">
                <a:latin typeface="Garamond" panose="02020404030301010803" pitchFamily="18" charset="0"/>
              </a:rPr>
              <a:t> i </a:t>
            </a:r>
            <a:r>
              <a:rPr lang="sr-Latn-RS" b="1" smtClean="0">
                <a:latin typeface="Garamond" panose="02020404030301010803" pitchFamily="18" charset="0"/>
              </a:rPr>
              <a:t>trombocitne</a:t>
            </a:r>
            <a:r>
              <a:rPr lang="sr-Latn-RS" smtClean="0">
                <a:latin typeface="Garamond" panose="02020404030301010803" pitchFamily="18" charset="0"/>
              </a:rPr>
              <a:t> faze. Vaskularna faza podrazumeva vazokonstrikciju, dok trombocitna faza</a:t>
            </a:r>
            <a:r>
              <a:rPr lang="sr-Latn-RS" baseline="0" smtClean="0">
                <a:latin typeface="Garamond" panose="02020404030301010803" pitchFamily="18" charset="0"/>
              </a:rPr>
              <a:t> podrazumeva čitav niz promena kojima podležu trombociti i, pri tome, međusobno reaguju, što rezultira stvaranjem trombocitnog čepa – primarnog ili belog koaguluma.</a:t>
            </a:r>
            <a:endParaRPr lang="en-US">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C3987899-04F8-4DE4-94AA-223FB4F4A7DF}" type="slidenum">
              <a:rPr lang="en-US" smtClean="0"/>
              <a:t>3</a:t>
            </a:fld>
            <a:endParaRPr lang="en-US"/>
          </a:p>
        </p:txBody>
      </p:sp>
    </p:spTree>
    <p:extLst>
      <p:ext uri="{BB962C8B-B14F-4D97-AF65-F5344CB8AC3E}">
        <p14:creationId xmlns:p14="http://schemas.microsoft.com/office/powerpoint/2010/main" val="112574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987899-04F8-4DE4-94AA-223FB4F4A7DF}" type="slidenum">
              <a:rPr lang="en-US" smtClean="0"/>
              <a:t>14</a:t>
            </a:fld>
            <a:endParaRPr lang="en-US"/>
          </a:p>
        </p:txBody>
      </p:sp>
    </p:spTree>
    <p:extLst>
      <p:ext uri="{BB962C8B-B14F-4D97-AF65-F5344CB8AC3E}">
        <p14:creationId xmlns:p14="http://schemas.microsoft.com/office/powerpoint/2010/main" val="2672592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mtClean="0"/>
              <a:t>Unutrašnji put se naziva unutrašnji jer</a:t>
            </a:r>
            <a:r>
              <a:rPr lang="sr-Latn-RS" baseline="0" smtClean="0"/>
              <a:t> u njegovom pokretanju učestvuju samo faktori (proteini) koji se nalaze u krvnoj plazmi. Kada se to dešava? - Dešava se kada krv dođe u kontakt sa nekom stranom materijom – na primer zidom epruvete ili subendotelnim kolagenim vlaknima. Posledica tog kontakta je aktivacija XII faktora koagulacije i započinjanje unutrašnjeg puta, koji je po svojoj prirodi sporiji od spoljašnjeg. Dakle, sa aspekta aktivacije unutrašnjeg puta, strana površina je svaka površina osim neoštećenog (intaktnog) endotela. Čim se endotel ošteti i otkriju kolagena vlakna, aktivira se unutrašnji put i koagulaciona kaskada. Takođe, čim se izvadi krv u epruvetu (bez antikoagulansa) dolazi do aktivacije XII (Hagemanovog) faktora zbog kontakta sa zidom epruvete (strana površina).</a:t>
            </a:r>
          </a:p>
          <a:p>
            <a:r>
              <a:rPr lang="sr-Latn-RS" baseline="0" smtClean="0"/>
              <a:t>Spoljašnji mehanizam koagulacije se naziva spošaljnji jer je za njegovo pokretanje potrebno prisustvo molekula koji se ne nalazi u krvnoj plazmi i cirkulatornom sistemu, već potiče iz spoljašnjosti cirkulatornog sistema. Šta bi bila spoljašnjost za cirkulatorni sistem? – Okolno tkivo, odnosno tkivo koje okružuje krvi sud. Kada će krv doći u kontakt sa tim spoljašnjim molekulima? Kada postoji oštećenje ili povreda krvnog suda kojom je probijena čitava debljina krvnog suda i koja je time omogućila kontakt krvi i tkiva koje okružuje krvne sudove. </a:t>
            </a:r>
          </a:p>
          <a:p>
            <a:pPr marL="0" marR="0" indent="0" algn="l" defTabSz="914400" rtl="0" eaLnBrk="1" fontAlgn="auto" latinLnBrk="0" hangingPunct="1">
              <a:lnSpc>
                <a:spcPct val="100000"/>
              </a:lnSpc>
              <a:spcBef>
                <a:spcPts val="0"/>
              </a:spcBef>
              <a:spcAft>
                <a:spcPts val="0"/>
              </a:spcAft>
              <a:buClrTx/>
              <a:buSzTx/>
              <a:buFontTx/>
              <a:buNone/>
              <a:tabLst/>
              <a:defRPr/>
            </a:pPr>
            <a:r>
              <a:rPr lang="sr-Latn-RS" baseline="0" smtClean="0"/>
              <a:t>Suština oba puta (unutrašnjeg i spoljašnjeg) je stvaranje aktivatora protrombina (protrombinaze). Kada se stvori aktivator protrombina (protrombinaza), započinje zajednički put koagulacije.</a:t>
            </a:r>
          </a:p>
          <a:p>
            <a:pPr marL="0" marR="0" indent="0" algn="l" defTabSz="914400" rtl="0" eaLnBrk="1" fontAlgn="auto" latinLnBrk="0" hangingPunct="1">
              <a:lnSpc>
                <a:spcPct val="100000"/>
              </a:lnSpc>
              <a:spcBef>
                <a:spcPts val="0"/>
              </a:spcBef>
              <a:spcAft>
                <a:spcPts val="0"/>
              </a:spcAft>
              <a:buClrTx/>
              <a:buSzTx/>
              <a:buFontTx/>
              <a:buNone/>
              <a:tabLst/>
              <a:defRPr/>
            </a:pPr>
            <a:endParaRPr lang="sr-Latn-RS" baseline="0" smtClean="0"/>
          </a:p>
          <a:p>
            <a:r>
              <a:rPr lang="sr-Latn-RS" baseline="0" smtClean="0"/>
              <a:t>Šta mislite, zašto je spoljašnji mehanizam brži od unutrašnjeg i gde možemo tražiti biološki smisao toga?</a:t>
            </a:r>
          </a:p>
        </p:txBody>
      </p:sp>
      <p:sp>
        <p:nvSpPr>
          <p:cNvPr id="4" name="Slide Number Placeholder 3"/>
          <p:cNvSpPr>
            <a:spLocks noGrp="1"/>
          </p:cNvSpPr>
          <p:nvPr>
            <p:ph type="sldNum" sz="quarter" idx="10"/>
          </p:nvPr>
        </p:nvSpPr>
        <p:spPr/>
        <p:txBody>
          <a:bodyPr/>
          <a:lstStyle/>
          <a:p>
            <a:fld id="{C3987899-04F8-4DE4-94AA-223FB4F4A7DF}" type="slidenum">
              <a:rPr lang="en-US" smtClean="0"/>
              <a:t>15</a:t>
            </a:fld>
            <a:endParaRPr lang="en-US"/>
          </a:p>
        </p:txBody>
      </p:sp>
    </p:spTree>
    <p:extLst>
      <p:ext uri="{BB962C8B-B14F-4D97-AF65-F5344CB8AC3E}">
        <p14:creationId xmlns:p14="http://schemas.microsoft.com/office/powerpoint/2010/main" val="262690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1" smtClean="0"/>
              <a:t>Tkivni faktor</a:t>
            </a:r>
            <a:r>
              <a:rPr lang="sr-Latn-RS" smtClean="0"/>
              <a:t> ili </a:t>
            </a:r>
            <a:r>
              <a:rPr lang="sr-Latn-RS" b="1" smtClean="0"/>
              <a:t>tkivni</a:t>
            </a:r>
            <a:r>
              <a:rPr lang="sr-Latn-RS" b="1" baseline="0" smtClean="0"/>
              <a:t> tromboplastin</a:t>
            </a:r>
            <a:r>
              <a:rPr lang="sr-Latn-RS" b="0" baseline="0" smtClean="0"/>
              <a:t> (faktor III) </a:t>
            </a:r>
            <a:r>
              <a:rPr lang="sr-Latn-RS" baseline="0" smtClean="0"/>
              <a:t>je glikoprotein kojeg, fiziološki, ne eksprimiraju ćelije krvi ili endotela. Međutim, eksprimiraju ga gotovo sve druge ćelije, uključujući i one koje okružuju krvne sudove (npr. fibroblasti, periciti, glatko-mišićne ćelije, itd.). Potrebno je dodati da se može pokrenuti ekspresija FIII od strane npr. monocita, endotelnih ćelija i trombocita, ali se to dešava pri uticaju endotoksina ili proinflamatornih citokina. Zbog toga se kod endotoksemije može očekivati DIK – diseminovane intravaskularne koagulacije.  </a:t>
            </a:r>
          </a:p>
          <a:p>
            <a:endParaRPr lang="sr-Latn-RS" baseline="0" smtClean="0"/>
          </a:p>
        </p:txBody>
      </p:sp>
      <p:sp>
        <p:nvSpPr>
          <p:cNvPr id="4" name="Slide Number Placeholder 3"/>
          <p:cNvSpPr>
            <a:spLocks noGrp="1"/>
          </p:cNvSpPr>
          <p:nvPr>
            <p:ph type="sldNum" sz="quarter" idx="10"/>
          </p:nvPr>
        </p:nvSpPr>
        <p:spPr/>
        <p:txBody>
          <a:bodyPr/>
          <a:lstStyle/>
          <a:p>
            <a:fld id="{C3987899-04F8-4DE4-94AA-223FB4F4A7DF}" type="slidenum">
              <a:rPr lang="en-US" smtClean="0"/>
              <a:t>16</a:t>
            </a:fld>
            <a:endParaRPr lang="en-US"/>
          </a:p>
        </p:txBody>
      </p:sp>
    </p:spTree>
    <p:extLst>
      <p:ext uri="{BB962C8B-B14F-4D97-AF65-F5344CB8AC3E}">
        <p14:creationId xmlns:p14="http://schemas.microsoft.com/office/powerpoint/2010/main" val="867368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mtClean="0"/>
              <a:t>Vitamin K je neophodan u procesu sinteze protrombina,</a:t>
            </a:r>
            <a:r>
              <a:rPr lang="sr-Latn-RS" baseline="0" smtClean="0"/>
              <a:t> ali i drugih faktora koagulacije (VII, IX, X). K vitamin učestvuje u procesu karboksilacije ostataka glutaminskih kiselina na molekulu protrombina i faktora koagulacije VII, IX i X. Nakon toga, ovi molekuli postaju funkcionalni. Atikoagulantni rodenticidi, poput varfarina, inhibiraju ovu ulogu vitamina K, zbog čega se sintetišu nefunkcionalni faktori koagulacije, uzrokujući poremećaje u koagulaciji. Zanimljivo je da se ista ova supstanca – varfarin, u nižim dozama može koristiti i kao lek (Galenika ga proizvodi pod imenom </a:t>
            </a:r>
            <a:r>
              <a:rPr lang="sr-Latn-RS" i="1" baseline="0" smtClean="0"/>
              <a:t>Farin</a:t>
            </a:r>
            <a:r>
              <a:rPr lang="sr-Latn-RS" baseline="0" smtClean="0"/>
              <a:t>) koji smanjuje rizik od srčanog udara izazvanog stvaranjem tromba.</a:t>
            </a:r>
          </a:p>
          <a:p>
            <a:r>
              <a:rPr lang="sr-Latn-RS" baseline="0" smtClean="0"/>
              <a:t>Inače, vitamin K sintetišu mikroorganizmi debelog creva, tako da se deficit ovog vitamina retko sreće, čak i pri niskom unosu hranom.</a:t>
            </a:r>
          </a:p>
          <a:p>
            <a:r>
              <a:rPr lang="sr-Latn-RS" baseline="0" smtClean="0"/>
              <a:t>Mnogo češće, deficijencija K vitamina nastaće zbog poremećaja u sekreciji žuči, jer su žučne kiseline iz žuči neophodne za resorpciju vitamina K i drugih liposolubilnih vitamina. </a:t>
            </a:r>
            <a:endParaRPr lang="en-US"/>
          </a:p>
        </p:txBody>
      </p:sp>
      <p:sp>
        <p:nvSpPr>
          <p:cNvPr id="4" name="Slide Number Placeholder 3"/>
          <p:cNvSpPr>
            <a:spLocks noGrp="1"/>
          </p:cNvSpPr>
          <p:nvPr>
            <p:ph type="sldNum" sz="quarter" idx="10"/>
          </p:nvPr>
        </p:nvSpPr>
        <p:spPr/>
        <p:txBody>
          <a:bodyPr/>
          <a:lstStyle/>
          <a:p>
            <a:fld id="{C3987899-04F8-4DE4-94AA-223FB4F4A7DF}" type="slidenum">
              <a:rPr lang="en-US" smtClean="0"/>
              <a:t>17</a:t>
            </a:fld>
            <a:endParaRPr lang="en-US"/>
          </a:p>
        </p:txBody>
      </p:sp>
    </p:spTree>
    <p:extLst>
      <p:ext uri="{BB962C8B-B14F-4D97-AF65-F5344CB8AC3E}">
        <p14:creationId xmlns:p14="http://schemas.microsoft.com/office/powerpoint/2010/main" val="97667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baseline="0" smtClean="0"/>
          </a:p>
        </p:txBody>
      </p:sp>
      <p:sp>
        <p:nvSpPr>
          <p:cNvPr id="4" name="Slide Number Placeholder 3"/>
          <p:cNvSpPr>
            <a:spLocks noGrp="1"/>
          </p:cNvSpPr>
          <p:nvPr>
            <p:ph type="sldNum" sz="quarter" idx="10"/>
          </p:nvPr>
        </p:nvSpPr>
        <p:spPr/>
        <p:txBody>
          <a:bodyPr/>
          <a:lstStyle/>
          <a:p>
            <a:fld id="{C3987899-04F8-4DE4-94AA-223FB4F4A7DF}" type="slidenum">
              <a:rPr lang="en-US" smtClean="0"/>
              <a:t>18</a:t>
            </a:fld>
            <a:endParaRPr lang="en-US"/>
          </a:p>
        </p:txBody>
      </p:sp>
    </p:spTree>
    <p:extLst>
      <p:ext uri="{BB962C8B-B14F-4D97-AF65-F5344CB8AC3E}">
        <p14:creationId xmlns:p14="http://schemas.microsoft.com/office/powerpoint/2010/main" val="3864079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mtClean="0"/>
              <a:t>Krajnji rezultat koagulacije je stvaranje fibrinske mreže koja okružuje</a:t>
            </a:r>
            <a:r>
              <a:rPr lang="sr-Latn-RS" baseline="0" smtClean="0"/>
              <a:t> i, delimično, prožima trombocitni čep, čineći ga tako čvršćim i smanjujući mogućnost za dalje krvarenje.</a:t>
            </a:r>
          </a:p>
          <a:p>
            <a:r>
              <a:rPr lang="sr-Latn-RS" baseline="0" smtClean="0"/>
              <a:t>Trombastenin je protein sličan kontraktilnim proteinima mišićnih ćelija koji omogućava retrakciju koaguluma.</a:t>
            </a:r>
            <a:endParaRPr lang="en-US"/>
          </a:p>
        </p:txBody>
      </p:sp>
      <p:sp>
        <p:nvSpPr>
          <p:cNvPr id="4" name="Slide Number Placeholder 3"/>
          <p:cNvSpPr>
            <a:spLocks noGrp="1"/>
          </p:cNvSpPr>
          <p:nvPr>
            <p:ph type="sldNum" sz="quarter" idx="10"/>
          </p:nvPr>
        </p:nvSpPr>
        <p:spPr/>
        <p:txBody>
          <a:bodyPr/>
          <a:lstStyle/>
          <a:p>
            <a:fld id="{C3987899-04F8-4DE4-94AA-223FB4F4A7DF}" type="slidenum">
              <a:rPr lang="en-US" smtClean="0"/>
              <a:t>19</a:t>
            </a:fld>
            <a:endParaRPr lang="en-US"/>
          </a:p>
        </p:txBody>
      </p:sp>
    </p:spTree>
    <p:extLst>
      <p:ext uri="{BB962C8B-B14F-4D97-AF65-F5344CB8AC3E}">
        <p14:creationId xmlns:p14="http://schemas.microsoft.com/office/powerpoint/2010/main" val="3007618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mtClean="0"/>
              <a:t>Ispitivanjem</a:t>
            </a:r>
            <a:r>
              <a:rPr lang="sr-Latn-RS" baseline="0" smtClean="0"/>
              <a:t> vremena krvarenja se zapravo ispituje sposobnost trombocita za formiranje trombocitnog čepa i zaustavljanje krvarenja kroz malo oštećenje krvnog suda. To „malo“ oštećenje krvnog suda se izaziva veoma uskom iglicom, koja se često naziva </a:t>
            </a:r>
            <a:r>
              <a:rPr lang="sr-Latn-RS" i="1" baseline="0" smtClean="0"/>
              <a:t>lanceta</a:t>
            </a:r>
            <a:r>
              <a:rPr lang="sr-Latn-RS" baseline="0" smtClean="0"/>
              <a:t>.</a:t>
            </a:r>
          </a:p>
          <a:p>
            <a:r>
              <a:rPr lang="sr-Latn-RS" smtClean="0"/>
              <a:t>Vreme</a:t>
            </a:r>
            <a:r>
              <a:rPr lang="sr-Latn-RS" baseline="0" smtClean="0"/>
              <a:t> krvarenja se jednostavno ispituje i zato je preporučljivo da se to radi pre svih hirurških intervencija kod životinja.</a:t>
            </a:r>
          </a:p>
          <a:p>
            <a:r>
              <a:rPr lang="sr-Latn-RS" baseline="0" smtClean="0"/>
              <a:t>Vreme krvarenja je produženo u slučaju trombocitopenije (smanjenja broja trombocita), ili u slučaju trombocitopatije (poremećaj funkcije trombocita), ili kod nedostatka von Willebrand-ovog faktora.</a:t>
            </a:r>
            <a:endParaRPr lang="en-US"/>
          </a:p>
        </p:txBody>
      </p:sp>
      <p:sp>
        <p:nvSpPr>
          <p:cNvPr id="4" name="Slide Number Placeholder 3"/>
          <p:cNvSpPr>
            <a:spLocks noGrp="1"/>
          </p:cNvSpPr>
          <p:nvPr>
            <p:ph type="sldNum" sz="quarter" idx="10"/>
          </p:nvPr>
        </p:nvSpPr>
        <p:spPr/>
        <p:txBody>
          <a:bodyPr/>
          <a:lstStyle/>
          <a:p>
            <a:fld id="{C3987899-04F8-4DE4-94AA-223FB4F4A7DF}" type="slidenum">
              <a:rPr lang="en-US" smtClean="0"/>
              <a:t>24</a:t>
            </a:fld>
            <a:endParaRPr lang="en-US"/>
          </a:p>
        </p:txBody>
      </p:sp>
    </p:spTree>
    <p:extLst>
      <p:ext uri="{BB962C8B-B14F-4D97-AF65-F5344CB8AC3E}">
        <p14:creationId xmlns:p14="http://schemas.microsoft.com/office/powerpoint/2010/main" val="1863162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987899-04F8-4DE4-94AA-223FB4F4A7DF}" type="slidenum">
              <a:rPr lang="en-US" smtClean="0"/>
              <a:t>25</a:t>
            </a:fld>
            <a:endParaRPr lang="en-US"/>
          </a:p>
        </p:txBody>
      </p:sp>
    </p:spTree>
    <p:extLst>
      <p:ext uri="{BB962C8B-B14F-4D97-AF65-F5344CB8AC3E}">
        <p14:creationId xmlns:p14="http://schemas.microsoft.com/office/powerpoint/2010/main" val="407240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Sa</a:t>
            </a:r>
            <a:r>
              <a:rPr lang="sr-Latn-RS" baseline="0" dirty="0" smtClean="0"/>
              <a:t> aspekta acido – bazne ravnoteže, nije bitna apsolutna koncentracija konstitutivnih elemenata bikarbonatnog puferskog sistema, već je jedino važan njihov međusoban odnos.</a:t>
            </a:r>
            <a:r>
              <a:rPr lang="en-US" baseline="0" dirty="0" smtClean="0"/>
              <a:t> </a:t>
            </a:r>
          </a:p>
          <a:p>
            <a:r>
              <a:rPr lang="en-US" baseline="0" dirty="0" err="1" smtClean="0"/>
              <a:t>Bikarbonatni</a:t>
            </a:r>
            <a:r>
              <a:rPr lang="en-US" baseline="0" dirty="0" smtClean="0"/>
              <a:t> </a:t>
            </a:r>
            <a:r>
              <a:rPr lang="en-US" baseline="0" dirty="0" err="1" smtClean="0"/>
              <a:t>puferski</a:t>
            </a:r>
            <a:r>
              <a:rPr lang="en-US" baseline="0" dirty="0" smtClean="0"/>
              <a:t> </a:t>
            </a:r>
            <a:r>
              <a:rPr lang="en-US" baseline="0" dirty="0" err="1" smtClean="0"/>
              <a:t>sistem</a:t>
            </a:r>
            <a:r>
              <a:rPr lang="en-US" baseline="0" dirty="0" smtClean="0"/>
              <a:t> je u </a:t>
            </a:r>
            <a:r>
              <a:rPr lang="en-US" baseline="0" dirty="0" err="1" smtClean="0"/>
              <a:t>direktnoj</a:t>
            </a:r>
            <a:r>
              <a:rPr lang="en-US" baseline="0" dirty="0" smtClean="0"/>
              <a:t> </a:t>
            </a:r>
            <a:r>
              <a:rPr lang="en-US" baseline="0" dirty="0" err="1" smtClean="0"/>
              <a:t>interakciji</a:t>
            </a:r>
            <a:r>
              <a:rPr lang="en-US" baseline="0" dirty="0" smtClean="0"/>
              <a:t> </a:t>
            </a:r>
            <a:r>
              <a:rPr lang="en-US" baseline="0" dirty="0" err="1" smtClean="0"/>
              <a:t>sa</a:t>
            </a:r>
            <a:r>
              <a:rPr lang="en-US" baseline="0" dirty="0" smtClean="0"/>
              <a:t> </a:t>
            </a:r>
            <a:r>
              <a:rPr lang="en-US" baseline="0" dirty="0" err="1" smtClean="0"/>
              <a:t>hemoglobinskim</a:t>
            </a:r>
            <a:r>
              <a:rPr lang="en-US" baseline="0" dirty="0" smtClean="0"/>
              <a:t> </a:t>
            </a:r>
            <a:r>
              <a:rPr lang="en-US" baseline="0" dirty="0" err="1" smtClean="0"/>
              <a:t>puferskim</a:t>
            </a:r>
            <a:r>
              <a:rPr lang="en-US" baseline="0" dirty="0" smtClean="0"/>
              <a:t> </a:t>
            </a:r>
            <a:r>
              <a:rPr lang="en-US" baseline="0" dirty="0" err="1" smtClean="0"/>
              <a:t>sistemom</a:t>
            </a:r>
            <a:r>
              <a:rPr lang="en-US" baseline="0" dirty="0" smtClean="0"/>
              <a:t>, </a:t>
            </a:r>
            <a:r>
              <a:rPr lang="en-US" baseline="0" dirty="0" err="1" smtClean="0"/>
              <a:t>respiratornim</a:t>
            </a:r>
            <a:r>
              <a:rPr lang="en-US" baseline="0" dirty="0" smtClean="0"/>
              <a:t> </a:t>
            </a:r>
            <a:r>
              <a:rPr lang="en-US" baseline="0" dirty="0" err="1" smtClean="0"/>
              <a:t>sistemom</a:t>
            </a:r>
            <a:r>
              <a:rPr lang="en-US" baseline="0" dirty="0" smtClean="0"/>
              <a:t> </a:t>
            </a:r>
            <a:r>
              <a:rPr lang="en-US" baseline="0" dirty="0" err="1" smtClean="0"/>
              <a:t>i</a:t>
            </a:r>
            <a:r>
              <a:rPr lang="en-US" baseline="0" dirty="0" smtClean="0"/>
              <a:t> </a:t>
            </a:r>
            <a:r>
              <a:rPr lang="en-US" baseline="0" dirty="0" err="1" smtClean="0"/>
              <a:t>bubrezima</a:t>
            </a:r>
            <a:r>
              <a:rPr lang="sr-Latn-RS" baseline="0" dirty="0" smtClean="0"/>
              <a:t>, jer koncentracija ugljene kiseline podleže respiratornoj a koncentracija bikarbonata renalnoj regulaciji.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EF7C-62D4-4C5F-8288-AC71F53DB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5607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Na ovaj način proteini</a:t>
            </a:r>
            <a:r>
              <a:rPr lang="sr-Latn-RS" baseline="0" dirty="0" smtClean="0"/>
              <a:t> u ICT (uključujući i Hb) i ECT neutrališu višak H+ ili OH-.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EF7C-62D4-4C5F-8288-AC71F53DB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226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mtClean="0"/>
              <a:t>Prilikom oštećenja zida krvnog suda, a pogotovo glatkomišićnog</a:t>
            </a:r>
            <a:r>
              <a:rPr lang="sr-Latn-RS" baseline="0" smtClean="0"/>
              <a:t> sloja (</a:t>
            </a:r>
            <a:r>
              <a:rPr lang="sr-Latn-RS" i="1" baseline="0" smtClean="0"/>
              <a:t>tunica media</a:t>
            </a:r>
            <a:r>
              <a:rPr lang="sr-Latn-RS" baseline="0" smtClean="0"/>
              <a:t>), dolazi do refleksne vazokonstrikcije (suženja lumena) oštećenog krvnog suda. Refleksna vazokonstrikcija posledica je aktivacije simpatičkog dela vegetativnog nervnog sistema. Preciznije, do vazokonstrikcije dolazi prevashodno pod uticajem medijatora noradrenalina, koji vezivanjem za alfa-adrenergičke receptore izaziva snažnu vazokonstrikciju. Pored toga, čim se prvi trombociti nalepe (adheriraju) za oštećeni endotel, dolazi do njihove aktivacije, promene oblika i sekrecije različitih medijatora, uključujući i serotonin koji dodatno podstiče vazokonstrikciju. Trombociti sekretuju i tromboksan A2 (TxA2) koji takođe deluje kao vazokonstriktor.</a:t>
            </a:r>
          </a:p>
          <a:p>
            <a:r>
              <a:rPr lang="sr-Latn-RS" baseline="0" smtClean="0"/>
              <a:t>Smisao vazokonstrikcije jeste usporavanje protoka krvi kroz oštećeni krvni sud, čime se smanjuje i gubitak krvi kroz nastalo oštećenje, sve dok se ne formira trombocitni čep (beli koagulum). </a:t>
            </a:r>
          </a:p>
          <a:p>
            <a:r>
              <a:rPr lang="sr-Latn-RS" baseline="0" smtClean="0"/>
              <a:t>Trombicitni čep će biti dovoljan da zaustavi gubitak krvi ukoliko se radi o manjim povredama zida krvngo suda. U slučaju da je oštećenje veće, neophodno je da se aktivira i proces koagulacije (pripada sekundarnoj hemostazi), koji će rezultarati formiranjem fibrinske mreže, koja će prožeti i učvrstiti trombocitni čep i druge ćelije krvi na mestu oštećenja krvnog suda, čime nastaje tzv. crveni ili </a:t>
            </a:r>
            <a:r>
              <a:rPr lang="sr-Latn-RS" b="1" baseline="0" smtClean="0"/>
              <a:t>pravi</a:t>
            </a:r>
            <a:r>
              <a:rPr lang="sr-Latn-RS" baseline="0" smtClean="0"/>
              <a:t> </a:t>
            </a:r>
            <a:r>
              <a:rPr lang="sr-Latn-RS" b="1" baseline="0" smtClean="0"/>
              <a:t>koagulum</a:t>
            </a:r>
            <a:r>
              <a:rPr lang="sr-Latn-RS" baseline="0" smtClean="0"/>
              <a:t>. </a:t>
            </a:r>
          </a:p>
          <a:p>
            <a:r>
              <a:rPr lang="sr-Latn-RS" baseline="0" smtClean="0"/>
              <a:t>Vazokonstrikcija u proseku traje 30 minuta i njen intenzitet raste sa stepenom oštećenja zida krvnog suda.</a:t>
            </a:r>
          </a:p>
          <a:p>
            <a:r>
              <a:rPr lang="sr-Latn-RS" baseline="0" smtClean="0"/>
              <a:t>Budući da je mišićni sloj (</a:t>
            </a:r>
            <a:r>
              <a:rPr lang="sr-Latn-RS" i="1" baseline="0" smtClean="0"/>
              <a:t>tunica media</a:t>
            </a:r>
            <a:r>
              <a:rPr lang="sr-Latn-RS" baseline="0" smtClean="0"/>
              <a:t>) mnogo razvijenija u arterijama/arteriolama nego u venama/venulama, jasno je i da je vazokonstrikcija intenzivnija u arterijskim krvnim sudovima.</a:t>
            </a:r>
          </a:p>
          <a:p>
            <a:r>
              <a:rPr lang="sr-Latn-RS" baseline="0" smtClean="0"/>
              <a:t>To ima i dodatni biološki smisao, s obzirom na to da oštećenja arterijskih krvnih sudova dovodi do potencijalno mnogo ozbiljnih gubitaka krvi nego što je slučaj sa oštećenjima venskih krvnih sudova.</a:t>
            </a:r>
          </a:p>
        </p:txBody>
      </p:sp>
      <p:sp>
        <p:nvSpPr>
          <p:cNvPr id="4" name="Slide Number Placeholder 3"/>
          <p:cNvSpPr>
            <a:spLocks noGrp="1"/>
          </p:cNvSpPr>
          <p:nvPr>
            <p:ph type="sldNum" sz="quarter" idx="10"/>
          </p:nvPr>
        </p:nvSpPr>
        <p:spPr/>
        <p:txBody>
          <a:bodyPr/>
          <a:lstStyle/>
          <a:p>
            <a:fld id="{C3987899-04F8-4DE4-94AA-223FB4F4A7DF}" type="slidenum">
              <a:rPr lang="en-US" smtClean="0"/>
              <a:t>5</a:t>
            </a:fld>
            <a:endParaRPr lang="en-US"/>
          </a:p>
        </p:txBody>
      </p:sp>
    </p:spTree>
    <p:extLst>
      <p:ext uri="{BB962C8B-B14F-4D97-AF65-F5344CB8AC3E}">
        <p14:creationId xmlns:p14="http://schemas.microsoft.com/office/powerpoint/2010/main" val="509414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987899-04F8-4DE4-94AA-223FB4F4A7DF}" type="slidenum">
              <a:rPr lang="en-US" smtClean="0"/>
              <a:t>32</a:t>
            </a:fld>
            <a:endParaRPr lang="en-US"/>
          </a:p>
        </p:txBody>
      </p:sp>
    </p:spTree>
    <p:extLst>
      <p:ext uri="{BB962C8B-B14F-4D97-AF65-F5344CB8AC3E}">
        <p14:creationId xmlns:p14="http://schemas.microsoft.com/office/powerpoint/2010/main" val="147036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mtClean="0"/>
              <a:t>Trombociti</a:t>
            </a:r>
            <a:r>
              <a:rPr lang="sr-Latn-RS" baseline="0" smtClean="0"/>
              <a:t> ili krvne pločice predstavljaju fragmente ćelija – megakariocita, koji se nalaze u kostnoj srži. Dokazano je da stvaranje trombocita može biti stimulisano proteinom trombopoetinom, koji se najvećim delom sintetiše u jetri. Životni vek trombocita je od 4-6 dana kod pasa, mačaka, goveda i konja, mada se može prolongirati do najviše 10 dana, nakon čega ih uklanjaju makrofagi slezine.</a:t>
            </a:r>
          </a:p>
          <a:p>
            <a:r>
              <a:rPr lang="sr-Latn-RS" baseline="0" smtClean="0"/>
              <a:t>Trombociti sisara nemaju jedro i imaju okrugao do ovalan oblik na krvnom razmazu. Međutim, trombociti životinja koje pripadaju drugim klasama, kao što su ptice, imaju trombocite sa jedrom, koji su dosta veći od sisarskih.</a:t>
            </a:r>
          </a:p>
          <a:p>
            <a:r>
              <a:rPr lang="sr-Latn-RS" baseline="0" smtClean="0"/>
              <a:t>Trombociti većine vrsta domaćih životinja imaju u svojoj citoplazmi granule i razvijen kanalikularni sistem (sistem kanalića) koji unutrašnjost trombocita povezuje sa njegovom površinom (spoljašnjošću). Upravo je kroz kanalikularni sistem omogućeno i oslobađanje sadržaja granula iz trombocita. Trombociti sadrže i različite kontraktilne proteine (npr. aktin) i mikrotubule, koji im omogućavaju promenu oblika, ali i ulogu u retrakciji (skupljanju) koaguluma, što se dešava po završenoj koagulaciji i formiranju pravog koaguluma.  </a:t>
            </a:r>
            <a:endParaRPr lang="en-US"/>
          </a:p>
        </p:txBody>
      </p:sp>
      <p:sp>
        <p:nvSpPr>
          <p:cNvPr id="4" name="Slide Number Placeholder 3"/>
          <p:cNvSpPr>
            <a:spLocks noGrp="1"/>
          </p:cNvSpPr>
          <p:nvPr>
            <p:ph type="sldNum" sz="quarter" idx="10"/>
          </p:nvPr>
        </p:nvSpPr>
        <p:spPr/>
        <p:txBody>
          <a:bodyPr/>
          <a:lstStyle/>
          <a:p>
            <a:fld id="{C3987899-04F8-4DE4-94AA-223FB4F4A7DF}" type="slidenum">
              <a:rPr lang="en-US" smtClean="0"/>
              <a:t>6</a:t>
            </a:fld>
            <a:endParaRPr lang="en-US"/>
          </a:p>
        </p:txBody>
      </p:sp>
    </p:spTree>
    <p:extLst>
      <p:ext uri="{BB962C8B-B14F-4D97-AF65-F5344CB8AC3E}">
        <p14:creationId xmlns:p14="http://schemas.microsoft.com/office/powerpoint/2010/main" val="359911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A236EF-AA01-48CF-BE52-1FFDD165C76A}" type="slidenum">
              <a:rPr kumimoji="0" lang="sr-Latn-R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r-Latn-R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46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smtClean="0"/>
              <a:t>Trombociti</a:t>
            </a:r>
            <a:r>
              <a:rPr lang="sr-Latn-RS" baseline="0" smtClean="0"/>
              <a:t> veoma brzo prepoznaju nastala oštećenja i lepe se za njih (prelepljuju ih), što se naziva </a:t>
            </a:r>
            <a:r>
              <a:rPr lang="sr-Latn-RS" b="1" baseline="0" smtClean="0"/>
              <a:t>adhezija</a:t>
            </a:r>
            <a:r>
              <a:rPr lang="sr-Latn-RS" baseline="0" smtClean="0"/>
              <a:t>. To je omogućeno time što na mestu ošćenja endotela dolazi do izlaganja kolagenih subendotelnih vlakana, koja su strana materija za trombocite i za koje se trombociti vezuju preko Von Willebrand-ovog faktora (vWF). Preciznije, t</a:t>
            </a:r>
            <a:r>
              <a:rPr lang="sr-Latn-RS" smtClean="0"/>
              <a:t>rombociti se,</a:t>
            </a:r>
            <a:r>
              <a:rPr lang="sr-Latn-RS" baseline="0" smtClean="0"/>
              <a:t> glikoproteinskim receptorima na svojoj površini (</a:t>
            </a:r>
            <a:r>
              <a:rPr lang="el-GR" baseline="0" smtClean="0"/>
              <a:t>β</a:t>
            </a:r>
            <a:r>
              <a:rPr lang="sr-Latn-RS" baseline="0" smtClean="0"/>
              <a:t>1 integrinima), vezuju za kolagen preko vWF. Inače, u krvi slobodno cirkulišu i trombociti i vWF, ali ne dolazi do njihovog povezivanja, zbog toga što nemaju komplementarne konformacije. Tek kada se ošteti endotel i vWF se veže za subendotelna vlakna – primarno kolagen, nastaju konformacione promene na njemu koje omogućavaju vezivanje trombocita. </a:t>
            </a:r>
          </a:p>
        </p:txBody>
      </p:sp>
      <p:sp>
        <p:nvSpPr>
          <p:cNvPr id="4" name="Slide Number Placeholder 3"/>
          <p:cNvSpPr>
            <a:spLocks noGrp="1"/>
          </p:cNvSpPr>
          <p:nvPr>
            <p:ph type="sldNum" sz="quarter" idx="10"/>
          </p:nvPr>
        </p:nvSpPr>
        <p:spPr/>
        <p:txBody>
          <a:bodyPr/>
          <a:lstStyle/>
          <a:p>
            <a:fld id="{C3987899-04F8-4DE4-94AA-223FB4F4A7DF}" type="slidenum">
              <a:rPr lang="en-US" smtClean="0"/>
              <a:t>8</a:t>
            </a:fld>
            <a:endParaRPr lang="en-US"/>
          </a:p>
        </p:txBody>
      </p:sp>
    </p:spTree>
    <p:extLst>
      <p:ext uri="{BB962C8B-B14F-4D97-AF65-F5344CB8AC3E}">
        <p14:creationId xmlns:p14="http://schemas.microsoft.com/office/powerpoint/2010/main" val="3999247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mtClean="0"/>
              <a:t>Zalepljeni</a:t>
            </a:r>
            <a:r>
              <a:rPr lang="sr-Latn-RS" baseline="0" smtClean="0"/>
              <a:t> (adherirani) trombociti se aktiviraju, odnosno, u njima se dešava niz reakcija kojima se sintetišu medijatori koji će biti sekretovani putem kanalikularnog sistema u okolinu trombocita. Takođe, aktivirani trombociti menjaju oblik i puštaju prstolike produžetke (tzv. filopodije – liče na pipke hobotnice). Sekrecijom kroz kanalikularni sistem, trombociti prvenstveno oslobađaju medijatore koji privlače druge trombocite i stimulišu njihovu agregaciju (međusobno povezivanje). Glavni medijatori sa ovim efektima su ADP, tromboksan A2 (TxA2), serotonin, faktor aktivacije trombocita (PAF) i joni kalcijuma. </a:t>
            </a:r>
            <a:endParaRPr lang="en-US"/>
          </a:p>
        </p:txBody>
      </p:sp>
      <p:sp>
        <p:nvSpPr>
          <p:cNvPr id="4" name="Slide Number Placeholder 3"/>
          <p:cNvSpPr>
            <a:spLocks noGrp="1"/>
          </p:cNvSpPr>
          <p:nvPr>
            <p:ph type="sldNum" sz="quarter" idx="10"/>
          </p:nvPr>
        </p:nvSpPr>
        <p:spPr/>
        <p:txBody>
          <a:bodyPr/>
          <a:lstStyle/>
          <a:p>
            <a:fld id="{C3987899-04F8-4DE4-94AA-223FB4F4A7DF}" type="slidenum">
              <a:rPr lang="en-US" smtClean="0"/>
              <a:t>9</a:t>
            </a:fld>
            <a:endParaRPr lang="en-US"/>
          </a:p>
        </p:txBody>
      </p:sp>
    </p:spTree>
    <p:extLst>
      <p:ext uri="{BB962C8B-B14F-4D97-AF65-F5344CB8AC3E}">
        <p14:creationId xmlns:p14="http://schemas.microsoft.com/office/powerpoint/2010/main" val="117100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mtClean="0"/>
              <a:t>Agregacija predstavlja</a:t>
            </a:r>
            <a:r>
              <a:rPr lang="sr-Latn-RS" baseline="0" smtClean="0"/>
              <a:t> međusobno povezivanje trombocita, u čemu značajnu ulogu imaju fibrinogen i joni kalcijuma. Naime, m</a:t>
            </a:r>
            <a:r>
              <a:rPr lang="sr-Latn-RS" smtClean="0"/>
              <a:t>olekul</a:t>
            </a:r>
            <a:r>
              <a:rPr lang="sr-Latn-RS" baseline="0" smtClean="0"/>
              <a:t> fibrinogena se vezuje za tzv. </a:t>
            </a:r>
            <a:r>
              <a:rPr lang="el-GR" baseline="0" smtClean="0"/>
              <a:t>β</a:t>
            </a:r>
            <a:r>
              <a:rPr lang="sr-Latn-RS" baseline="0" smtClean="0"/>
              <a:t>3 integrinske receptore na površini dva trombocita i tako ih povezuje, dok joni kalcijuma stabilizuju ovu vezu.</a:t>
            </a:r>
          </a:p>
          <a:p>
            <a:r>
              <a:rPr lang="sr-Latn-RS" baseline="0" smtClean="0"/>
              <a:t>Agregacija se odigrava sve dok se ne formira trombocitni čep koji je sposoban za začepi oštećenje na zidu krvnog suda.</a:t>
            </a:r>
          </a:p>
          <a:p>
            <a:pPr marL="0" marR="0" indent="0" algn="l" defTabSz="914400" rtl="0" eaLnBrk="1" fontAlgn="auto" latinLnBrk="0" hangingPunct="1">
              <a:lnSpc>
                <a:spcPct val="100000"/>
              </a:lnSpc>
              <a:spcBef>
                <a:spcPts val="0"/>
              </a:spcBef>
              <a:spcAft>
                <a:spcPts val="0"/>
              </a:spcAft>
              <a:buClrTx/>
              <a:buSzTx/>
              <a:buFontTx/>
              <a:buNone/>
              <a:tabLst/>
              <a:defRPr/>
            </a:pPr>
            <a:r>
              <a:rPr lang="sr-Latn-RS" smtClean="0"/>
              <a:t>Veoma je važno da se trombocitni čep ne proširi na neoštećeni</a:t>
            </a:r>
            <a:r>
              <a:rPr lang="sr-Latn-RS" baseline="0" smtClean="0"/>
              <a:t> deo krvnog suda. Da bi se to sprečilo, neoštećeni endotel sekretuje antiagregacijske faktore za trombocite, kao što su prostaglandin I2 (PGI2 – prostaciklin) i NO. Time se postiže fina regulacija stvaranja trombocitnog čepa i njegovo formiranje precizno ograničava samo na oštećenu površinu zida krvnog suda. Ovome dodatno pomaže i činjenica da trombociti, kao i endotelne ćelije, imaju negativno nabijenu (naelektrisanu) površinu što otežava lepljenje (adheziju) trombocita na neoštećeni endotel krvnog suda.</a:t>
            </a:r>
            <a:endParaRPr lang="en-US" smtClean="0"/>
          </a:p>
          <a:p>
            <a:endParaRPr lang="en-US"/>
          </a:p>
        </p:txBody>
      </p:sp>
      <p:sp>
        <p:nvSpPr>
          <p:cNvPr id="4" name="Slide Number Placeholder 3"/>
          <p:cNvSpPr>
            <a:spLocks noGrp="1"/>
          </p:cNvSpPr>
          <p:nvPr>
            <p:ph type="sldNum" sz="quarter" idx="10"/>
          </p:nvPr>
        </p:nvSpPr>
        <p:spPr/>
        <p:txBody>
          <a:bodyPr/>
          <a:lstStyle/>
          <a:p>
            <a:fld id="{C3987899-04F8-4DE4-94AA-223FB4F4A7DF}" type="slidenum">
              <a:rPr lang="en-US" smtClean="0"/>
              <a:t>10</a:t>
            </a:fld>
            <a:endParaRPr lang="en-US"/>
          </a:p>
        </p:txBody>
      </p:sp>
    </p:spTree>
    <p:extLst>
      <p:ext uri="{BB962C8B-B14F-4D97-AF65-F5344CB8AC3E}">
        <p14:creationId xmlns:p14="http://schemas.microsoft.com/office/powerpoint/2010/main" val="359673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987899-04F8-4DE4-94AA-223FB4F4A7DF}" type="slidenum">
              <a:rPr lang="en-US" smtClean="0"/>
              <a:t>11</a:t>
            </a:fld>
            <a:endParaRPr lang="en-US"/>
          </a:p>
        </p:txBody>
      </p:sp>
    </p:spTree>
    <p:extLst>
      <p:ext uri="{BB962C8B-B14F-4D97-AF65-F5344CB8AC3E}">
        <p14:creationId xmlns:p14="http://schemas.microsoft.com/office/powerpoint/2010/main" val="299516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aseline="0" smtClean="0"/>
              <a:t>Sposobnost trombocita da začepljuju sitnija oštećenja krvnih sudova je veoma značajna, jer se svakodnevno stvori na stotine mikrolezija endotela.</a:t>
            </a:r>
          </a:p>
          <a:p>
            <a:endParaRPr lang="sr-Latn-RS" baseline="0" smtClean="0"/>
          </a:p>
        </p:txBody>
      </p:sp>
      <p:sp>
        <p:nvSpPr>
          <p:cNvPr id="4" name="Slide Number Placeholder 3"/>
          <p:cNvSpPr>
            <a:spLocks noGrp="1"/>
          </p:cNvSpPr>
          <p:nvPr>
            <p:ph type="sldNum" sz="quarter" idx="10"/>
          </p:nvPr>
        </p:nvSpPr>
        <p:spPr/>
        <p:txBody>
          <a:bodyPr/>
          <a:lstStyle/>
          <a:p>
            <a:fld id="{C3987899-04F8-4DE4-94AA-223FB4F4A7DF}" type="slidenum">
              <a:rPr lang="en-US" smtClean="0"/>
              <a:t>12</a:t>
            </a:fld>
            <a:endParaRPr lang="en-US"/>
          </a:p>
        </p:txBody>
      </p:sp>
    </p:spTree>
    <p:extLst>
      <p:ext uri="{BB962C8B-B14F-4D97-AF65-F5344CB8AC3E}">
        <p14:creationId xmlns:p14="http://schemas.microsoft.com/office/powerpoint/2010/main" val="3028575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BAEDF1-C1A6-46B6-BC9F-FAC5F7FE3416}"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7B50-2A14-4897-995D-68F6DEF41912}" type="slidenum">
              <a:rPr lang="en-US" smtClean="0"/>
              <a:t>‹#›</a:t>
            </a:fld>
            <a:endParaRPr lang="en-US"/>
          </a:p>
        </p:txBody>
      </p:sp>
    </p:spTree>
    <p:extLst>
      <p:ext uri="{BB962C8B-B14F-4D97-AF65-F5344CB8AC3E}">
        <p14:creationId xmlns:p14="http://schemas.microsoft.com/office/powerpoint/2010/main" val="252030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BAEDF1-C1A6-46B6-BC9F-FAC5F7FE3416}"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7B50-2A14-4897-995D-68F6DEF41912}" type="slidenum">
              <a:rPr lang="en-US" smtClean="0"/>
              <a:t>‹#›</a:t>
            </a:fld>
            <a:endParaRPr lang="en-US"/>
          </a:p>
        </p:txBody>
      </p:sp>
    </p:spTree>
    <p:extLst>
      <p:ext uri="{BB962C8B-B14F-4D97-AF65-F5344CB8AC3E}">
        <p14:creationId xmlns:p14="http://schemas.microsoft.com/office/powerpoint/2010/main" val="140233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BAEDF1-C1A6-46B6-BC9F-FAC5F7FE3416}"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7B50-2A14-4897-995D-68F6DEF41912}" type="slidenum">
              <a:rPr lang="en-US" smtClean="0"/>
              <a:t>‹#›</a:t>
            </a:fld>
            <a:endParaRPr lang="en-US"/>
          </a:p>
        </p:txBody>
      </p:sp>
    </p:spTree>
    <p:extLst>
      <p:ext uri="{BB962C8B-B14F-4D97-AF65-F5344CB8AC3E}">
        <p14:creationId xmlns:p14="http://schemas.microsoft.com/office/powerpoint/2010/main" val="3890748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3CA62E-70FC-467B-BF08-F73E7DA75DDD}" type="datetimeFigureOut">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1.2.2026.</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2F3C48-4338-4955-AE96-213A006F5C99}" type="slidenum">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85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3CA62E-70FC-467B-BF08-F73E7DA75DDD}" type="datetimeFigureOut">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1.2.2026.</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2F3C48-4338-4955-AE96-213A006F5C99}" type="slidenum">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425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3CA62E-70FC-467B-BF08-F73E7DA75DDD}" type="datetimeFigureOut">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1.2.2026.</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2F3C48-4338-4955-AE96-213A006F5C99}" type="slidenum">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670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3CA62E-70FC-467B-BF08-F73E7DA75DDD}" type="datetimeFigureOut">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1.2.2026.</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2F3C48-4338-4955-AE96-213A006F5C99}" type="slidenum">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414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3CA62E-70FC-467B-BF08-F73E7DA75DDD}" type="datetimeFigureOut">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1.2.2026.</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2F3C48-4338-4955-AE96-213A006F5C99}" type="slidenum">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707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3CA62E-70FC-467B-BF08-F73E7DA75DDD}" type="datetimeFigureOut">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1.2.2026.</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2F3C48-4338-4955-AE96-213A006F5C99}" type="slidenum">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520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3CA62E-70FC-467B-BF08-F73E7DA75DDD}" type="datetimeFigureOut">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1.2.2026.</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2F3C48-4338-4955-AE96-213A006F5C99}" type="slidenum">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025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3CA62E-70FC-467B-BF08-F73E7DA75DDD}" type="datetimeFigureOut">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1.2.2026.</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2F3C48-4338-4955-AE96-213A006F5C99}" type="slidenum">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60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BAEDF1-C1A6-46B6-BC9F-FAC5F7FE3416}"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7B50-2A14-4897-995D-68F6DEF41912}" type="slidenum">
              <a:rPr lang="en-US" smtClean="0"/>
              <a:t>‹#›</a:t>
            </a:fld>
            <a:endParaRPr lang="en-US"/>
          </a:p>
        </p:txBody>
      </p:sp>
    </p:spTree>
    <p:extLst>
      <p:ext uri="{BB962C8B-B14F-4D97-AF65-F5344CB8AC3E}">
        <p14:creationId xmlns:p14="http://schemas.microsoft.com/office/powerpoint/2010/main" val="373891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3CA62E-70FC-467B-BF08-F73E7DA75DDD}" type="datetimeFigureOut">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1.2.2026.</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2F3C48-4338-4955-AE96-213A006F5C99}" type="slidenum">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959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3CA62E-70FC-467B-BF08-F73E7DA75DDD}" type="datetimeFigureOut">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1.2.2026.</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2F3C48-4338-4955-AE96-213A006F5C99}" type="slidenum">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609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3CA62E-70FC-467B-BF08-F73E7DA75DDD}" type="datetimeFigureOut">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1.2.2026.</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2F3C48-4338-4955-AE96-213A006F5C99}" type="slidenum">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479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4741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7735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5798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2646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7849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7874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826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BAEDF1-C1A6-46B6-BC9F-FAC5F7FE3416}"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7B50-2A14-4897-995D-68F6DEF41912}" type="slidenum">
              <a:rPr lang="en-US" smtClean="0"/>
              <a:t>‹#›</a:t>
            </a:fld>
            <a:endParaRPr lang="en-US"/>
          </a:p>
        </p:txBody>
      </p:sp>
    </p:spTree>
    <p:extLst>
      <p:ext uri="{BB962C8B-B14F-4D97-AF65-F5344CB8AC3E}">
        <p14:creationId xmlns:p14="http://schemas.microsoft.com/office/powerpoint/2010/main" val="2746195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9547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7103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5127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3229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28807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5347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25901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75982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1418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741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BAEDF1-C1A6-46B6-BC9F-FAC5F7FE3416}" type="datetimeFigureOut">
              <a:rPr lang="en-US" smtClean="0"/>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F7B50-2A14-4897-995D-68F6DEF41912}" type="slidenum">
              <a:rPr lang="en-US" smtClean="0"/>
              <a:t>‹#›</a:t>
            </a:fld>
            <a:endParaRPr lang="en-US"/>
          </a:p>
        </p:txBody>
      </p:sp>
    </p:spTree>
    <p:extLst>
      <p:ext uri="{BB962C8B-B14F-4D97-AF65-F5344CB8AC3E}">
        <p14:creationId xmlns:p14="http://schemas.microsoft.com/office/powerpoint/2010/main" val="17528958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99623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2750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7803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2327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6610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34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87614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50897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15955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957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BAEDF1-C1A6-46B6-BC9F-FAC5F7FE3416}" type="datetimeFigureOut">
              <a:rPr lang="en-US" smtClean="0"/>
              <a:t>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F7B50-2A14-4897-995D-68F6DEF41912}" type="slidenum">
              <a:rPr lang="en-US" smtClean="0"/>
              <a:t>‹#›</a:t>
            </a:fld>
            <a:endParaRPr lang="en-US"/>
          </a:p>
        </p:txBody>
      </p:sp>
    </p:spTree>
    <p:extLst>
      <p:ext uri="{BB962C8B-B14F-4D97-AF65-F5344CB8AC3E}">
        <p14:creationId xmlns:p14="http://schemas.microsoft.com/office/powerpoint/2010/main" val="1099270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6747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9395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47895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6141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47365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3044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0009BA-DFCE-48F5-A015-6B060634ED55}" type="datetimeFigureOut">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1.2.2026.</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24C20-EC1B-43A3-9AC2-305A844DDBAD}" type="slidenum">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9991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0009BA-DFCE-48F5-A015-6B060634ED55}" type="datetimeFigureOut">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1.2.2026.</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24C20-EC1B-43A3-9AC2-305A844DDBAD}" type="slidenum">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41279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0009BA-DFCE-48F5-A015-6B060634ED55}" type="datetimeFigureOut">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1.2.2026.</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24C20-EC1B-43A3-9AC2-305A844DDBAD}" type="slidenum">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9018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0009BA-DFCE-48F5-A015-6B060634ED55}" type="datetimeFigureOut">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1.2.2026.</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24C20-EC1B-43A3-9AC2-305A844DDBAD}" type="slidenum">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66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BAEDF1-C1A6-46B6-BC9F-FAC5F7FE3416}" type="datetimeFigureOut">
              <a:rPr lang="en-US" smtClean="0"/>
              <a:t>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F7B50-2A14-4897-995D-68F6DEF41912}" type="slidenum">
              <a:rPr lang="en-US" smtClean="0"/>
              <a:t>‹#›</a:t>
            </a:fld>
            <a:endParaRPr lang="en-US"/>
          </a:p>
        </p:txBody>
      </p:sp>
    </p:spTree>
    <p:extLst>
      <p:ext uri="{BB962C8B-B14F-4D97-AF65-F5344CB8AC3E}">
        <p14:creationId xmlns:p14="http://schemas.microsoft.com/office/powerpoint/2010/main" val="33380948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0009BA-DFCE-48F5-A015-6B060634ED55}" type="datetimeFigureOut">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1.2.2026.</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24C20-EC1B-43A3-9AC2-305A844DDBAD}" type="slidenum">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7821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0009BA-DFCE-48F5-A015-6B060634ED55}" type="datetimeFigureOut">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1.2.2026.</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24C20-EC1B-43A3-9AC2-305A844DDBAD}" type="slidenum">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57798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0009BA-DFCE-48F5-A015-6B060634ED55}" type="datetimeFigureOut">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1.2.2026.</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24C20-EC1B-43A3-9AC2-305A844DDBAD}" type="slidenum">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11761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0009BA-DFCE-48F5-A015-6B060634ED55}" type="datetimeFigureOut">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1.2.2026.</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24C20-EC1B-43A3-9AC2-305A844DDBAD}" type="slidenum">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48391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0009BA-DFCE-48F5-A015-6B060634ED55}" type="datetimeFigureOut">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1.2.2026.</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24C20-EC1B-43A3-9AC2-305A844DDBAD}" type="slidenum">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814239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0009BA-DFCE-48F5-A015-6B060634ED55}" type="datetimeFigureOut">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1.2.2026.</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24C20-EC1B-43A3-9AC2-305A844DDBAD}" type="slidenum">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61424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0009BA-DFCE-48F5-A015-6B060634ED55}" type="datetimeFigureOut">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1.2.2026.</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24C20-EC1B-43A3-9AC2-305A844DDBAD}" type="slidenum">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272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AEDF1-C1A6-46B6-BC9F-FAC5F7FE3416}" type="datetimeFigureOut">
              <a:rPr lang="en-US" smtClean="0"/>
              <a:t>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F7B50-2A14-4897-995D-68F6DEF41912}" type="slidenum">
              <a:rPr lang="en-US" smtClean="0"/>
              <a:t>‹#›</a:t>
            </a:fld>
            <a:endParaRPr lang="en-US"/>
          </a:p>
        </p:txBody>
      </p:sp>
    </p:spTree>
    <p:extLst>
      <p:ext uri="{BB962C8B-B14F-4D97-AF65-F5344CB8AC3E}">
        <p14:creationId xmlns:p14="http://schemas.microsoft.com/office/powerpoint/2010/main" val="229832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BAEDF1-C1A6-46B6-BC9F-FAC5F7FE3416}" type="datetimeFigureOut">
              <a:rPr lang="en-US" smtClean="0"/>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F7B50-2A14-4897-995D-68F6DEF41912}" type="slidenum">
              <a:rPr lang="en-US" smtClean="0"/>
              <a:t>‹#›</a:t>
            </a:fld>
            <a:endParaRPr lang="en-US"/>
          </a:p>
        </p:txBody>
      </p:sp>
    </p:spTree>
    <p:extLst>
      <p:ext uri="{BB962C8B-B14F-4D97-AF65-F5344CB8AC3E}">
        <p14:creationId xmlns:p14="http://schemas.microsoft.com/office/powerpoint/2010/main" val="388559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BAEDF1-C1A6-46B6-BC9F-FAC5F7FE3416}" type="datetimeFigureOut">
              <a:rPr lang="en-US" smtClean="0"/>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F7B50-2A14-4897-995D-68F6DEF41912}" type="slidenum">
              <a:rPr lang="en-US" smtClean="0"/>
              <a:t>‹#›</a:t>
            </a:fld>
            <a:endParaRPr lang="en-US"/>
          </a:p>
        </p:txBody>
      </p:sp>
    </p:spTree>
    <p:extLst>
      <p:ext uri="{BB962C8B-B14F-4D97-AF65-F5344CB8AC3E}">
        <p14:creationId xmlns:p14="http://schemas.microsoft.com/office/powerpoint/2010/main" val="284450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AEDF1-C1A6-46B6-BC9F-FAC5F7FE3416}" type="datetimeFigureOut">
              <a:rPr lang="en-US" smtClean="0"/>
              <a:t>2/1/2026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F7B50-2A14-4897-995D-68F6DEF41912}" type="slidenum">
              <a:rPr lang="en-US" smtClean="0"/>
              <a:t>‹#›</a:t>
            </a:fld>
            <a:endParaRPr lang="en-US"/>
          </a:p>
        </p:txBody>
      </p:sp>
    </p:spTree>
    <p:extLst>
      <p:ext uri="{BB962C8B-B14F-4D97-AF65-F5344CB8AC3E}">
        <p14:creationId xmlns:p14="http://schemas.microsoft.com/office/powerpoint/2010/main" val="67806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43CA62E-70FC-467B-BF08-F73E7DA75DDD}" type="datetimeFigureOut">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1.2.2026.</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12F3C48-4338-4955-AE96-213A006F5C99}" type="slidenum">
              <a:rPr kumimoji="0" lang="sr-Latn-R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537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60749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14006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20541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0009BA-DFCE-48F5-A015-6B060634ED55}" type="datetimeFigureOut">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1.2.2026.</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D24C20-EC1B-43A3-9AC2-305A844DDBAD}" type="slidenum">
              <a:rPr kumimoji="0" lang="sr-Latn-C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r-Latn-C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03445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80A0CC6-03FD-4E9E-B885-22DC94535FEE}"/>
              </a:ext>
            </a:extLst>
          </p:cNvPr>
          <p:cNvGrpSpPr/>
          <p:nvPr/>
        </p:nvGrpSpPr>
        <p:grpSpPr>
          <a:xfrm>
            <a:off x="0" y="2705564"/>
            <a:ext cx="4462912" cy="4941168"/>
            <a:chOff x="104992" y="1916832"/>
            <a:chExt cx="4462912" cy="4941168"/>
          </a:xfrm>
        </p:grpSpPr>
        <p:pic>
          <p:nvPicPr>
            <p:cNvPr id="13" name="Picture 12">
              <a:extLst>
                <a:ext uri="{FF2B5EF4-FFF2-40B4-BE49-F238E27FC236}">
                  <a16:creationId xmlns:a16="http://schemas.microsoft.com/office/drawing/2014/main" id="{82E0D4C6-2E12-4C71-BA1B-ECDCAA5106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 y="1916832"/>
              <a:ext cx="1960133" cy="4941168"/>
            </a:xfrm>
            <a:prstGeom prst="rect">
              <a:avLst/>
            </a:prstGeom>
          </p:spPr>
        </p:pic>
        <p:grpSp>
          <p:nvGrpSpPr>
            <p:cNvPr id="14" name="Group 13">
              <a:extLst>
                <a:ext uri="{FF2B5EF4-FFF2-40B4-BE49-F238E27FC236}">
                  <a16:creationId xmlns:a16="http://schemas.microsoft.com/office/drawing/2014/main" id="{131AF83D-4B32-4599-8742-6006ED979C68}"/>
                </a:ext>
              </a:extLst>
            </p:cNvPr>
            <p:cNvGrpSpPr/>
            <p:nvPr/>
          </p:nvGrpSpPr>
          <p:grpSpPr>
            <a:xfrm>
              <a:off x="894110" y="3858859"/>
              <a:ext cx="3673794" cy="2097156"/>
              <a:chOff x="894110" y="3858859"/>
              <a:chExt cx="3673794" cy="2097156"/>
            </a:xfrm>
          </p:grpSpPr>
          <p:grpSp>
            <p:nvGrpSpPr>
              <p:cNvPr id="15" name="Group 14">
                <a:extLst>
                  <a:ext uri="{FF2B5EF4-FFF2-40B4-BE49-F238E27FC236}">
                    <a16:creationId xmlns:a16="http://schemas.microsoft.com/office/drawing/2014/main" id="{0F1557F9-11A5-4360-8124-ADC0488E414F}"/>
                  </a:ext>
                </a:extLst>
              </p:cNvPr>
              <p:cNvGrpSpPr/>
              <p:nvPr/>
            </p:nvGrpSpPr>
            <p:grpSpPr>
              <a:xfrm>
                <a:off x="2065125" y="3858859"/>
                <a:ext cx="2502779" cy="2097156"/>
                <a:chOff x="2366301" y="3630259"/>
                <a:chExt cx="2502779" cy="2097156"/>
              </a:xfrm>
            </p:grpSpPr>
            <p:grpSp>
              <p:nvGrpSpPr>
                <p:cNvPr id="19" name="Group 18">
                  <a:extLst>
                    <a:ext uri="{FF2B5EF4-FFF2-40B4-BE49-F238E27FC236}">
                      <a16:creationId xmlns:a16="http://schemas.microsoft.com/office/drawing/2014/main" id="{A346DF04-7672-48C7-8B23-C9793E0653A0}"/>
                    </a:ext>
                  </a:extLst>
                </p:cNvPr>
                <p:cNvGrpSpPr/>
                <p:nvPr/>
              </p:nvGrpSpPr>
              <p:grpSpPr>
                <a:xfrm>
                  <a:off x="2611867" y="3805671"/>
                  <a:ext cx="1960133" cy="1849654"/>
                  <a:chOff x="1869009" y="4387415"/>
                  <a:chExt cx="1478234" cy="1532191"/>
                </a:xfrm>
              </p:grpSpPr>
              <p:grpSp>
                <p:nvGrpSpPr>
                  <p:cNvPr id="21" name="Group 20">
                    <a:extLst>
                      <a:ext uri="{FF2B5EF4-FFF2-40B4-BE49-F238E27FC236}">
                        <a16:creationId xmlns:a16="http://schemas.microsoft.com/office/drawing/2014/main" id="{D87952A7-EAF8-4092-8162-9238B7FE3F63}"/>
                      </a:ext>
                    </a:extLst>
                  </p:cNvPr>
                  <p:cNvGrpSpPr/>
                  <p:nvPr/>
                </p:nvGrpSpPr>
                <p:grpSpPr>
                  <a:xfrm rot="13495404">
                    <a:off x="2946961" y="5490045"/>
                    <a:ext cx="189831" cy="429561"/>
                    <a:chOff x="2168156" y="4910471"/>
                    <a:chExt cx="189831" cy="632758"/>
                  </a:xfrm>
                </p:grpSpPr>
                <p:sp>
                  <p:nvSpPr>
                    <p:cNvPr id="45" name="Freeform: Shape 23">
                      <a:extLst>
                        <a:ext uri="{FF2B5EF4-FFF2-40B4-BE49-F238E27FC236}">
                          <a16:creationId xmlns:a16="http://schemas.microsoft.com/office/drawing/2014/main" id="{BE9A121B-B588-4023-BA25-0C85E69FC0E3}"/>
                        </a:ext>
                      </a:extLst>
                    </p:cNvPr>
                    <p:cNvSpPr/>
                    <p:nvPr/>
                  </p:nvSpPr>
                  <p:spPr>
                    <a:xfrm rot="528708">
                      <a:off x="2168156" y="4910471"/>
                      <a:ext cx="189831" cy="632758"/>
                    </a:xfrm>
                    <a:custGeom>
                      <a:avLst/>
                      <a:gdLst>
                        <a:gd name="connsiteX0" fmla="*/ 132681 w 189831"/>
                        <a:gd name="connsiteY0" fmla="*/ 583381 h 587424"/>
                        <a:gd name="connsiteX1" fmla="*/ 58862 w 189831"/>
                        <a:gd name="connsiteY1" fmla="*/ 578619 h 587424"/>
                        <a:gd name="connsiteX2" fmla="*/ 20762 w 189831"/>
                        <a:gd name="connsiteY2" fmla="*/ 528612 h 587424"/>
                        <a:gd name="connsiteX3" fmla="*/ 6474 w 189831"/>
                        <a:gd name="connsiteY3" fmla="*/ 400025 h 587424"/>
                        <a:gd name="connsiteX4" fmla="*/ 1712 w 189831"/>
                        <a:gd name="connsiteY4" fmla="*/ 307156 h 587424"/>
                        <a:gd name="connsiteX5" fmla="*/ 35049 w 189831"/>
                        <a:gd name="connsiteY5" fmla="*/ 183331 h 587424"/>
                        <a:gd name="connsiteX6" fmla="*/ 73149 w 189831"/>
                        <a:gd name="connsiteY6" fmla="*/ 61887 h 587424"/>
                        <a:gd name="connsiteX7" fmla="*/ 123156 w 189831"/>
                        <a:gd name="connsiteY7" fmla="*/ 4737 h 587424"/>
                        <a:gd name="connsiteX8" fmla="*/ 173162 w 189831"/>
                        <a:gd name="connsiteY8" fmla="*/ 9500 h 587424"/>
                        <a:gd name="connsiteX9" fmla="*/ 189831 w 189831"/>
                        <a:gd name="connsiteY9" fmla="*/ 59506 h 587424"/>
                        <a:gd name="connsiteX10" fmla="*/ 173162 w 189831"/>
                        <a:gd name="connsiteY10" fmla="*/ 116656 h 587424"/>
                        <a:gd name="connsiteX11" fmla="*/ 149349 w 189831"/>
                        <a:gd name="connsiteY11" fmla="*/ 200000 h 587424"/>
                        <a:gd name="connsiteX12" fmla="*/ 127918 w 189831"/>
                        <a:gd name="connsiteY12" fmla="*/ 307156 h 587424"/>
                        <a:gd name="connsiteX13" fmla="*/ 116012 w 189831"/>
                        <a:gd name="connsiteY13" fmla="*/ 435744 h 587424"/>
                        <a:gd name="connsiteX14" fmla="*/ 154112 w 189831"/>
                        <a:gd name="connsiteY14" fmla="*/ 535756 h 587424"/>
                        <a:gd name="connsiteX15" fmla="*/ 132681 w 189831"/>
                        <a:gd name="connsiteY15" fmla="*/ 583381 h 5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831" h="587424">
                          <a:moveTo>
                            <a:pt x="132681" y="583381"/>
                          </a:moveTo>
                          <a:cubicBezTo>
                            <a:pt x="116806" y="590525"/>
                            <a:pt x="77515" y="587747"/>
                            <a:pt x="58862" y="578619"/>
                          </a:cubicBezTo>
                          <a:cubicBezTo>
                            <a:pt x="40209" y="569491"/>
                            <a:pt x="29493" y="558378"/>
                            <a:pt x="20762" y="528612"/>
                          </a:cubicBezTo>
                          <a:cubicBezTo>
                            <a:pt x="12031" y="498846"/>
                            <a:pt x="9649" y="436934"/>
                            <a:pt x="6474" y="400025"/>
                          </a:cubicBezTo>
                          <a:cubicBezTo>
                            <a:pt x="3299" y="363116"/>
                            <a:pt x="-3051" y="343272"/>
                            <a:pt x="1712" y="307156"/>
                          </a:cubicBezTo>
                          <a:cubicBezTo>
                            <a:pt x="6475" y="271040"/>
                            <a:pt x="23143" y="224209"/>
                            <a:pt x="35049" y="183331"/>
                          </a:cubicBezTo>
                          <a:cubicBezTo>
                            <a:pt x="46955" y="142453"/>
                            <a:pt x="58465" y="91652"/>
                            <a:pt x="73149" y="61887"/>
                          </a:cubicBezTo>
                          <a:cubicBezTo>
                            <a:pt x="87833" y="32122"/>
                            <a:pt x="106487" y="13468"/>
                            <a:pt x="123156" y="4737"/>
                          </a:cubicBezTo>
                          <a:cubicBezTo>
                            <a:pt x="139825" y="-3994"/>
                            <a:pt x="162050" y="372"/>
                            <a:pt x="173162" y="9500"/>
                          </a:cubicBezTo>
                          <a:cubicBezTo>
                            <a:pt x="184275" y="18628"/>
                            <a:pt x="189831" y="41647"/>
                            <a:pt x="189831" y="59506"/>
                          </a:cubicBezTo>
                          <a:cubicBezTo>
                            <a:pt x="189831" y="77365"/>
                            <a:pt x="179909" y="93240"/>
                            <a:pt x="173162" y="116656"/>
                          </a:cubicBezTo>
                          <a:cubicBezTo>
                            <a:pt x="166415" y="140072"/>
                            <a:pt x="156890" y="168250"/>
                            <a:pt x="149349" y="200000"/>
                          </a:cubicBezTo>
                          <a:cubicBezTo>
                            <a:pt x="141808" y="231750"/>
                            <a:pt x="133474" y="267865"/>
                            <a:pt x="127918" y="307156"/>
                          </a:cubicBezTo>
                          <a:cubicBezTo>
                            <a:pt x="122362" y="346447"/>
                            <a:pt x="111646" y="397644"/>
                            <a:pt x="116012" y="435744"/>
                          </a:cubicBezTo>
                          <a:cubicBezTo>
                            <a:pt x="120378" y="473844"/>
                            <a:pt x="148159" y="512340"/>
                            <a:pt x="154112" y="535756"/>
                          </a:cubicBezTo>
                          <a:cubicBezTo>
                            <a:pt x="160065" y="559171"/>
                            <a:pt x="148556" y="576237"/>
                            <a:pt x="132681" y="583381"/>
                          </a:cubicBezTo>
                          <a:close/>
                        </a:path>
                      </a:pathLst>
                    </a:custGeom>
                    <a:solidFill>
                      <a:srgbClr val="F0B7A6"/>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6" name="Freeform: Shape 24">
                      <a:extLst>
                        <a:ext uri="{FF2B5EF4-FFF2-40B4-BE49-F238E27FC236}">
                          <a16:creationId xmlns:a16="http://schemas.microsoft.com/office/drawing/2014/main" id="{A9517ABC-BE99-48EB-873D-68772D211E0B}"/>
                        </a:ext>
                      </a:extLst>
                    </p:cNvPr>
                    <p:cNvSpPr/>
                    <p:nvPr/>
                  </p:nvSpPr>
                  <p:spPr>
                    <a:xfrm rot="516216">
                      <a:off x="2214237" y="5087281"/>
                      <a:ext cx="64858" cy="294770"/>
                    </a:xfrm>
                    <a:custGeom>
                      <a:avLst/>
                      <a:gdLst>
                        <a:gd name="connsiteX0" fmla="*/ 64294 w 64858"/>
                        <a:gd name="connsiteY0" fmla="*/ 281 h 294770"/>
                        <a:gd name="connsiteX1" fmla="*/ 14288 w 64858"/>
                        <a:gd name="connsiteY1" fmla="*/ 107437 h 294770"/>
                        <a:gd name="connsiteX2" fmla="*/ 0 w 64858"/>
                        <a:gd name="connsiteY2" fmla="*/ 207450 h 294770"/>
                        <a:gd name="connsiteX3" fmla="*/ 14288 w 64858"/>
                        <a:gd name="connsiteY3" fmla="*/ 286031 h 294770"/>
                        <a:gd name="connsiteX4" fmla="*/ 45244 w 64858"/>
                        <a:gd name="connsiteY4" fmla="*/ 276506 h 294770"/>
                        <a:gd name="connsiteX5" fmla="*/ 40481 w 64858"/>
                        <a:gd name="connsiteY5" fmla="*/ 140775 h 294770"/>
                        <a:gd name="connsiteX6" fmla="*/ 64294 w 64858"/>
                        <a:gd name="connsiteY6" fmla="*/ 281 h 29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58" h="294770">
                          <a:moveTo>
                            <a:pt x="64294" y="281"/>
                          </a:moveTo>
                          <a:cubicBezTo>
                            <a:pt x="59928" y="-5275"/>
                            <a:pt x="25004" y="72909"/>
                            <a:pt x="14288" y="107437"/>
                          </a:cubicBezTo>
                          <a:cubicBezTo>
                            <a:pt x="3572" y="141965"/>
                            <a:pt x="0" y="177684"/>
                            <a:pt x="0" y="207450"/>
                          </a:cubicBezTo>
                          <a:cubicBezTo>
                            <a:pt x="0" y="237216"/>
                            <a:pt x="6747" y="274522"/>
                            <a:pt x="14288" y="286031"/>
                          </a:cubicBezTo>
                          <a:cubicBezTo>
                            <a:pt x="21829" y="297540"/>
                            <a:pt x="40878" y="300715"/>
                            <a:pt x="45244" y="276506"/>
                          </a:cubicBezTo>
                          <a:cubicBezTo>
                            <a:pt x="49609" y="252297"/>
                            <a:pt x="34528" y="185622"/>
                            <a:pt x="40481" y="140775"/>
                          </a:cubicBezTo>
                          <a:cubicBezTo>
                            <a:pt x="46434" y="95928"/>
                            <a:pt x="68660" y="5837"/>
                            <a:pt x="64294" y="281"/>
                          </a:cubicBezTo>
                          <a:close/>
                        </a:path>
                      </a:pathLst>
                    </a:custGeom>
                    <a:solidFill>
                      <a:srgbClr val="9A554F"/>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22" name="Group 21">
                    <a:extLst>
                      <a:ext uri="{FF2B5EF4-FFF2-40B4-BE49-F238E27FC236}">
                        <a16:creationId xmlns:a16="http://schemas.microsoft.com/office/drawing/2014/main" id="{28535C5F-C7B1-4836-AB4C-BFBF1E92300E}"/>
                      </a:ext>
                    </a:extLst>
                  </p:cNvPr>
                  <p:cNvGrpSpPr/>
                  <p:nvPr/>
                </p:nvGrpSpPr>
                <p:grpSpPr>
                  <a:xfrm rot="10505440">
                    <a:off x="3157412" y="5048637"/>
                    <a:ext cx="189831" cy="530606"/>
                    <a:chOff x="2186657" y="4941119"/>
                    <a:chExt cx="189831" cy="587424"/>
                  </a:xfrm>
                </p:grpSpPr>
                <p:sp>
                  <p:nvSpPr>
                    <p:cNvPr id="43" name="Freeform: Shape 26">
                      <a:extLst>
                        <a:ext uri="{FF2B5EF4-FFF2-40B4-BE49-F238E27FC236}">
                          <a16:creationId xmlns:a16="http://schemas.microsoft.com/office/drawing/2014/main" id="{A536CA7A-77F5-4B92-9717-E1694EBC9771}"/>
                        </a:ext>
                      </a:extLst>
                    </p:cNvPr>
                    <p:cNvSpPr/>
                    <p:nvPr/>
                  </p:nvSpPr>
                  <p:spPr>
                    <a:xfrm>
                      <a:off x="2186657" y="4941119"/>
                      <a:ext cx="189831" cy="587424"/>
                    </a:xfrm>
                    <a:custGeom>
                      <a:avLst/>
                      <a:gdLst>
                        <a:gd name="connsiteX0" fmla="*/ 132681 w 189831"/>
                        <a:gd name="connsiteY0" fmla="*/ 583381 h 587424"/>
                        <a:gd name="connsiteX1" fmla="*/ 58862 w 189831"/>
                        <a:gd name="connsiteY1" fmla="*/ 578619 h 587424"/>
                        <a:gd name="connsiteX2" fmla="*/ 20762 w 189831"/>
                        <a:gd name="connsiteY2" fmla="*/ 528612 h 587424"/>
                        <a:gd name="connsiteX3" fmla="*/ 6474 w 189831"/>
                        <a:gd name="connsiteY3" fmla="*/ 400025 h 587424"/>
                        <a:gd name="connsiteX4" fmla="*/ 1712 w 189831"/>
                        <a:gd name="connsiteY4" fmla="*/ 307156 h 587424"/>
                        <a:gd name="connsiteX5" fmla="*/ 35049 w 189831"/>
                        <a:gd name="connsiteY5" fmla="*/ 183331 h 587424"/>
                        <a:gd name="connsiteX6" fmla="*/ 73149 w 189831"/>
                        <a:gd name="connsiteY6" fmla="*/ 61887 h 587424"/>
                        <a:gd name="connsiteX7" fmla="*/ 123156 w 189831"/>
                        <a:gd name="connsiteY7" fmla="*/ 4737 h 587424"/>
                        <a:gd name="connsiteX8" fmla="*/ 173162 w 189831"/>
                        <a:gd name="connsiteY8" fmla="*/ 9500 h 587424"/>
                        <a:gd name="connsiteX9" fmla="*/ 189831 w 189831"/>
                        <a:gd name="connsiteY9" fmla="*/ 59506 h 587424"/>
                        <a:gd name="connsiteX10" fmla="*/ 173162 w 189831"/>
                        <a:gd name="connsiteY10" fmla="*/ 116656 h 587424"/>
                        <a:gd name="connsiteX11" fmla="*/ 149349 w 189831"/>
                        <a:gd name="connsiteY11" fmla="*/ 200000 h 587424"/>
                        <a:gd name="connsiteX12" fmla="*/ 127918 w 189831"/>
                        <a:gd name="connsiteY12" fmla="*/ 307156 h 587424"/>
                        <a:gd name="connsiteX13" fmla="*/ 116012 w 189831"/>
                        <a:gd name="connsiteY13" fmla="*/ 435744 h 587424"/>
                        <a:gd name="connsiteX14" fmla="*/ 154112 w 189831"/>
                        <a:gd name="connsiteY14" fmla="*/ 535756 h 587424"/>
                        <a:gd name="connsiteX15" fmla="*/ 132681 w 189831"/>
                        <a:gd name="connsiteY15" fmla="*/ 583381 h 5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831" h="587424">
                          <a:moveTo>
                            <a:pt x="132681" y="583381"/>
                          </a:moveTo>
                          <a:cubicBezTo>
                            <a:pt x="116806" y="590525"/>
                            <a:pt x="77515" y="587747"/>
                            <a:pt x="58862" y="578619"/>
                          </a:cubicBezTo>
                          <a:cubicBezTo>
                            <a:pt x="40209" y="569491"/>
                            <a:pt x="29493" y="558378"/>
                            <a:pt x="20762" y="528612"/>
                          </a:cubicBezTo>
                          <a:cubicBezTo>
                            <a:pt x="12031" y="498846"/>
                            <a:pt x="9649" y="436934"/>
                            <a:pt x="6474" y="400025"/>
                          </a:cubicBezTo>
                          <a:cubicBezTo>
                            <a:pt x="3299" y="363116"/>
                            <a:pt x="-3051" y="343272"/>
                            <a:pt x="1712" y="307156"/>
                          </a:cubicBezTo>
                          <a:cubicBezTo>
                            <a:pt x="6475" y="271040"/>
                            <a:pt x="23143" y="224209"/>
                            <a:pt x="35049" y="183331"/>
                          </a:cubicBezTo>
                          <a:cubicBezTo>
                            <a:pt x="46955" y="142453"/>
                            <a:pt x="58465" y="91652"/>
                            <a:pt x="73149" y="61887"/>
                          </a:cubicBezTo>
                          <a:cubicBezTo>
                            <a:pt x="87833" y="32122"/>
                            <a:pt x="106487" y="13468"/>
                            <a:pt x="123156" y="4737"/>
                          </a:cubicBezTo>
                          <a:cubicBezTo>
                            <a:pt x="139825" y="-3994"/>
                            <a:pt x="162050" y="372"/>
                            <a:pt x="173162" y="9500"/>
                          </a:cubicBezTo>
                          <a:cubicBezTo>
                            <a:pt x="184275" y="18628"/>
                            <a:pt x="189831" y="41647"/>
                            <a:pt x="189831" y="59506"/>
                          </a:cubicBezTo>
                          <a:cubicBezTo>
                            <a:pt x="189831" y="77365"/>
                            <a:pt x="179909" y="93240"/>
                            <a:pt x="173162" y="116656"/>
                          </a:cubicBezTo>
                          <a:cubicBezTo>
                            <a:pt x="166415" y="140072"/>
                            <a:pt x="156890" y="168250"/>
                            <a:pt x="149349" y="200000"/>
                          </a:cubicBezTo>
                          <a:cubicBezTo>
                            <a:pt x="141808" y="231750"/>
                            <a:pt x="133474" y="267865"/>
                            <a:pt x="127918" y="307156"/>
                          </a:cubicBezTo>
                          <a:cubicBezTo>
                            <a:pt x="122362" y="346447"/>
                            <a:pt x="111646" y="397644"/>
                            <a:pt x="116012" y="435744"/>
                          </a:cubicBezTo>
                          <a:cubicBezTo>
                            <a:pt x="120378" y="473844"/>
                            <a:pt x="148159" y="512340"/>
                            <a:pt x="154112" y="535756"/>
                          </a:cubicBezTo>
                          <a:cubicBezTo>
                            <a:pt x="160065" y="559171"/>
                            <a:pt x="148556" y="576237"/>
                            <a:pt x="132681" y="583381"/>
                          </a:cubicBezTo>
                          <a:close/>
                        </a:path>
                      </a:pathLst>
                    </a:custGeom>
                    <a:solidFill>
                      <a:srgbClr val="F0B7A6"/>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4" name="Freeform: Shape 27">
                      <a:extLst>
                        <a:ext uri="{FF2B5EF4-FFF2-40B4-BE49-F238E27FC236}">
                          <a16:creationId xmlns:a16="http://schemas.microsoft.com/office/drawing/2014/main" id="{4A2F533E-768E-4E64-9596-279EA2C17AD0}"/>
                        </a:ext>
                      </a:extLst>
                    </p:cNvPr>
                    <p:cNvSpPr/>
                    <p:nvPr/>
                  </p:nvSpPr>
                  <p:spPr>
                    <a:xfrm>
                      <a:off x="2228850" y="5093213"/>
                      <a:ext cx="64858" cy="294770"/>
                    </a:xfrm>
                    <a:custGeom>
                      <a:avLst/>
                      <a:gdLst>
                        <a:gd name="connsiteX0" fmla="*/ 64294 w 64858"/>
                        <a:gd name="connsiteY0" fmla="*/ 281 h 294770"/>
                        <a:gd name="connsiteX1" fmla="*/ 14288 w 64858"/>
                        <a:gd name="connsiteY1" fmla="*/ 107437 h 294770"/>
                        <a:gd name="connsiteX2" fmla="*/ 0 w 64858"/>
                        <a:gd name="connsiteY2" fmla="*/ 207450 h 294770"/>
                        <a:gd name="connsiteX3" fmla="*/ 14288 w 64858"/>
                        <a:gd name="connsiteY3" fmla="*/ 286031 h 294770"/>
                        <a:gd name="connsiteX4" fmla="*/ 45244 w 64858"/>
                        <a:gd name="connsiteY4" fmla="*/ 276506 h 294770"/>
                        <a:gd name="connsiteX5" fmla="*/ 40481 w 64858"/>
                        <a:gd name="connsiteY5" fmla="*/ 140775 h 294770"/>
                        <a:gd name="connsiteX6" fmla="*/ 64294 w 64858"/>
                        <a:gd name="connsiteY6" fmla="*/ 281 h 29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58" h="294770">
                          <a:moveTo>
                            <a:pt x="64294" y="281"/>
                          </a:moveTo>
                          <a:cubicBezTo>
                            <a:pt x="59928" y="-5275"/>
                            <a:pt x="25004" y="72909"/>
                            <a:pt x="14288" y="107437"/>
                          </a:cubicBezTo>
                          <a:cubicBezTo>
                            <a:pt x="3572" y="141965"/>
                            <a:pt x="0" y="177684"/>
                            <a:pt x="0" y="207450"/>
                          </a:cubicBezTo>
                          <a:cubicBezTo>
                            <a:pt x="0" y="237216"/>
                            <a:pt x="6747" y="274522"/>
                            <a:pt x="14288" y="286031"/>
                          </a:cubicBezTo>
                          <a:cubicBezTo>
                            <a:pt x="21829" y="297540"/>
                            <a:pt x="40878" y="300715"/>
                            <a:pt x="45244" y="276506"/>
                          </a:cubicBezTo>
                          <a:cubicBezTo>
                            <a:pt x="49609" y="252297"/>
                            <a:pt x="34528" y="185622"/>
                            <a:pt x="40481" y="140775"/>
                          </a:cubicBezTo>
                          <a:cubicBezTo>
                            <a:pt x="46434" y="95928"/>
                            <a:pt x="68660" y="5837"/>
                            <a:pt x="64294" y="281"/>
                          </a:cubicBezTo>
                          <a:close/>
                        </a:path>
                      </a:pathLst>
                    </a:custGeom>
                    <a:solidFill>
                      <a:srgbClr val="9A554F"/>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23" name="Group 22">
                    <a:extLst>
                      <a:ext uri="{FF2B5EF4-FFF2-40B4-BE49-F238E27FC236}">
                        <a16:creationId xmlns:a16="http://schemas.microsoft.com/office/drawing/2014/main" id="{D5060D0D-4150-44A9-A887-6B0560FCA4ED}"/>
                      </a:ext>
                    </a:extLst>
                  </p:cNvPr>
                  <p:cNvGrpSpPr/>
                  <p:nvPr/>
                </p:nvGrpSpPr>
                <p:grpSpPr>
                  <a:xfrm rot="6767049">
                    <a:off x="2959390" y="4708926"/>
                    <a:ext cx="223990" cy="393549"/>
                    <a:chOff x="2168391" y="4941121"/>
                    <a:chExt cx="223990" cy="587424"/>
                  </a:xfrm>
                </p:grpSpPr>
                <p:sp>
                  <p:nvSpPr>
                    <p:cNvPr id="41" name="Freeform: Shape 29">
                      <a:extLst>
                        <a:ext uri="{FF2B5EF4-FFF2-40B4-BE49-F238E27FC236}">
                          <a16:creationId xmlns:a16="http://schemas.microsoft.com/office/drawing/2014/main" id="{23D17DFB-C0A1-4F46-9140-59D2A9C9F8D8}"/>
                        </a:ext>
                      </a:extLst>
                    </p:cNvPr>
                    <p:cNvSpPr/>
                    <p:nvPr/>
                  </p:nvSpPr>
                  <p:spPr>
                    <a:xfrm>
                      <a:off x="2168391" y="4941121"/>
                      <a:ext cx="223990" cy="587424"/>
                    </a:xfrm>
                    <a:custGeom>
                      <a:avLst/>
                      <a:gdLst>
                        <a:gd name="connsiteX0" fmla="*/ 132681 w 189831"/>
                        <a:gd name="connsiteY0" fmla="*/ 583381 h 587424"/>
                        <a:gd name="connsiteX1" fmla="*/ 58862 w 189831"/>
                        <a:gd name="connsiteY1" fmla="*/ 578619 h 587424"/>
                        <a:gd name="connsiteX2" fmla="*/ 20762 w 189831"/>
                        <a:gd name="connsiteY2" fmla="*/ 528612 h 587424"/>
                        <a:gd name="connsiteX3" fmla="*/ 6474 w 189831"/>
                        <a:gd name="connsiteY3" fmla="*/ 400025 h 587424"/>
                        <a:gd name="connsiteX4" fmla="*/ 1712 w 189831"/>
                        <a:gd name="connsiteY4" fmla="*/ 307156 h 587424"/>
                        <a:gd name="connsiteX5" fmla="*/ 35049 w 189831"/>
                        <a:gd name="connsiteY5" fmla="*/ 183331 h 587424"/>
                        <a:gd name="connsiteX6" fmla="*/ 73149 w 189831"/>
                        <a:gd name="connsiteY6" fmla="*/ 61887 h 587424"/>
                        <a:gd name="connsiteX7" fmla="*/ 123156 w 189831"/>
                        <a:gd name="connsiteY7" fmla="*/ 4737 h 587424"/>
                        <a:gd name="connsiteX8" fmla="*/ 173162 w 189831"/>
                        <a:gd name="connsiteY8" fmla="*/ 9500 h 587424"/>
                        <a:gd name="connsiteX9" fmla="*/ 189831 w 189831"/>
                        <a:gd name="connsiteY9" fmla="*/ 59506 h 587424"/>
                        <a:gd name="connsiteX10" fmla="*/ 173162 w 189831"/>
                        <a:gd name="connsiteY10" fmla="*/ 116656 h 587424"/>
                        <a:gd name="connsiteX11" fmla="*/ 149349 w 189831"/>
                        <a:gd name="connsiteY11" fmla="*/ 200000 h 587424"/>
                        <a:gd name="connsiteX12" fmla="*/ 127918 w 189831"/>
                        <a:gd name="connsiteY12" fmla="*/ 307156 h 587424"/>
                        <a:gd name="connsiteX13" fmla="*/ 116012 w 189831"/>
                        <a:gd name="connsiteY13" fmla="*/ 435744 h 587424"/>
                        <a:gd name="connsiteX14" fmla="*/ 154112 w 189831"/>
                        <a:gd name="connsiteY14" fmla="*/ 535756 h 587424"/>
                        <a:gd name="connsiteX15" fmla="*/ 132681 w 189831"/>
                        <a:gd name="connsiteY15" fmla="*/ 583381 h 5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831" h="587424">
                          <a:moveTo>
                            <a:pt x="132681" y="583381"/>
                          </a:moveTo>
                          <a:cubicBezTo>
                            <a:pt x="116806" y="590525"/>
                            <a:pt x="77515" y="587747"/>
                            <a:pt x="58862" y="578619"/>
                          </a:cubicBezTo>
                          <a:cubicBezTo>
                            <a:pt x="40209" y="569491"/>
                            <a:pt x="29493" y="558378"/>
                            <a:pt x="20762" y="528612"/>
                          </a:cubicBezTo>
                          <a:cubicBezTo>
                            <a:pt x="12031" y="498846"/>
                            <a:pt x="9649" y="436934"/>
                            <a:pt x="6474" y="400025"/>
                          </a:cubicBezTo>
                          <a:cubicBezTo>
                            <a:pt x="3299" y="363116"/>
                            <a:pt x="-3051" y="343272"/>
                            <a:pt x="1712" y="307156"/>
                          </a:cubicBezTo>
                          <a:cubicBezTo>
                            <a:pt x="6475" y="271040"/>
                            <a:pt x="23143" y="224209"/>
                            <a:pt x="35049" y="183331"/>
                          </a:cubicBezTo>
                          <a:cubicBezTo>
                            <a:pt x="46955" y="142453"/>
                            <a:pt x="58465" y="91652"/>
                            <a:pt x="73149" y="61887"/>
                          </a:cubicBezTo>
                          <a:cubicBezTo>
                            <a:pt x="87833" y="32122"/>
                            <a:pt x="106487" y="13468"/>
                            <a:pt x="123156" y="4737"/>
                          </a:cubicBezTo>
                          <a:cubicBezTo>
                            <a:pt x="139825" y="-3994"/>
                            <a:pt x="162050" y="372"/>
                            <a:pt x="173162" y="9500"/>
                          </a:cubicBezTo>
                          <a:cubicBezTo>
                            <a:pt x="184275" y="18628"/>
                            <a:pt x="189831" y="41647"/>
                            <a:pt x="189831" y="59506"/>
                          </a:cubicBezTo>
                          <a:cubicBezTo>
                            <a:pt x="189831" y="77365"/>
                            <a:pt x="179909" y="93240"/>
                            <a:pt x="173162" y="116656"/>
                          </a:cubicBezTo>
                          <a:cubicBezTo>
                            <a:pt x="166415" y="140072"/>
                            <a:pt x="156890" y="168250"/>
                            <a:pt x="149349" y="200000"/>
                          </a:cubicBezTo>
                          <a:cubicBezTo>
                            <a:pt x="141808" y="231750"/>
                            <a:pt x="133474" y="267865"/>
                            <a:pt x="127918" y="307156"/>
                          </a:cubicBezTo>
                          <a:cubicBezTo>
                            <a:pt x="122362" y="346447"/>
                            <a:pt x="111646" y="397644"/>
                            <a:pt x="116012" y="435744"/>
                          </a:cubicBezTo>
                          <a:cubicBezTo>
                            <a:pt x="120378" y="473844"/>
                            <a:pt x="148159" y="512340"/>
                            <a:pt x="154112" y="535756"/>
                          </a:cubicBezTo>
                          <a:cubicBezTo>
                            <a:pt x="160065" y="559171"/>
                            <a:pt x="148556" y="576237"/>
                            <a:pt x="132681" y="583381"/>
                          </a:cubicBezTo>
                          <a:close/>
                        </a:path>
                      </a:pathLst>
                    </a:custGeom>
                    <a:solidFill>
                      <a:srgbClr val="F0B7A6"/>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2" name="Freeform: Shape 30">
                      <a:extLst>
                        <a:ext uri="{FF2B5EF4-FFF2-40B4-BE49-F238E27FC236}">
                          <a16:creationId xmlns:a16="http://schemas.microsoft.com/office/drawing/2014/main" id="{E7065BC6-9F6E-4364-9EEE-9C7D6AA51CEC}"/>
                        </a:ext>
                      </a:extLst>
                    </p:cNvPr>
                    <p:cNvSpPr/>
                    <p:nvPr/>
                  </p:nvSpPr>
                  <p:spPr>
                    <a:xfrm>
                      <a:off x="2228850" y="5093213"/>
                      <a:ext cx="64858" cy="294770"/>
                    </a:xfrm>
                    <a:custGeom>
                      <a:avLst/>
                      <a:gdLst>
                        <a:gd name="connsiteX0" fmla="*/ 64294 w 64858"/>
                        <a:gd name="connsiteY0" fmla="*/ 281 h 294770"/>
                        <a:gd name="connsiteX1" fmla="*/ 14288 w 64858"/>
                        <a:gd name="connsiteY1" fmla="*/ 107437 h 294770"/>
                        <a:gd name="connsiteX2" fmla="*/ 0 w 64858"/>
                        <a:gd name="connsiteY2" fmla="*/ 207450 h 294770"/>
                        <a:gd name="connsiteX3" fmla="*/ 14288 w 64858"/>
                        <a:gd name="connsiteY3" fmla="*/ 286031 h 294770"/>
                        <a:gd name="connsiteX4" fmla="*/ 45244 w 64858"/>
                        <a:gd name="connsiteY4" fmla="*/ 276506 h 294770"/>
                        <a:gd name="connsiteX5" fmla="*/ 40481 w 64858"/>
                        <a:gd name="connsiteY5" fmla="*/ 140775 h 294770"/>
                        <a:gd name="connsiteX6" fmla="*/ 64294 w 64858"/>
                        <a:gd name="connsiteY6" fmla="*/ 281 h 29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58" h="294770">
                          <a:moveTo>
                            <a:pt x="64294" y="281"/>
                          </a:moveTo>
                          <a:cubicBezTo>
                            <a:pt x="59928" y="-5275"/>
                            <a:pt x="25004" y="72909"/>
                            <a:pt x="14288" y="107437"/>
                          </a:cubicBezTo>
                          <a:cubicBezTo>
                            <a:pt x="3572" y="141965"/>
                            <a:pt x="0" y="177684"/>
                            <a:pt x="0" y="207450"/>
                          </a:cubicBezTo>
                          <a:cubicBezTo>
                            <a:pt x="0" y="237216"/>
                            <a:pt x="6747" y="274522"/>
                            <a:pt x="14288" y="286031"/>
                          </a:cubicBezTo>
                          <a:cubicBezTo>
                            <a:pt x="21829" y="297540"/>
                            <a:pt x="40878" y="300715"/>
                            <a:pt x="45244" y="276506"/>
                          </a:cubicBezTo>
                          <a:cubicBezTo>
                            <a:pt x="49609" y="252297"/>
                            <a:pt x="34528" y="185622"/>
                            <a:pt x="40481" y="140775"/>
                          </a:cubicBezTo>
                          <a:cubicBezTo>
                            <a:pt x="46434" y="95928"/>
                            <a:pt x="68660" y="5837"/>
                            <a:pt x="64294" y="281"/>
                          </a:cubicBezTo>
                          <a:close/>
                        </a:path>
                      </a:pathLst>
                    </a:custGeom>
                    <a:solidFill>
                      <a:srgbClr val="9A554F"/>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24" name="Group 23">
                    <a:extLst>
                      <a:ext uri="{FF2B5EF4-FFF2-40B4-BE49-F238E27FC236}">
                        <a16:creationId xmlns:a16="http://schemas.microsoft.com/office/drawing/2014/main" id="{E932381F-1735-44A7-A2C0-08BD5A2C1C0C}"/>
                      </a:ext>
                    </a:extLst>
                  </p:cNvPr>
                  <p:cNvGrpSpPr/>
                  <p:nvPr/>
                </p:nvGrpSpPr>
                <p:grpSpPr>
                  <a:xfrm>
                    <a:off x="1869009" y="4387415"/>
                    <a:ext cx="1383278" cy="1338417"/>
                    <a:chOff x="2604815" y="4545764"/>
                    <a:chExt cx="1383278" cy="1338417"/>
                  </a:xfrm>
                </p:grpSpPr>
                <p:sp>
                  <p:nvSpPr>
                    <p:cNvPr id="39" name="Freeform: Shape 10">
                      <a:extLst>
                        <a:ext uri="{FF2B5EF4-FFF2-40B4-BE49-F238E27FC236}">
                          <a16:creationId xmlns:a16="http://schemas.microsoft.com/office/drawing/2014/main" id="{88FECBF6-1B33-4A3F-80F4-B49BC1F65E11}"/>
                        </a:ext>
                      </a:extLst>
                    </p:cNvPr>
                    <p:cNvSpPr/>
                    <p:nvPr/>
                  </p:nvSpPr>
                  <p:spPr>
                    <a:xfrm>
                      <a:off x="2604815" y="4545764"/>
                      <a:ext cx="1383278" cy="1338417"/>
                    </a:xfrm>
                    <a:custGeom>
                      <a:avLst/>
                      <a:gdLst>
                        <a:gd name="connsiteX0" fmla="*/ 73854 w 1383278"/>
                        <a:gd name="connsiteY0" fmla="*/ 773948 h 1338417"/>
                        <a:gd name="connsiteX1" fmla="*/ 54804 w 1383278"/>
                        <a:gd name="connsiteY1" fmla="*/ 647742 h 1338417"/>
                        <a:gd name="connsiteX2" fmla="*/ 16704 w 1383278"/>
                        <a:gd name="connsiteY2" fmla="*/ 476292 h 1338417"/>
                        <a:gd name="connsiteX3" fmla="*/ 35 w 1383278"/>
                        <a:gd name="connsiteY3" fmla="*/ 364373 h 1338417"/>
                        <a:gd name="connsiteX4" fmla="*/ 14323 w 1383278"/>
                        <a:gd name="connsiteY4" fmla="*/ 257217 h 1338417"/>
                        <a:gd name="connsiteX5" fmla="*/ 71473 w 1383278"/>
                        <a:gd name="connsiteY5" fmla="*/ 161967 h 1338417"/>
                        <a:gd name="connsiteX6" fmla="*/ 161960 w 1383278"/>
                        <a:gd name="connsiteY6" fmla="*/ 73861 h 1338417"/>
                        <a:gd name="connsiteX7" fmla="*/ 247685 w 1383278"/>
                        <a:gd name="connsiteY7" fmla="*/ 30998 h 1338417"/>
                        <a:gd name="connsiteX8" fmla="*/ 326266 w 1383278"/>
                        <a:gd name="connsiteY8" fmla="*/ 7186 h 1338417"/>
                        <a:gd name="connsiteX9" fmla="*/ 423898 w 1383278"/>
                        <a:gd name="connsiteY9" fmla="*/ 42 h 1338417"/>
                        <a:gd name="connsiteX10" fmla="*/ 523910 w 1383278"/>
                        <a:gd name="connsiteY10" fmla="*/ 9567 h 1338417"/>
                        <a:gd name="connsiteX11" fmla="*/ 633448 w 1383278"/>
                        <a:gd name="connsiteY11" fmla="*/ 28617 h 1338417"/>
                        <a:gd name="connsiteX12" fmla="*/ 735841 w 1383278"/>
                        <a:gd name="connsiteY12" fmla="*/ 78623 h 1338417"/>
                        <a:gd name="connsiteX13" fmla="*/ 842998 w 1383278"/>
                        <a:gd name="connsiteY13" fmla="*/ 135773 h 1338417"/>
                        <a:gd name="connsiteX14" fmla="*/ 914435 w 1383278"/>
                        <a:gd name="connsiteY14" fmla="*/ 169111 h 1338417"/>
                        <a:gd name="connsiteX15" fmla="*/ 973966 w 1383278"/>
                        <a:gd name="connsiteY15" fmla="*/ 181017 h 1338417"/>
                        <a:gd name="connsiteX16" fmla="*/ 1052548 w 1383278"/>
                        <a:gd name="connsiteY16" fmla="*/ 214354 h 1338417"/>
                        <a:gd name="connsiteX17" fmla="*/ 1152560 w 1383278"/>
                        <a:gd name="connsiteY17" fmla="*/ 271504 h 1338417"/>
                        <a:gd name="connsiteX18" fmla="*/ 1257335 w 1383278"/>
                        <a:gd name="connsiteY18" fmla="*/ 347704 h 1338417"/>
                        <a:gd name="connsiteX19" fmla="*/ 1326391 w 1383278"/>
                        <a:gd name="connsiteY19" fmla="*/ 423904 h 1338417"/>
                        <a:gd name="connsiteX20" fmla="*/ 1381160 w 1383278"/>
                        <a:gd name="connsiteY20" fmla="*/ 559636 h 1338417"/>
                        <a:gd name="connsiteX21" fmla="*/ 1369254 w 1383278"/>
                        <a:gd name="connsiteY21" fmla="*/ 573923 h 1338417"/>
                        <a:gd name="connsiteX22" fmla="*/ 1343060 w 1383278"/>
                        <a:gd name="connsiteY22" fmla="*/ 542967 h 1338417"/>
                        <a:gd name="connsiteX23" fmla="*/ 1300198 w 1383278"/>
                        <a:gd name="connsiteY23" fmla="*/ 488198 h 1338417"/>
                        <a:gd name="connsiteX24" fmla="*/ 1235904 w 1383278"/>
                        <a:gd name="connsiteY24" fmla="*/ 454861 h 1338417"/>
                        <a:gd name="connsiteX25" fmla="*/ 1181135 w 1383278"/>
                        <a:gd name="connsiteY25" fmla="*/ 431048 h 1338417"/>
                        <a:gd name="connsiteX26" fmla="*/ 1138273 w 1383278"/>
                        <a:gd name="connsiteY26" fmla="*/ 404854 h 1338417"/>
                        <a:gd name="connsiteX27" fmla="*/ 1107316 w 1383278"/>
                        <a:gd name="connsiteY27" fmla="*/ 388186 h 1338417"/>
                        <a:gd name="connsiteX28" fmla="*/ 1076360 w 1383278"/>
                        <a:gd name="connsiteY28" fmla="*/ 385804 h 1338417"/>
                        <a:gd name="connsiteX29" fmla="*/ 1062073 w 1383278"/>
                        <a:gd name="connsiteY29" fmla="*/ 414379 h 1338417"/>
                        <a:gd name="connsiteX30" fmla="*/ 1069216 w 1383278"/>
                        <a:gd name="connsiteY30" fmla="*/ 438192 h 1338417"/>
                        <a:gd name="connsiteX31" fmla="*/ 1090648 w 1383278"/>
                        <a:gd name="connsiteY31" fmla="*/ 462004 h 1338417"/>
                        <a:gd name="connsiteX32" fmla="*/ 1128748 w 1383278"/>
                        <a:gd name="connsiteY32" fmla="*/ 514392 h 1338417"/>
                        <a:gd name="connsiteX33" fmla="*/ 1173991 w 1383278"/>
                        <a:gd name="connsiteY33" fmla="*/ 554873 h 1338417"/>
                        <a:gd name="connsiteX34" fmla="*/ 1204948 w 1383278"/>
                        <a:gd name="connsiteY34" fmla="*/ 571542 h 1338417"/>
                        <a:gd name="connsiteX35" fmla="*/ 1231141 w 1383278"/>
                        <a:gd name="connsiteY35" fmla="*/ 592973 h 1338417"/>
                        <a:gd name="connsiteX36" fmla="*/ 1219235 w 1383278"/>
                        <a:gd name="connsiteY36" fmla="*/ 609642 h 1338417"/>
                        <a:gd name="connsiteX37" fmla="*/ 1185898 w 1383278"/>
                        <a:gd name="connsiteY37" fmla="*/ 621548 h 1338417"/>
                        <a:gd name="connsiteX38" fmla="*/ 1126366 w 1383278"/>
                        <a:gd name="connsiteY38" fmla="*/ 597736 h 1338417"/>
                        <a:gd name="connsiteX39" fmla="*/ 1059691 w 1383278"/>
                        <a:gd name="connsiteY39" fmla="*/ 569161 h 1338417"/>
                        <a:gd name="connsiteX40" fmla="*/ 971585 w 1383278"/>
                        <a:gd name="connsiteY40" fmla="*/ 516773 h 1338417"/>
                        <a:gd name="connsiteX41" fmla="*/ 957298 w 1383278"/>
                        <a:gd name="connsiteY41" fmla="*/ 481054 h 1338417"/>
                        <a:gd name="connsiteX42" fmla="*/ 988254 w 1383278"/>
                        <a:gd name="connsiteY42" fmla="*/ 400092 h 1338417"/>
                        <a:gd name="connsiteX43" fmla="*/ 1000160 w 1383278"/>
                        <a:gd name="connsiteY43" fmla="*/ 342942 h 1338417"/>
                        <a:gd name="connsiteX44" fmla="*/ 919198 w 1383278"/>
                        <a:gd name="connsiteY44" fmla="*/ 331036 h 1338417"/>
                        <a:gd name="connsiteX45" fmla="*/ 766798 w 1383278"/>
                        <a:gd name="connsiteY45" fmla="*/ 331036 h 1338417"/>
                        <a:gd name="connsiteX46" fmla="*/ 645354 w 1383278"/>
                        <a:gd name="connsiteY46" fmla="*/ 366754 h 1338417"/>
                        <a:gd name="connsiteX47" fmla="*/ 583441 w 1383278"/>
                        <a:gd name="connsiteY47" fmla="*/ 411998 h 1338417"/>
                        <a:gd name="connsiteX48" fmla="*/ 535816 w 1383278"/>
                        <a:gd name="connsiteY48" fmla="*/ 452479 h 1338417"/>
                        <a:gd name="connsiteX49" fmla="*/ 528673 w 1383278"/>
                        <a:gd name="connsiteY49" fmla="*/ 533442 h 1338417"/>
                        <a:gd name="connsiteX50" fmla="*/ 554866 w 1383278"/>
                        <a:gd name="connsiteY50" fmla="*/ 559636 h 1338417"/>
                        <a:gd name="connsiteX51" fmla="*/ 640591 w 1383278"/>
                        <a:gd name="connsiteY51" fmla="*/ 571542 h 1338417"/>
                        <a:gd name="connsiteX52" fmla="*/ 652498 w 1383278"/>
                        <a:gd name="connsiteY52" fmla="*/ 612023 h 1338417"/>
                        <a:gd name="connsiteX53" fmla="*/ 614398 w 1383278"/>
                        <a:gd name="connsiteY53" fmla="*/ 652504 h 1338417"/>
                        <a:gd name="connsiteX54" fmla="*/ 576298 w 1383278"/>
                        <a:gd name="connsiteY54" fmla="*/ 683461 h 1338417"/>
                        <a:gd name="connsiteX55" fmla="*/ 528673 w 1383278"/>
                        <a:gd name="connsiteY55" fmla="*/ 697748 h 1338417"/>
                        <a:gd name="connsiteX56" fmla="*/ 504860 w 1383278"/>
                        <a:gd name="connsiteY56" fmla="*/ 688223 h 1338417"/>
                        <a:gd name="connsiteX57" fmla="*/ 509623 w 1383278"/>
                        <a:gd name="connsiteY57" fmla="*/ 621548 h 1338417"/>
                        <a:gd name="connsiteX58" fmla="*/ 490573 w 1383278"/>
                        <a:gd name="connsiteY58" fmla="*/ 573923 h 1338417"/>
                        <a:gd name="connsiteX59" fmla="*/ 440566 w 1383278"/>
                        <a:gd name="connsiteY59" fmla="*/ 576304 h 1338417"/>
                        <a:gd name="connsiteX60" fmla="*/ 416754 w 1383278"/>
                        <a:gd name="connsiteY60" fmla="*/ 619167 h 1338417"/>
                        <a:gd name="connsiteX61" fmla="*/ 385798 w 1383278"/>
                        <a:gd name="connsiteY61" fmla="*/ 676317 h 1338417"/>
                        <a:gd name="connsiteX62" fmla="*/ 340554 w 1383278"/>
                        <a:gd name="connsiteY62" fmla="*/ 876342 h 1338417"/>
                        <a:gd name="connsiteX63" fmla="*/ 347698 w 1383278"/>
                        <a:gd name="connsiteY63" fmla="*/ 997786 h 1338417"/>
                        <a:gd name="connsiteX64" fmla="*/ 361985 w 1383278"/>
                        <a:gd name="connsiteY64" fmla="*/ 1090654 h 1338417"/>
                        <a:gd name="connsiteX65" fmla="*/ 397704 w 1383278"/>
                        <a:gd name="connsiteY65" fmla="*/ 1138279 h 1338417"/>
                        <a:gd name="connsiteX66" fmla="*/ 440566 w 1383278"/>
                        <a:gd name="connsiteY66" fmla="*/ 1183523 h 1338417"/>
                        <a:gd name="connsiteX67" fmla="*/ 538198 w 1383278"/>
                        <a:gd name="connsiteY67" fmla="*/ 1326398 h 1338417"/>
                        <a:gd name="connsiteX68" fmla="*/ 500098 w 1383278"/>
                        <a:gd name="connsiteY68" fmla="*/ 1328779 h 1338417"/>
                        <a:gd name="connsiteX69" fmla="*/ 323885 w 1383278"/>
                        <a:gd name="connsiteY69" fmla="*/ 1312111 h 1338417"/>
                        <a:gd name="connsiteX70" fmla="*/ 231016 w 1383278"/>
                        <a:gd name="connsiteY70" fmla="*/ 1243054 h 1338417"/>
                        <a:gd name="connsiteX71" fmla="*/ 138148 w 1383278"/>
                        <a:gd name="connsiteY71" fmla="*/ 1114467 h 1338417"/>
                        <a:gd name="connsiteX72" fmla="*/ 35754 w 1383278"/>
                        <a:gd name="connsiteY72" fmla="*/ 971592 h 1338417"/>
                        <a:gd name="connsiteX73" fmla="*/ 73854 w 1383278"/>
                        <a:gd name="connsiteY73" fmla="*/ 773948 h 133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383278" h="1338417">
                          <a:moveTo>
                            <a:pt x="73854" y="773948"/>
                          </a:moveTo>
                          <a:cubicBezTo>
                            <a:pt x="77029" y="719973"/>
                            <a:pt x="64329" y="697351"/>
                            <a:pt x="54804" y="647742"/>
                          </a:cubicBezTo>
                          <a:cubicBezTo>
                            <a:pt x="45279" y="598133"/>
                            <a:pt x="25832" y="523520"/>
                            <a:pt x="16704" y="476292"/>
                          </a:cubicBezTo>
                          <a:cubicBezTo>
                            <a:pt x="7576" y="429064"/>
                            <a:pt x="432" y="400885"/>
                            <a:pt x="35" y="364373"/>
                          </a:cubicBezTo>
                          <a:cubicBezTo>
                            <a:pt x="-362" y="327861"/>
                            <a:pt x="2417" y="290951"/>
                            <a:pt x="14323" y="257217"/>
                          </a:cubicBezTo>
                          <a:cubicBezTo>
                            <a:pt x="26229" y="223483"/>
                            <a:pt x="46867" y="192526"/>
                            <a:pt x="71473" y="161967"/>
                          </a:cubicBezTo>
                          <a:cubicBezTo>
                            <a:pt x="96079" y="131408"/>
                            <a:pt x="132591" y="95689"/>
                            <a:pt x="161960" y="73861"/>
                          </a:cubicBezTo>
                          <a:cubicBezTo>
                            <a:pt x="191329" y="52033"/>
                            <a:pt x="220301" y="42110"/>
                            <a:pt x="247685" y="30998"/>
                          </a:cubicBezTo>
                          <a:cubicBezTo>
                            <a:pt x="275069" y="19886"/>
                            <a:pt x="296897" y="12345"/>
                            <a:pt x="326266" y="7186"/>
                          </a:cubicBezTo>
                          <a:cubicBezTo>
                            <a:pt x="355635" y="2027"/>
                            <a:pt x="390957" y="-355"/>
                            <a:pt x="423898" y="42"/>
                          </a:cubicBezTo>
                          <a:cubicBezTo>
                            <a:pt x="456839" y="439"/>
                            <a:pt x="488985" y="4804"/>
                            <a:pt x="523910" y="9567"/>
                          </a:cubicBezTo>
                          <a:cubicBezTo>
                            <a:pt x="558835" y="14329"/>
                            <a:pt x="598126" y="17108"/>
                            <a:pt x="633448" y="28617"/>
                          </a:cubicBezTo>
                          <a:cubicBezTo>
                            <a:pt x="668770" y="40126"/>
                            <a:pt x="700916" y="60764"/>
                            <a:pt x="735841" y="78623"/>
                          </a:cubicBezTo>
                          <a:cubicBezTo>
                            <a:pt x="770766" y="96482"/>
                            <a:pt x="813232" y="120692"/>
                            <a:pt x="842998" y="135773"/>
                          </a:cubicBezTo>
                          <a:cubicBezTo>
                            <a:pt x="872764" y="150854"/>
                            <a:pt x="892607" y="161570"/>
                            <a:pt x="914435" y="169111"/>
                          </a:cubicBezTo>
                          <a:cubicBezTo>
                            <a:pt x="936263" y="176652"/>
                            <a:pt x="950947" y="173477"/>
                            <a:pt x="973966" y="181017"/>
                          </a:cubicBezTo>
                          <a:cubicBezTo>
                            <a:pt x="996985" y="188557"/>
                            <a:pt x="1022782" y="199273"/>
                            <a:pt x="1052548" y="214354"/>
                          </a:cubicBezTo>
                          <a:cubicBezTo>
                            <a:pt x="1082314" y="229435"/>
                            <a:pt x="1118429" y="249279"/>
                            <a:pt x="1152560" y="271504"/>
                          </a:cubicBezTo>
                          <a:cubicBezTo>
                            <a:pt x="1186691" y="293729"/>
                            <a:pt x="1228363" y="322304"/>
                            <a:pt x="1257335" y="347704"/>
                          </a:cubicBezTo>
                          <a:cubicBezTo>
                            <a:pt x="1286307" y="373104"/>
                            <a:pt x="1305754" y="388582"/>
                            <a:pt x="1326391" y="423904"/>
                          </a:cubicBezTo>
                          <a:cubicBezTo>
                            <a:pt x="1347028" y="459226"/>
                            <a:pt x="1374016" y="534633"/>
                            <a:pt x="1381160" y="559636"/>
                          </a:cubicBezTo>
                          <a:cubicBezTo>
                            <a:pt x="1388304" y="584639"/>
                            <a:pt x="1375604" y="576701"/>
                            <a:pt x="1369254" y="573923"/>
                          </a:cubicBezTo>
                          <a:cubicBezTo>
                            <a:pt x="1362904" y="571145"/>
                            <a:pt x="1354569" y="557254"/>
                            <a:pt x="1343060" y="542967"/>
                          </a:cubicBezTo>
                          <a:cubicBezTo>
                            <a:pt x="1331551" y="528680"/>
                            <a:pt x="1318057" y="502882"/>
                            <a:pt x="1300198" y="488198"/>
                          </a:cubicBezTo>
                          <a:cubicBezTo>
                            <a:pt x="1282339" y="473514"/>
                            <a:pt x="1255748" y="464386"/>
                            <a:pt x="1235904" y="454861"/>
                          </a:cubicBezTo>
                          <a:cubicBezTo>
                            <a:pt x="1216060" y="445336"/>
                            <a:pt x="1197407" y="439382"/>
                            <a:pt x="1181135" y="431048"/>
                          </a:cubicBezTo>
                          <a:cubicBezTo>
                            <a:pt x="1164863" y="422713"/>
                            <a:pt x="1150576" y="411998"/>
                            <a:pt x="1138273" y="404854"/>
                          </a:cubicBezTo>
                          <a:cubicBezTo>
                            <a:pt x="1125970" y="397710"/>
                            <a:pt x="1117635" y="391361"/>
                            <a:pt x="1107316" y="388186"/>
                          </a:cubicBezTo>
                          <a:cubicBezTo>
                            <a:pt x="1096997" y="385011"/>
                            <a:pt x="1083901" y="381438"/>
                            <a:pt x="1076360" y="385804"/>
                          </a:cubicBezTo>
                          <a:cubicBezTo>
                            <a:pt x="1068819" y="390170"/>
                            <a:pt x="1063264" y="405648"/>
                            <a:pt x="1062073" y="414379"/>
                          </a:cubicBezTo>
                          <a:cubicBezTo>
                            <a:pt x="1060882" y="423110"/>
                            <a:pt x="1064454" y="430254"/>
                            <a:pt x="1069216" y="438192"/>
                          </a:cubicBezTo>
                          <a:cubicBezTo>
                            <a:pt x="1073979" y="446129"/>
                            <a:pt x="1080726" y="449304"/>
                            <a:pt x="1090648" y="462004"/>
                          </a:cubicBezTo>
                          <a:cubicBezTo>
                            <a:pt x="1100570" y="474704"/>
                            <a:pt x="1114858" y="498914"/>
                            <a:pt x="1128748" y="514392"/>
                          </a:cubicBezTo>
                          <a:cubicBezTo>
                            <a:pt x="1142638" y="529870"/>
                            <a:pt x="1161291" y="545348"/>
                            <a:pt x="1173991" y="554873"/>
                          </a:cubicBezTo>
                          <a:cubicBezTo>
                            <a:pt x="1186691" y="564398"/>
                            <a:pt x="1195423" y="565192"/>
                            <a:pt x="1204948" y="571542"/>
                          </a:cubicBezTo>
                          <a:cubicBezTo>
                            <a:pt x="1214473" y="577892"/>
                            <a:pt x="1228760" y="586623"/>
                            <a:pt x="1231141" y="592973"/>
                          </a:cubicBezTo>
                          <a:cubicBezTo>
                            <a:pt x="1233522" y="599323"/>
                            <a:pt x="1226776" y="604879"/>
                            <a:pt x="1219235" y="609642"/>
                          </a:cubicBezTo>
                          <a:cubicBezTo>
                            <a:pt x="1211695" y="614404"/>
                            <a:pt x="1201376" y="623532"/>
                            <a:pt x="1185898" y="621548"/>
                          </a:cubicBezTo>
                          <a:cubicBezTo>
                            <a:pt x="1170420" y="619564"/>
                            <a:pt x="1147401" y="606467"/>
                            <a:pt x="1126366" y="597736"/>
                          </a:cubicBezTo>
                          <a:cubicBezTo>
                            <a:pt x="1105332" y="589005"/>
                            <a:pt x="1085488" y="582655"/>
                            <a:pt x="1059691" y="569161"/>
                          </a:cubicBezTo>
                          <a:cubicBezTo>
                            <a:pt x="1033894" y="555667"/>
                            <a:pt x="988650" y="531457"/>
                            <a:pt x="971585" y="516773"/>
                          </a:cubicBezTo>
                          <a:cubicBezTo>
                            <a:pt x="954520" y="502089"/>
                            <a:pt x="954520" y="500501"/>
                            <a:pt x="957298" y="481054"/>
                          </a:cubicBezTo>
                          <a:cubicBezTo>
                            <a:pt x="960076" y="461607"/>
                            <a:pt x="981110" y="423111"/>
                            <a:pt x="988254" y="400092"/>
                          </a:cubicBezTo>
                          <a:cubicBezTo>
                            <a:pt x="995398" y="377073"/>
                            <a:pt x="1011669" y="354451"/>
                            <a:pt x="1000160" y="342942"/>
                          </a:cubicBezTo>
                          <a:cubicBezTo>
                            <a:pt x="988651" y="331433"/>
                            <a:pt x="958092" y="333020"/>
                            <a:pt x="919198" y="331036"/>
                          </a:cubicBezTo>
                          <a:cubicBezTo>
                            <a:pt x="880304" y="329052"/>
                            <a:pt x="812439" y="325083"/>
                            <a:pt x="766798" y="331036"/>
                          </a:cubicBezTo>
                          <a:cubicBezTo>
                            <a:pt x="721157" y="336989"/>
                            <a:pt x="675914" y="353260"/>
                            <a:pt x="645354" y="366754"/>
                          </a:cubicBezTo>
                          <a:cubicBezTo>
                            <a:pt x="614795" y="380248"/>
                            <a:pt x="601697" y="397710"/>
                            <a:pt x="583441" y="411998"/>
                          </a:cubicBezTo>
                          <a:cubicBezTo>
                            <a:pt x="565185" y="426286"/>
                            <a:pt x="544944" y="432238"/>
                            <a:pt x="535816" y="452479"/>
                          </a:cubicBezTo>
                          <a:cubicBezTo>
                            <a:pt x="526688" y="472720"/>
                            <a:pt x="525498" y="515583"/>
                            <a:pt x="528673" y="533442"/>
                          </a:cubicBezTo>
                          <a:cubicBezTo>
                            <a:pt x="531848" y="551301"/>
                            <a:pt x="536213" y="553286"/>
                            <a:pt x="554866" y="559636"/>
                          </a:cubicBezTo>
                          <a:cubicBezTo>
                            <a:pt x="573519" y="565986"/>
                            <a:pt x="624319" y="562811"/>
                            <a:pt x="640591" y="571542"/>
                          </a:cubicBezTo>
                          <a:cubicBezTo>
                            <a:pt x="656863" y="580273"/>
                            <a:pt x="656864" y="598529"/>
                            <a:pt x="652498" y="612023"/>
                          </a:cubicBezTo>
                          <a:cubicBezTo>
                            <a:pt x="648133" y="625517"/>
                            <a:pt x="627098" y="640598"/>
                            <a:pt x="614398" y="652504"/>
                          </a:cubicBezTo>
                          <a:cubicBezTo>
                            <a:pt x="601698" y="664410"/>
                            <a:pt x="590586" y="675920"/>
                            <a:pt x="576298" y="683461"/>
                          </a:cubicBezTo>
                          <a:cubicBezTo>
                            <a:pt x="562011" y="691002"/>
                            <a:pt x="540579" y="696954"/>
                            <a:pt x="528673" y="697748"/>
                          </a:cubicBezTo>
                          <a:cubicBezTo>
                            <a:pt x="516767" y="698542"/>
                            <a:pt x="508035" y="700923"/>
                            <a:pt x="504860" y="688223"/>
                          </a:cubicBezTo>
                          <a:cubicBezTo>
                            <a:pt x="501685" y="675523"/>
                            <a:pt x="512004" y="640598"/>
                            <a:pt x="509623" y="621548"/>
                          </a:cubicBezTo>
                          <a:cubicBezTo>
                            <a:pt x="507242" y="602498"/>
                            <a:pt x="502082" y="581464"/>
                            <a:pt x="490573" y="573923"/>
                          </a:cubicBezTo>
                          <a:cubicBezTo>
                            <a:pt x="479064" y="566382"/>
                            <a:pt x="452869" y="568763"/>
                            <a:pt x="440566" y="576304"/>
                          </a:cubicBezTo>
                          <a:cubicBezTo>
                            <a:pt x="428263" y="583845"/>
                            <a:pt x="425882" y="602498"/>
                            <a:pt x="416754" y="619167"/>
                          </a:cubicBezTo>
                          <a:cubicBezTo>
                            <a:pt x="407626" y="635836"/>
                            <a:pt x="398498" y="633454"/>
                            <a:pt x="385798" y="676317"/>
                          </a:cubicBezTo>
                          <a:cubicBezTo>
                            <a:pt x="373098" y="719179"/>
                            <a:pt x="346904" y="822764"/>
                            <a:pt x="340554" y="876342"/>
                          </a:cubicBezTo>
                          <a:cubicBezTo>
                            <a:pt x="334204" y="929920"/>
                            <a:pt x="344126" y="962067"/>
                            <a:pt x="347698" y="997786"/>
                          </a:cubicBezTo>
                          <a:cubicBezTo>
                            <a:pt x="351270" y="1033505"/>
                            <a:pt x="353651" y="1067239"/>
                            <a:pt x="361985" y="1090654"/>
                          </a:cubicBezTo>
                          <a:cubicBezTo>
                            <a:pt x="370319" y="1114069"/>
                            <a:pt x="384607" y="1122801"/>
                            <a:pt x="397704" y="1138279"/>
                          </a:cubicBezTo>
                          <a:cubicBezTo>
                            <a:pt x="410801" y="1153757"/>
                            <a:pt x="417150" y="1152170"/>
                            <a:pt x="440566" y="1183523"/>
                          </a:cubicBezTo>
                          <a:cubicBezTo>
                            <a:pt x="463982" y="1214876"/>
                            <a:pt x="528276" y="1302189"/>
                            <a:pt x="538198" y="1326398"/>
                          </a:cubicBezTo>
                          <a:cubicBezTo>
                            <a:pt x="548120" y="1350607"/>
                            <a:pt x="535817" y="1331160"/>
                            <a:pt x="500098" y="1328779"/>
                          </a:cubicBezTo>
                          <a:cubicBezTo>
                            <a:pt x="464379" y="1326398"/>
                            <a:pt x="368732" y="1326399"/>
                            <a:pt x="323885" y="1312111"/>
                          </a:cubicBezTo>
                          <a:cubicBezTo>
                            <a:pt x="279038" y="1297824"/>
                            <a:pt x="261972" y="1275995"/>
                            <a:pt x="231016" y="1243054"/>
                          </a:cubicBezTo>
                          <a:cubicBezTo>
                            <a:pt x="200060" y="1210113"/>
                            <a:pt x="170692" y="1159711"/>
                            <a:pt x="138148" y="1114467"/>
                          </a:cubicBezTo>
                          <a:cubicBezTo>
                            <a:pt x="105604" y="1069223"/>
                            <a:pt x="47264" y="1029933"/>
                            <a:pt x="35754" y="971592"/>
                          </a:cubicBezTo>
                          <a:cubicBezTo>
                            <a:pt x="24244" y="913251"/>
                            <a:pt x="70679" y="827923"/>
                            <a:pt x="73854" y="773948"/>
                          </a:cubicBezTo>
                          <a:close/>
                        </a:path>
                      </a:pathLst>
                    </a:custGeom>
                    <a:solidFill>
                      <a:srgbClr val="BE9B7B"/>
                    </a:solidFill>
                    <a:ln>
                      <a:solidFill>
                        <a:srgbClr val="9C6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0" name="Freeform: Shape 11">
                      <a:extLst>
                        <a:ext uri="{FF2B5EF4-FFF2-40B4-BE49-F238E27FC236}">
                          <a16:creationId xmlns:a16="http://schemas.microsoft.com/office/drawing/2014/main" id="{968CE7A2-DE24-4F77-B870-19B0F17B8208}"/>
                        </a:ext>
                      </a:extLst>
                    </p:cNvPr>
                    <p:cNvSpPr/>
                    <p:nvPr/>
                  </p:nvSpPr>
                  <p:spPr>
                    <a:xfrm>
                      <a:off x="2707227" y="4635498"/>
                      <a:ext cx="453693" cy="559431"/>
                    </a:xfrm>
                    <a:custGeom>
                      <a:avLst/>
                      <a:gdLst>
                        <a:gd name="connsiteX0" fmla="*/ 352680 w 453693"/>
                        <a:gd name="connsiteY0" fmla="*/ 2216 h 559431"/>
                        <a:gd name="connsiteX1" fmla="*/ 181230 w 453693"/>
                        <a:gd name="connsiteY1" fmla="*/ 21266 h 559431"/>
                        <a:gd name="connsiteX2" fmla="*/ 40736 w 453693"/>
                        <a:gd name="connsiteY2" fmla="*/ 147472 h 559431"/>
                        <a:gd name="connsiteX3" fmla="*/ 255 w 453693"/>
                        <a:gd name="connsiteY3" fmla="*/ 283204 h 559431"/>
                        <a:gd name="connsiteX4" fmla="*/ 26449 w 453693"/>
                        <a:gd name="connsiteY4" fmla="*/ 468941 h 559431"/>
                        <a:gd name="connsiteX5" fmla="*/ 83599 w 453693"/>
                        <a:gd name="connsiteY5" fmla="*/ 559429 h 559431"/>
                        <a:gd name="connsiteX6" fmla="*/ 209805 w 453693"/>
                        <a:gd name="connsiteY6" fmla="*/ 466560 h 559431"/>
                        <a:gd name="connsiteX7" fmla="*/ 326486 w 453693"/>
                        <a:gd name="connsiteY7" fmla="*/ 278441 h 559431"/>
                        <a:gd name="connsiteX8" fmla="*/ 426499 w 453693"/>
                        <a:gd name="connsiteY8" fmla="*/ 168904 h 559431"/>
                        <a:gd name="connsiteX9" fmla="*/ 450311 w 453693"/>
                        <a:gd name="connsiteY9" fmla="*/ 45079 h 559431"/>
                        <a:gd name="connsiteX10" fmla="*/ 352680 w 453693"/>
                        <a:gd name="connsiteY10" fmla="*/ 2216 h 55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3693" h="559431">
                          <a:moveTo>
                            <a:pt x="352680" y="2216"/>
                          </a:moveTo>
                          <a:cubicBezTo>
                            <a:pt x="307833" y="-1753"/>
                            <a:pt x="233221" y="-2943"/>
                            <a:pt x="181230" y="21266"/>
                          </a:cubicBezTo>
                          <a:cubicBezTo>
                            <a:pt x="129239" y="45475"/>
                            <a:pt x="70898" y="103816"/>
                            <a:pt x="40736" y="147472"/>
                          </a:cubicBezTo>
                          <a:cubicBezTo>
                            <a:pt x="10573" y="191128"/>
                            <a:pt x="2636" y="229626"/>
                            <a:pt x="255" y="283204"/>
                          </a:cubicBezTo>
                          <a:cubicBezTo>
                            <a:pt x="-2126" y="336782"/>
                            <a:pt x="12558" y="422904"/>
                            <a:pt x="26449" y="468941"/>
                          </a:cubicBezTo>
                          <a:cubicBezTo>
                            <a:pt x="40340" y="514978"/>
                            <a:pt x="53040" y="559826"/>
                            <a:pt x="83599" y="559429"/>
                          </a:cubicBezTo>
                          <a:cubicBezTo>
                            <a:pt x="114158" y="559032"/>
                            <a:pt x="169324" y="513391"/>
                            <a:pt x="209805" y="466560"/>
                          </a:cubicBezTo>
                          <a:cubicBezTo>
                            <a:pt x="250286" y="419729"/>
                            <a:pt x="290370" y="328050"/>
                            <a:pt x="326486" y="278441"/>
                          </a:cubicBezTo>
                          <a:cubicBezTo>
                            <a:pt x="362602" y="228832"/>
                            <a:pt x="405862" y="207798"/>
                            <a:pt x="426499" y="168904"/>
                          </a:cubicBezTo>
                          <a:cubicBezTo>
                            <a:pt x="447136" y="130010"/>
                            <a:pt x="460233" y="73257"/>
                            <a:pt x="450311" y="45079"/>
                          </a:cubicBezTo>
                          <a:cubicBezTo>
                            <a:pt x="440389" y="16901"/>
                            <a:pt x="397527" y="6185"/>
                            <a:pt x="352680" y="2216"/>
                          </a:cubicBezTo>
                          <a:close/>
                        </a:path>
                      </a:pathLst>
                    </a:custGeom>
                    <a:solidFill>
                      <a:srgbClr val="9C6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25" name="Group 24">
                    <a:extLst>
                      <a:ext uri="{FF2B5EF4-FFF2-40B4-BE49-F238E27FC236}">
                        <a16:creationId xmlns:a16="http://schemas.microsoft.com/office/drawing/2014/main" id="{3BACDF31-9652-434F-ADD4-23B075B18D95}"/>
                      </a:ext>
                    </a:extLst>
                  </p:cNvPr>
                  <p:cNvGrpSpPr/>
                  <p:nvPr/>
                </p:nvGrpSpPr>
                <p:grpSpPr>
                  <a:xfrm>
                    <a:off x="2186657" y="4941119"/>
                    <a:ext cx="189831" cy="587424"/>
                    <a:chOff x="2186657" y="4941119"/>
                    <a:chExt cx="189831" cy="587424"/>
                  </a:xfrm>
                </p:grpSpPr>
                <p:sp>
                  <p:nvSpPr>
                    <p:cNvPr id="37" name="Freeform: Shape 13">
                      <a:extLst>
                        <a:ext uri="{FF2B5EF4-FFF2-40B4-BE49-F238E27FC236}">
                          <a16:creationId xmlns:a16="http://schemas.microsoft.com/office/drawing/2014/main" id="{DDDCF6E9-C53C-4C56-A4FB-6FF900C6110D}"/>
                        </a:ext>
                      </a:extLst>
                    </p:cNvPr>
                    <p:cNvSpPr/>
                    <p:nvPr/>
                  </p:nvSpPr>
                  <p:spPr>
                    <a:xfrm>
                      <a:off x="2186657" y="4941119"/>
                      <a:ext cx="189831" cy="587424"/>
                    </a:xfrm>
                    <a:custGeom>
                      <a:avLst/>
                      <a:gdLst>
                        <a:gd name="connsiteX0" fmla="*/ 132681 w 189831"/>
                        <a:gd name="connsiteY0" fmla="*/ 583381 h 587424"/>
                        <a:gd name="connsiteX1" fmla="*/ 58862 w 189831"/>
                        <a:gd name="connsiteY1" fmla="*/ 578619 h 587424"/>
                        <a:gd name="connsiteX2" fmla="*/ 20762 w 189831"/>
                        <a:gd name="connsiteY2" fmla="*/ 528612 h 587424"/>
                        <a:gd name="connsiteX3" fmla="*/ 6474 w 189831"/>
                        <a:gd name="connsiteY3" fmla="*/ 400025 h 587424"/>
                        <a:gd name="connsiteX4" fmla="*/ 1712 w 189831"/>
                        <a:gd name="connsiteY4" fmla="*/ 307156 h 587424"/>
                        <a:gd name="connsiteX5" fmla="*/ 35049 w 189831"/>
                        <a:gd name="connsiteY5" fmla="*/ 183331 h 587424"/>
                        <a:gd name="connsiteX6" fmla="*/ 73149 w 189831"/>
                        <a:gd name="connsiteY6" fmla="*/ 61887 h 587424"/>
                        <a:gd name="connsiteX7" fmla="*/ 123156 w 189831"/>
                        <a:gd name="connsiteY7" fmla="*/ 4737 h 587424"/>
                        <a:gd name="connsiteX8" fmla="*/ 173162 w 189831"/>
                        <a:gd name="connsiteY8" fmla="*/ 9500 h 587424"/>
                        <a:gd name="connsiteX9" fmla="*/ 189831 w 189831"/>
                        <a:gd name="connsiteY9" fmla="*/ 59506 h 587424"/>
                        <a:gd name="connsiteX10" fmla="*/ 173162 w 189831"/>
                        <a:gd name="connsiteY10" fmla="*/ 116656 h 587424"/>
                        <a:gd name="connsiteX11" fmla="*/ 149349 w 189831"/>
                        <a:gd name="connsiteY11" fmla="*/ 200000 h 587424"/>
                        <a:gd name="connsiteX12" fmla="*/ 127918 w 189831"/>
                        <a:gd name="connsiteY12" fmla="*/ 307156 h 587424"/>
                        <a:gd name="connsiteX13" fmla="*/ 116012 w 189831"/>
                        <a:gd name="connsiteY13" fmla="*/ 435744 h 587424"/>
                        <a:gd name="connsiteX14" fmla="*/ 154112 w 189831"/>
                        <a:gd name="connsiteY14" fmla="*/ 535756 h 587424"/>
                        <a:gd name="connsiteX15" fmla="*/ 132681 w 189831"/>
                        <a:gd name="connsiteY15" fmla="*/ 583381 h 5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831" h="587424">
                          <a:moveTo>
                            <a:pt x="132681" y="583381"/>
                          </a:moveTo>
                          <a:cubicBezTo>
                            <a:pt x="116806" y="590525"/>
                            <a:pt x="77515" y="587747"/>
                            <a:pt x="58862" y="578619"/>
                          </a:cubicBezTo>
                          <a:cubicBezTo>
                            <a:pt x="40209" y="569491"/>
                            <a:pt x="29493" y="558378"/>
                            <a:pt x="20762" y="528612"/>
                          </a:cubicBezTo>
                          <a:cubicBezTo>
                            <a:pt x="12031" y="498846"/>
                            <a:pt x="9649" y="436934"/>
                            <a:pt x="6474" y="400025"/>
                          </a:cubicBezTo>
                          <a:cubicBezTo>
                            <a:pt x="3299" y="363116"/>
                            <a:pt x="-3051" y="343272"/>
                            <a:pt x="1712" y="307156"/>
                          </a:cubicBezTo>
                          <a:cubicBezTo>
                            <a:pt x="6475" y="271040"/>
                            <a:pt x="23143" y="224209"/>
                            <a:pt x="35049" y="183331"/>
                          </a:cubicBezTo>
                          <a:cubicBezTo>
                            <a:pt x="46955" y="142453"/>
                            <a:pt x="58465" y="91652"/>
                            <a:pt x="73149" y="61887"/>
                          </a:cubicBezTo>
                          <a:cubicBezTo>
                            <a:pt x="87833" y="32122"/>
                            <a:pt x="106487" y="13468"/>
                            <a:pt x="123156" y="4737"/>
                          </a:cubicBezTo>
                          <a:cubicBezTo>
                            <a:pt x="139825" y="-3994"/>
                            <a:pt x="162050" y="372"/>
                            <a:pt x="173162" y="9500"/>
                          </a:cubicBezTo>
                          <a:cubicBezTo>
                            <a:pt x="184275" y="18628"/>
                            <a:pt x="189831" y="41647"/>
                            <a:pt x="189831" y="59506"/>
                          </a:cubicBezTo>
                          <a:cubicBezTo>
                            <a:pt x="189831" y="77365"/>
                            <a:pt x="179909" y="93240"/>
                            <a:pt x="173162" y="116656"/>
                          </a:cubicBezTo>
                          <a:cubicBezTo>
                            <a:pt x="166415" y="140072"/>
                            <a:pt x="156890" y="168250"/>
                            <a:pt x="149349" y="200000"/>
                          </a:cubicBezTo>
                          <a:cubicBezTo>
                            <a:pt x="141808" y="231750"/>
                            <a:pt x="133474" y="267865"/>
                            <a:pt x="127918" y="307156"/>
                          </a:cubicBezTo>
                          <a:cubicBezTo>
                            <a:pt x="122362" y="346447"/>
                            <a:pt x="111646" y="397644"/>
                            <a:pt x="116012" y="435744"/>
                          </a:cubicBezTo>
                          <a:cubicBezTo>
                            <a:pt x="120378" y="473844"/>
                            <a:pt x="148159" y="512340"/>
                            <a:pt x="154112" y="535756"/>
                          </a:cubicBezTo>
                          <a:cubicBezTo>
                            <a:pt x="160065" y="559171"/>
                            <a:pt x="148556" y="576237"/>
                            <a:pt x="132681" y="583381"/>
                          </a:cubicBezTo>
                          <a:close/>
                        </a:path>
                      </a:pathLst>
                    </a:custGeom>
                    <a:solidFill>
                      <a:srgbClr val="F0B7A6"/>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8" name="Freeform: Shape 14">
                      <a:extLst>
                        <a:ext uri="{FF2B5EF4-FFF2-40B4-BE49-F238E27FC236}">
                          <a16:creationId xmlns:a16="http://schemas.microsoft.com/office/drawing/2014/main" id="{428B43D8-1A61-48B4-BE6A-979C7019B2EB}"/>
                        </a:ext>
                      </a:extLst>
                    </p:cNvPr>
                    <p:cNvSpPr/>
                    <p:nvPr/>
                  </p:nvSpPr>
                  <p:spPr>
                    <a:xfrm>
                      <a:off x="2228850" y="5093213"/>
                      <a:ext cx="64858" cy="294770"/>
                    </a:xfrm>
                    <a:custGeom>
                      <a:avLst/>
                      <a:gdLst>
                        <a:gd name="connsiteX0" fmla="*/ 64294 w 64858"/>
                        <a:gd name="connsiteY0" fmla="*/ 281 h 294770"/>
                        <a:gd name="connsiteX1" fmla="*/ 14288 w 64858"/>
                        <a:gd name="connsiteY1" fmla="*/ 107437 h 294770"/>
                        <a:gd name="connsiteX2" fmla="*/ 0 w 64858"/>
                        <a:gd name="connsiteY2" fmla="*/ 207450 h 294770"/>
                        <a:gd name="connsiteX3" fmla="*/ 14288 w 64858"/>
                        <a:gd name="connsiteY3" fmla="*/ 286031 h 294770"/>
                        <a:gd name="connsiteX4" fmla="*/ 45244 w 64858"/>
                        <a:gd name="connsiteY4" fmla="*/ 276506 h 294770"/>
                        <a:gd name="connsiteX5" fmla="*/ 40481 w 64858"/>
                        <a:gd name="connsiteY5" fmla="*/ 140775 h 294770"/>
                        <a:gd name="connsiteX6" fmla="*/ 64294 w 64858"/>
                        <a:gd name="connsiteY6" fmla="*/ 281 h 29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58" h="294770">
                          <a:moveTo>
                            <a:pt x="64294" y="281"/>
                          </a:moveTo>
                          <a:cubicBezTo>
                            <a:pt x="59928" y="-5275"/>
                            <a:pt x="25004" y="72909"/>
                            <a:pt x="14288" y="107437"/>
                          </a:cubicBezTo>
                          <a:cubicBezTo>
                            <a:pt x="3572" y="141965"/>
                            <a:pt x="0" y="177684"/>
                            <a:pt x="0" y="207450"/>
                          </a:cubicBezTo>
                          <a:cubicBezTo>
                            <a:pt x="0" y="237216"/>
                            <a:pt x="6747" y="274522"/>
                            <a:pt x="14288" y="286031"/>
                          </a:cubicBezTo>
                          <a:cubicBezTo>
                            <a:pt x="21829" y="297540"/>
                            <a:pt x="40878" y="300715"/>
                            <a:pt x="45244" y="276506"/>
                          </a:cubicBezTo>
                          <a:cubicBezTo>
                            <a:pt x="49609" y="252297"/>
                            <a:pt x="34528" y="185622"/>
                            <a:pt x="40481" y="140775"/>
                          </a:cubicBezTo>
                          <a:cubicBezTo>
                            <a:pt x="46434" y="95928"/>
                            <a:pt x="68660" y="5837"/>
                            <a:pt x="64294" y="281"/>
                          </a:cubicBezTo>
                          <a:close/>
                        </a:path>
                      </a:pathLst>
                    </a:custGeom>
                    <a:solidFill>
                      <a:srgbClr val="9A554F"/>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26" name="Group 25">
                    <a:extLst>
                      <a:ext uri="{FF2B5EF4-FFF2-40B4-BE49-F238E27FC236}">
                        <a16:creationId xmlns:a16="http://schemas.microsoft.com/office/drawing/2014/main" id="{ADC5F1A8-B1A7-4CB8-9F89-3188B8EBD426}"/>
                      </a:ext>
                    </a:extLst>
                  </p:cNvPr>
                  <p:cNvGrpSpPr/>
                  <p:nvPr/>
                </p:nvGrpSpPr>
                <p:grpSpPr>
                  <a:xfrm rot="17453959">
                    <a:off x="2461391" y="5400285"/>
                    <a:ext cx="189831" cy="587424"/>
                    <a:chOff x="2186657" y="4941119"/>
                    <a:chExt cx="189831" cy="587424"/>
                  </a:xfrm>
                </p:grpSpPr>
                <p:sp>
                  <p:nvSpPr>
                    <p:cNvPr id="35" name="Freeform: Shape 20">
                      <a:extLst>
                        <a:ext uri="{FF2B5EF4-FFF2-40B4-BE49-F238E27FC236}">
                          <a16:creationId xmlns:a16="http://schemas.microsoft.com/office/drawing/2014/main" id="{0898C6D9-DEAE-4F45-9536-7B52A73DAB25}"/>
                        </a:ext>
                      </a:extLst>
                    </p:cNvPr>
                    <p:cNvSpPr/>
                    <p:nvPr/>
                  </p:nvSpPr>
                  <p:spPr>
                    <a:xfrm>
                      <a:off x="2186657" y="4941119"/>
                      <a:ext cx="189831" cy="587424"/>
                    </a:xfrm>
                    <a:custGeom>
                      <a:avLst/>
                      <a:gdLst>
                        <a:gd name="connsiteX0" fmla="*/ 132681 w 189831"/>
                        <a:gd name="connsiteY0" fmla="*/ 583381 h 587424"/>
                        <a:gd name="connsiteX1" fmla="*/ 58862 w 189831"/>
                        <a:gd name="connsiteY1" fmla="*/ 578619 h 587424"/>
                        <a:gd name="connsiteX2" fmla="*/ 20762 w 189831"/>
                        <a:gd name="connsiteY2" fmla="*/ 528612 h 587424"/>
                        <a:gd name="connsiteX3" fmla="*/ 6474 w 189831"/>
                        <a:gd name="connsiteY3" fmla="*/ 400025 h 587424"/>
                        <a:gd name="connsiteX4" fmla="*/ 1712 w 189831"/>
                        <a:gd name="connsiteY4" fmla="*/ 307156 h 587424"/>
                        <a:gd name="connsiteX5" fmla="*/ 35049 w 189831"/>
                        <a:gd name="connsiteY5" fmla="*/ 183331 h 587424"/>
                        <a:gd name="connsiteX6" fmla="*/ 73149 w 189831"/>
                        <a:gd name="connsiteY6" fmla="*/ 61887 h 587424"/>
                        <a:gd name="connsiteX7" fmla="*/ 123156 w 189831"/>
                        <a:gd name="connsiteY7" fmla="*/ 4737 h 587424"/>
                        <a:gd name="connsiteX8" fmla="*/ 173162 w 189831"/>
                        <a:gd name="connsiteY8" fmla="*/ 9500 h 587424"/>
                        <a:gd name="connsiteX9" fmla="*/ 189831 w 189831"/>
                        <a:gd name="connsiteY9" fmla="*/ 59506 h 587424"/>
                        <a:gd name="connsiteX10" fmla="*/ 173162 w 189831"/>
                        <a:gd name="connsiteY10" fmla="*/ 116656 h 587424"/>
                        <a:gd name="connsiteX11" fmla="*/ 149349 w 189831"/>
                        <a:gd name="connsiteY11" fmla="*/ 200000 h 587424"/>
                        <a:gd name="connsiteX12" fmla="*/ 127918 w 189831"/>
                        <a:gd name="connsiteY12" fmla="*/ 307156 h 587424"/>
                        <a:gd name="connsiteX13" fmla="*/ 116012 w 189831"/>
                        <a:gd name="connsiteY13" fmla="*/ 435744 h 587424"/>
                        <a:gd name="connsiteX14" fmla="*/ 154112 w 189831"/>
                        <a:gd name="connsiteY14" fmla="*/ 535756 h 587424"/>
                        <a:gd name="connsiteX15" fmla="*/ 132681 w 189831"/>
                        <a:gd name="connsiteY15" fmla="*/ 583381 h 5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831" h="587424">
                          <a:moveTo>
                            <a:pt x="132681" y="583381"/>
                          </a:moveTo>
                          <a:cubicBezTo>
                            <a:pt x="116806" y="590525"/>
                            <a:pt x="77515" y="587747"/>
                            <a:pt x="58862" y="578619"/>
                          </a:cubicBezTo>
                          <a:cubicBezTo>
                            <a:pt x="40209" y="569491"/>
                            <a:pt x="29493" y="558378"/>
                            <a:pt x="20762" y="528612"/>
                          </a:cubicBezTo>
                          <a:cubicBezTo>
                            <a:pt x="12031" y="498846"/>
                            <a:pt x="9649" y="436934"/>
                            <a:pt x="6474" y="400025"/>
                          </a:cubicBezTo>
                          <a:cubicBezTo>
                            <a:pt x="3299" y="363116"/>
                            <a:pt x="-3051" y="343272"/>
                            <a:pt x="1712" y="307156"/>
                          </a:cubicBezTo>
                          <a:cubicBezTo>
                            <a:pt x="6475" y="271040"/>
                            <a:pt x="23143" y="224209"/>
                            <a:pt x="35049" y="183331"/>
                          </a:cubicBezTo>
                          <a:cubicBezTo>
                            <a:pt x="46955" y="142453"/>
                            <a:pt x="58465" y="91652"/>
                            <a:pt x="73149" y="61887"/>
                          </a:cubicBezTo>
                          <a:cubicBezTo>
                            <a:pt x="87833" y="32122"/>
                            <a:pt x="106487" y="13468"/>
                            <a:pt x="123156" y="4737"/>
                          </a:cubicBezTo>
                          <a:cubicBezTo>
                            <a:pt x="139825" y="-3994"/>
                            <a:pt x="162050" y="372"/>
                            <a:pt x="173162" y="9500"/>
                          </a:cubicBezTo>
                          <a:cubicBezTo>
                            <a:pt x="184275" y="18628"/>
                            <a:pt x="189831" y="41647"/>
                            <a:pt x="189831" y="59506"/>
                          </a:cubicBezTo>
                          <a:cubicBezTo>
                            <a:pt x="189831" y="77365"/>
                            <a:pt x="179909" y="93240"/>
                            <a:pt x="173162" y="116656"/>
                          </a:cubicBezTo>
                          <a:cubicBezTo>
                            <a:pt x="166415" y="140072"/>
                            <a:pt x="156890" y="168250"/>
                            <a:pt x="149349" y="200000"/>
                          </a:cubicBezTo>
                          <a:cubicBezTo>
                            <a:pt x="141808" y="231750"/>
                            <a:pt x="133474" y="267865"/>
                            <a:pt x="127918" y="307156"/>
                          </a:cubicBezTo>
                          <a:cubicBezTo>
                            <a:pt x="122362" y="346447"/>
                            <a:pt x="111646" y="397644"/>
                            <a:pt x="116012" y="435744"/>
                          </a:cubicBezTo>
                          <a:cubicBezTo>
                            <a:pt x="120378" y="473844"/>
                            <a:pt x="148159" y="512340"/>
                            <a:pt x="154112" y="535756"/>
                          </a:cubicBezTo>
                          <a:cubicBezTo>
                            <a:pt x="160065" y="559171"/>
                            <a:pt x="148556" y="576237"/>
                            <a:pt x="132681" y="583381"/>
                          </a:cubicBezTo>
                          <a:close/>
                        </a:path>
                      </a:pathLst>
                    </a:custGeom>
                    <a:solidFill>
                      <a:srgbClr val="F0B7A6"/>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6" name="Freeform: Shape 21">
                      <a:extLst>
                        <a:ext uri="{FF2B5EF4-FFF2-40B4-BE49-F238E27FC236}">
                          <a16:creationId xmlns:a16="http://schemas.microsoft.com/office/drawing/2014/main" id="{C9F4E808-AC08-45BE-BEEF-86D34E8F085D}"/>
                        </a:ext>
                      </a:extLst>
                    </p:cNvPr>
                    <p:cNvSpPr/>
                    <p:nvPr/>
                  </p:nvSpPr>
                  <p:spPr>
                    <a:xfrm>
                      <a:off x="2228850" y="5093213"/>
                      <a:ext cx="64858" cy="294770"/>
                    </a:xfrm>
                    <a:custGeom>
                      <a:avLst/>
                      <a:gdLst>
                        <a:gd name="connsiteX0" fmla="*/ 64294 w 64858"/>
                        <a:gd name="connsiteY0" fmla="*/ 281 h 294770"/>
                        <a:gd name="connsiteX1" fmla="*/ 14288 w 64858"/>
                        <a:gd name="connsiteY1" fmla="*/ 107437 h 294770"/>
                        <a:gd name="connsiteX2" fmla="*/ 0 w 64858"/>
                        <a:gd name="connsiteY2" fmla="*/ 207450 h 294770"/>
                        <a:gd name="connsiteX3" fmla="*/ 14288 w 64858"/>
                        <a:gd name="connsiteY3" fmla="*/ 286031 h 294770"/>
                        <a:gd name="connsiteX4" fmla="*/ 45244 w 64858"/>
                        <a:gd name="connsiteY4" fmla="*/ 276506 h 294770"/>
                        <a:gd name="connsiteX5" fmla="*/ 40481 w 64858"/>
                        <a:gd name="connsiteY5" fmla="*/ 140775 h 294770"/>
                        <a:gd name="connsiteX6" fmla="*/ 64294 w 64858"/>
                        <a:gd name="connsiteY6" fmla="*/ 281 h 29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58" h="294770">
                          <a:moveTo>
                            <a:pt x="64294" y="281"/>
                          </a:moveTo>
                          <a:cubicBezTo>
                            <a:pt x="59928" y="-5275"/>
                            <a:pt x="25004" y="72909"/>
                            <a:pt x="14288" y="107437"/>
                          </a:cubicBezTo>
                          <a:cubicBezTo>
                            <a:pt x="3572" y="141965"/>
                            <a:pt x="0" y="177684"/>
                            <a:pt x="0" y="207450"/>
                          </a:cubicBezTo>
                          <a:cubicBezTo>
                            <a:pt x="0" y="237216"/>
                            <a:pt x="6747" y="274522"/>
                            <a:pt x="14288" y="286031"/>
                          </a:cubicBezTo>
                          <a:cubicBezTo>
                            <a:pt x="21829" y="297540"/>
                            <a:pt x="40878" y="300715"/>
                            <a:pt x="45244" y="276506"/>
                          </a:cubicBezTo>
                          <a:cubicBezTo>
                            <a:pt x="49609" y="252297"/>
                            <a:pt x="34528" y="185622"/>
                            <a:pt x="40481" y="140775"/>
                          </a:cubicBezTo>
                          <a:cubicBezTo>
                            <a:pt x="46434" y="95928"/>
                            <a:pt x="68660" y="5837"/>
                            <a:pt x="64294" y="281"/>
                          </a:cubicBezTo>
                          <a:close/>
                        </a:path>
                      </a:pathLst>
                    </a:custGeom>
                    <a:solidFill>
                      <a:srgbClr val="9A554F"/>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27" name="Group 26">
                    <a:extLst>
                      <a:ext uri="{FF2B5EF4-FFF2-40B4-BE49-F238E27FC236}">
                        <a16:creationId xmlns:a16="http://schemas.microsoft.com/office/drawing/2014/main" id="{12585840-A693-4189-B415-3DCCE991FF46}"/>
                      </a:ext>
                    </a:extLst>
                  </p:cNvPr>
                  <p:cNvGrpSpPr/>
                  <p:nvPr/>
                </p:nvGrpSpPr>
                <p:grpSpPr>
                  <a:xfrm rot="4081391">
                    <a:off x="2528620" y="4550708"/>
                    <a:ext cx="197862" cy="513127"/>
                    <a:chOff x="2186657" y="4941119"/>
                    <a:chExt cx="189831" cy="587424"/>
                  </a:xfrm>
                </p:grpSpPr>
                <p:sp>
                  <p:nvSpPr>
                    <p:cNvPr id="33" name="Freeform: Shape 17">
                      <a:extLst>
                        <a:ext uri="{FF2B5EF4-FFF2-40B4-BE49-F238E27FC236}">
                          <a16:creationId xmlns:a16="http://schemas.microsoft.com/office/drawing/2014/main" id="{FCE59178-112F-47FB-BD75-C5E870A1EC54}"/>
                        </a:ext>
                      </a:extLst>
                    </p:cNvPr>
                    <p:cNvSpPr/>
                    <p:nvPr/>
                  </p:nvSpPr>
                  <p:spPr>
                    <a:xfrm>
                      <a:off x="2186657" y="4941119"/>
                      <a:ext cx="189831" cy="587424"/>
                    </a:xfrm>
                    <a:custGeom>
                      <a:avLst/>
                      <a:gdLst>
                        <a:gd name="connsiteX0" fmla="*/ 132681 w 189831"/>
                        <a:gd name="connsiteY0" fmla="*/ 583381 h 587424"/>
                        <a:gd name="connsiteX1" fmla="*/ 58862 w 189831"/>
                        <a:gd name="connsiteY1" fmla="*/ 578619 h 587424"/>
                        <a:gd name="connsiteX2" fmla="*/ 20762 w 189831"/>
                        <a:gd name="connsiteY2" fmla="*/ 528612 h 587424"/>
                        <a:gd name="connsiteX3" fmla="*/ 6474 w 189831"/>
                        <a:gd name="connsiteY3" fmla="*/ 400025 h 587424"/>
                        <a:gd name="connsiteX4" fmla="*/ 1712 w 189831"/>
                        <a:gd name="connsiteY4" fmla="*/ 307156 h 587424"/>
                        <a:gd name="connsiteX5" fmla="*/ 35049 w 189831"/>
                        <a:gd name="connsiteY5" fmla="*/ 183331 h 587424"/>
                        <a:gd name="connsiteX6" fmla="*/ 73149 w 189831"/>
                        <a:gd name="connsiteY6" fmla="*/ 61887 h 587424"/>
                        <a:gd name="connsiteX7" fmla="*/ 123156 w 189831"/>
                        <a:gd name="connsiteY7" fmla="*/ 4737 h 587424"/>
                        <a:gd name="connsiteX8" fmla="*/ 173162 w 189831"/>
                        <a:gd name="connsiteY8" fmla="*/ 9500 h 587424"/>
                        <a:gd name="connsiteX9" fmla="*/ 189831 w 189831"/>
                        <a:gd name="connsiteY9" fmla="*/ 59506 h 587424"/>
                        <a:gd name="connsiteX10" fmla="*/ 173162 w 189831"/>
                        <a:gd name="connsiteY10" fmla="*/ 116656 h 587424"/>
                        <a:gd name="connsiteX11" fmla="*/ 149349 w 189831"/>
                        <a:gd name="connsiteY11" fmla="*/ 200000 h 587424"/>
                        <a:gd name="connsiteX12" fmla="*/ 127918 w 189831"/>
                        <a:gd name="connsiteY12" fmla="*/ 307156 h 587424"/>
                        <a:gd name="connsiteX13" fmla="*/ 116012 w 189831"/>
                        <a:gd name="connsiteY13" fmla="*/ 435744 h 587424"/>
                        <a:gd name="connsiteX14" fmla="*/ 154112 w 189831"/>
                        <a:gd name="connsiteY14" fmla="*/ 535756 h 587424"/>
                        <a:gd name="connsiteX15" fmla="*/ 132681 w 189831"/>
                        <a:gd name="connsiteY15" fmla="*/ 583381 h 5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831" h="587424">
                          <a:moveTo>
                            <a:pt x="132681" y="583381"/>
                          </a:moveTo>
                          <a:cubicBezTo>
                            <a:pt x="116806" y="590525"/>
                            <a:pt x="77515" y="587747"/>
                            <a:pt x="58862" y="578619"/>
                          </a:cubicBezTo>
                          <a:cubicBezTo>
                            <a:pt x="40209" y="569491"/>
                            <a:pt x="29493" y="558378"/>
                            <a:pt x="20762" y="528612"/>
                          </a:cubicBezTo>
                          <a:cubicBezTo>
                            <a:pt x="12031" y="498846"/>
                            <a:pt x="9649" y="436934"/>
                            <a:pt x="6474" y="400025"/>
                          </a:cubicBezTo>
                          <a:cubicBezTo>
                            <a:pt x="3299" y="363116"/>
                            <a:pt x="-3051" y="343272"/>
                            <a:pt x="1712" y="307156"/>
                          </a:cubicBezTo>
                          <a:cubicBezTo>
                            <a:pt x="6475" y="271040"/>
                            <a:pt x="23143" y="224209"/>
                            <a:pt x="35049" y="183331"/>
                          </a:cubicBezTo>
                          <a:cubicBezTo>
                            <a:pt x="46955" y="142453"/>
                            <a:pt x="58465" y="91652"/>
                            <a:pt x="73149" y="61887"/>
                          </a:cubicBezTo>
                          <a:cubicBezTo>
                            <a:pt x="87833" y="32122"/>
                            <a:pt x="106487" y="13468"/>
                            <a:pt x="123156" y="4737"/>
                          </a:cubicBezTo>
                          <a:cubicBezTo>
                            <a:pt x="139825" y="-3994"/>
                            <a:pt x="162050" y="372"/>
                            <a:pt x="173162" y="9500"/>
                          </a:cubicBezTo>
                          <a:cubicBezTo>
                            <a:pt x="184275" y="18628"/>
                            <a:pt x="189831" y="41647"/>
                            <a:pt x="189831" y="59506"/>
                          </a:cubicBezTo>
                          <a:cubicBezTo>
                            <a:pt x="189831" y="77365"/>
                            <a:pt x="179909" y="93240"/>
                            <a:pt x="173162" y="116656"/>
                          </a:cubicBezTo>
                          <a:cubicBezTo>
                            <a:pt x="166415" y="140072"/>
                            <a:pt x="156890" y="168250"/>
                            <a:pt x="149349" y="200000"/>
                          </a:cubicBezTo>
                          <a:cubicBezTo>
                            <a:pt x="141808" y="231750"/>
                            <a:pt x="133474" y="267865"/>
                            <a:pt x="127918" y="307156"/>
                          </a:cubicBezTo>
                          <a:cubicBezTo>
                            <a:pt x="122362" y="346447"/>
                            <a:pt x="111646" y="397644"/>
                            <a:pt x="116012" y="435744"/>
                          </a:cubicBezTo>
                          <a:cubicBezTo>
                            <a:pt x="120378" y="473844"/>
                            <a:pt x="148159" y="512340"/>
                            <a:pt x="154112" y="535756"/>
                          </a:cubicBezTo>
                          <a:cubicBezTo>
                            <a:pt x="160065" y="559171"/>
                            <a:pt x="148556" y="576237"/>
                            <a:pt x="132681" y="583381"/>
                          </a:cubicBezTo>
                          <a:close/>
                        </a:path>
                      </a:pathLst>
                    </a:custGeom>
                    <a:solidFill>
                      <a:srgbClr val="F0B7A6"/>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4" name="Freeform: Shape 18">
                      <a:extLst>
                        <a:ext uri="{FF2B5EF4-FFF2-40B4-BE49-F238E27FC236}">
                          <a16:creationId xmlns:a16="http://schemas.microsoft.com/office/drawing/2014/main" id="{B2F4C82A-0A7C-477A-8B01-7BB286E14A07}"/>
                        </a:ext>
                      </a:extLst>
                    </p:cNvPr>
                    <p:cNvSpPr/>
                    <p:nvPr/>
                  </p:nvSpPr>
                  <p:spPr>
                    <a:xfrm>
                      <a:off x="2228850" y="5093213"/>
                      <a:ext cx="64858" cy="294770"/>
                    </a:xfrm>
                    <a:custGeom>
                      <a:avLst/>
                      <a:gdLst>
                        <a:gd name="connsiteX0" fmla="*/ 64294 w 64858"/>
                        <a:gd name="connsiteY0" fmla="*/ 281 h 294770"/>
                        <a:gd name="connsiteX1" fmla="*/ 14288 w 64858"/>
                        <a:gd name="connsiteY1" fmla="*/ 107437 h 294770"/>
                        <a:gd name="connsiteX2" fmla="*/ 0 w 64858"/>
                        <a:gd name="connsiteY2" fmla="*/ 207450 h 294770"/>
                        <a:gd name="connsiteX3" fmla="*/ 14288 w 64858"/>
                        <a:gd name="connsiteY3" fmla="*/ 286031 h 294770"/>
                        <a:gd name="connsiteX4" fmla="*/ 45244 w 64858"/>
                        <a:gd name="connsiteY4" fmla="*/ 276506 h 294770"/>
                        <a:gd name="connsiteX5" fmla="*/ 40481 w 64858"/>
                        <a:gd name="connsiteY5" fmla="*/ 140775 h 294770"/>
                        <a:gd name="connsiteX6" fmla="*/ 64294 w 64858"/>
                        <a:gd name="connsiteY6" fmla="*/ 281 h 29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58" h="294770">
                          <a:moveTo>
                            <a:pt x="64294" y="281"/>
                          </a:moveTo>
                          <a:cubicBezTo>
                            <a:pt x="59928" y="-5275"/>
                            <a:pt x="25004" y="72909"/>
                            <a:pt x="14288" y="107437"/>
                          </a:cubicBezTo>
                          <a:cubicBezTo>
                            <a:pt x="3572" y="141965"/>
                            <a:pt x="0" y="177684"/>
                            <a:pt x="0" y="207450"/>
                          </a:cubicBezTo>
                          <a:cubicBezTo>
                            <a:pt x="0" y="237216"/>
                            <a:pt x="6747" y="274522"/>
                            <a:pt x="14288" y="286031"/>
                          </a:cubicBezTo>
                          <a:cubicBezTo>
                            <a:pt x="21829" y="297540"/>
                            <a:pt x="40878" y="300715"/>
                            <a:pt x="45244" y="276506"/>
                          </a:cubicBezTo>
                          <a:cubicBezTo>
                            <a:pt x="49609" y="252297"/>
                            <a:pt x="34528" y="185622"/>
                            <a:pt x="40481" y="140775"/>
                          </a:cubicBezTo>
                          <a:cubicBezTo>
                            <a:pt x="46434" y="95928"/>
                            <a:pt x="68660" y="5837"/>
                            <a:pt x="64294" y="281"/>
                          </a:cubicBezTo>
                          <a:close/>
                        </a:path>
                      </a:pathLst>
                    </a:custGeom>
                    <a:solidFill>
                      <a:srgbClr val="9A554F"/>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sp>
                <p:nvSpPr>
                  <p:cNvPr id="28" name="Freeform: Shape 31">
                    <a:extLst>
                      <a:ext uri="{FF2B5EF4-FFF2-40B4-BE49-F238E27FC236}">
                        <a16:creationId xmlns:a16="http://schemas.microsoft.com/office/drawing/2014/main" id="{5C9EF2AB-ACF8-4368-8E0A-E5BD656B8B22}"/>
                      </a:ext>
                    </a:extLst>
                  </p:cNvPr>
                  <p:cNvSpPr/>
                  <p:nvPr/>
                </p:nvSpPr>
                <p:spPr>
                  <a:xfrm>
                    <a:off x="2442358" y="5110716"/>
                    <a:ext cx="65059" cy="64172"/>
                  </a:xfrm>
                  <a:custGeom>
                    <a:avLst/>
                    <a:gdLst>
                      <a:gd name="connsiteX0" fmla="*/ 64548 w 65059"/>
                      <a:gd name="connsiteY0" fmla="*/ 2115 h 64172"/>
                      <a:gd name="connsiteX1" fmla="*/ 28829 w 65059"/>
                      <a:gd name="connsiteY1" fmla="*/ 64028 h 64172"/>
                      <a:gd name="connsiteX2" fmla="*/ 254 w 65059"/>
                      <a:gd name="connsiteY2" fmla="*/ 18784 h 64172"/>
                      <a:gd name="connsiteX3" fmla="*/ 64548 w 65059"/>
                      <a:gd name="connsiteY3" fmla="*/ 2115 h 64172"/>
                    </a:gdLst>
                    <a:ahLst/>
                    <a:cxnLst>
                      <a:cxn ang="0">
                        <a:pos x="connsiteX0" y="connsiteY0"/>
                      </a:cxn>
                      <a:cxn ang="0">
                        <a:pos x="connsiteX1" y="connsiteY1"/>
                      </a:cxn>
                      <a:cxn ang="0">
                        <a:pos x="connsiteX2" y="connsiteY2"/>
                      </a:cxn>
                      <a:cxn ang="0">
                        <a:pos x="connsiteX3" y="connsiteY3"/>
                      </a:cxn>
                    </a:cxnLst>
                    <a:rect l="l" t="t" r="r" b="b"/>
                    <a:pathLst>
                      <a:path w="65059" h="64172">
                        <a:moveTo>
                          <a:pt x="64548" y="2115"/>
                        </a:moveTo>
                        <a:cubicBezTo>
                          <a:pt x="69310" y="9656"/>
                          <a:pt x="39545" y="61250"/>
                          <a:pt x="28829" y="64028"/>
                        </a:cubicBezTo>
                        <a:cubicBezTo>
                          <a:pt x="18113" y="66806"/>
                          <a:pt x="-2524" y="28706"/>
                          <a:pt x="254" y="18784"/>
                        </a:cubicBezTo>
                        <a:cubicBezTo>
                          <a:pt x="3032" y="8862"/>
                          <a:pt x="59786" y="-5426"/>
                          <a:pt x="64548" y="2115"/>
                        </a:cubicBezTo>
                        <a:close/>
                      </a:path>
                    </a:pathLst>
                  </a:custGeom>
                  <a:solidFill>
                    <a:srgbClr val="BE9B7B"/>
                  </a:solidFill>
                  <a:ln>
                    <a:solidFill>
                      <a:srgbClr val="9C6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9" name="Freeform: Shape 32">
                    <a:extLst>
                      <a:ext uri="{FF2B5EF4-FFF2-40B4-BE49-F238E27FC236}">
                        <a16:creationId xmlns:a16="http://schemas.microsoft.com/office/drawing/2014/main" id="{FF7A6C6F-97E8-4ADF-8ED6-6220FF0C1468}"/>
                      </a:ext>
                    </a:extLst>
                  </p:cNvPr>
                  <p:cNvSpPr/>
                  <p:nvPr/>
                </p:nvSpPr>
                <p:spPr>
                  <a:xfrm>
                    <a:off x="2356084" y="5152028"/>
                    <a:ext cx="45719" cy="45719"/>
                  </a:xfrm>
                  <a:custGeom>
                    <a:avLst/>
                    <a:gdLst>
                      <a:gd name="connsiteX0" fmla="*/ 64548 w 65059"/>
                      <a:gd name="connsiteY0" fmla="*/ 2115 h 64172"/>
                      <a:gd name="connsiteX1" fmla="*/ 28829 w 65059"/>
                      <a:gd name="connsiteY1" fmla="*/ 64028 h 64172"/>
                      <a:gd name="connsiteX2" fmla="*/ 254 w 65059"/>
                      <a:gd name="connsiteY2" fmla="*/ 18784 h 64172"/>
                      <a:gd name="connsiteX3" fmla="*/ 64548 w 65059"/>
                      <a:gd name="connsiteY3" fmla="*/ 2115 h 64172"/>
                    </a:gdLst>
                    <a:ahLst/>
                    <a:cxnLst>
                      <a:cxn ang="0">
                        <a:pos x="connsiteX0" y="connsiteY0"/>
                      </a:cxn>
                      <a:cxn ang="0">
                        <a:pos x="connsiteX1" y="connsiteY1"/>
                      </a:cxn>
                      <a:cxn ang="0">
                        <a:pos x="connsiteX2" y="connsiteY2"/>
                      </a:cxn>
                      <a:cxn ang="0">
                        <a:pos x="connsiteX3" y="connsiteY3"/>
                      </a:cxn>
                    </a:cxnLst>
                    <a:rect l="l" t="t" r="r" b="b"/>
                    <a:pathLst>
                      <a:path w="65059" h="64172">
                        <a:moveTo>
                          <a:pt x="64548" y="2115"/>
                        </a:moveTo>
                        <a:cubicBezTo>
                          <a:pt x="69310" y="9656"/>
                          <a:pt x="39545" y="61250"/>
                          <a:pt x="28829" y="64028"/>
                        </a:cubicBezTo>
                        <a:cubicBezTo>
                          <a:pt x="18113" y="66806"/>
                          <a:pt x="-2524" y="28706"/>
                          <a:pt x="254" y="18784"/>
                        </a:cubicBezTo>
                        <a:cubicBezTo>
                          <a:pt x="3032" y="8862"/>
                          <a:pt x="59786" y="-5426"/>
                          <a:pt x="64548" y="2115"/>
                        </a:cubicBezTo>
                        <a:close/>
                      </a:path>
                    </a:pathLst>
                  </a:custGeom>
                  <a:solidFill>
                    <a:srgbClr val="BE9B7B"/>
                  </a:solidFill>
                  <a:ln>
                    <a:solidFill>
                      <a:srgbClr val="9C6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0" name="Freeform: Shape 33">
                    <a:extLst>
                      <a:ext uri="{FF2B5EF4-FFF2-40B4-BE49-F238E27FC236}">
                        <a16:creationId xmlns:a16="http://schemas.microsoft.com/office/drawing/2014/main" id="{5E1C98E9-1382-4305-9C61-C55333AA0A51}"/>
                      </a:ext>
                    </a:extLst>
                  </p:cNvPr>
                  <p:cNvSpPr/>
                  <p:nvPr/>
                </p:nvSpPr>
                <p:spPr>
                  <a:xfrm rot="2228836">
                    <a:off x="2939909" y="5005874"/>
                    <a:ext cx="65059" cy="64172"/>
                  </a:xfrm>
                  <a:custGeom>
                    <a:avLst/>
                    <a:gdLst>
                      <a:gd name="connsiteX0" fmla="*/ 64548 w 65059"/>
                      <a:gd name="connsiteY0" fmla="*/ 2115 h 64172"/>
                      <a:gd name="connsiteX1" fmla="*/ 28829 w 65059"/>
                      <a:gd name="connsiteY1" fmla="*/ 64028 h 64172"/>
                      <a:gd name="connsiteX2" fmla="*/ 254 w 65059"/>
                      <a:gd name="connsiteY2" fmla="*/ 18784 h 64172"/>
                      <a:gd name="connsiteX3" fmla="*/ 64548 w 65059"/>
                      <a:gd name="connsiteY3" fmla="*/ 2115 h 64172"/>
                    </a:gdLst>
                    <a:ahLst/>
                    <a:cxnLst>
                      <a:cxn ang="0">
                        <a:pos x="connsiteX0" y="connsiteY0"/>
                      </a:cxn>
                      <a:cxn ang="0">
                        <a:pos x="connsiteX1" y="connsiteY1"/>
                      </a:cxn>
                      <a:cxn ang="0">
                        <a:pos x="connsiteX2" y="connsiteY2"/>
                      </a:cxn>
                      <a:cxn ang="0">
                        <a:pos x="connsiteX3" y="connsiteY3"/>
                      </a:cxn>
                    </a:cxnLst>
                    <a:rect l="l" t="t" r="r" b="b"/>
                    <a:pathLst>
                      <a:path w="65059" h="64172">
                        <a:moveTo>
                          <a:pt x="64548" y="2115"/>
                        </a:moveTo>
                        <a:cubicBezTo>
                          <a:pt x="69310" y="9656"/>
                          <a:pt x="39545" y="61250"/>
                          <a:pt x="28829" y="64028"/>
                        </a:cubicBezTo>
                        <a:cubicBezTo>
                          <a:pt x="18113" y="66806"/>
                          <a:pt x="-2524" y="28706"/>
                          <a:pt x="254" y="18784"/>
                        </a:cubicBezTo>
                        <a:cubicBezTo>
                          <a:pt x="3032" y="8862"/>
                          <a:pt x="59786" y="-5426"/>
                          <a:pt x="64548" y="2115"/>
                        </a:cubicBezTo>
                        <a:close/>
                      </a:path>
                    </a:pathLst>
                  </a:custGeom>
                  <a:solidFill>
                    <a:srgbClr val="BE9B7B"/>
                  </a:solidFill>
                  <a:ln>
                    <a:solidFill>
                      <a:srgbClr val="9C6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1" name="Freeform: Shape 34">
                    <a:extLst>
                      <a:ext uri="{FF2B5EF4-FFF2-40B4-BE49-F238E27FC236}">
                        <a16:creationId xmlns:a16="http://schemas.microsoft.com/office/drawing/2014/main" id="{0D83F705-B51F-41E7-9FB2-BD3C4B085069}"/>
                      </a:ext>
                    </a:extLst>
                  </p:cNvPr>
                  <p:cNvSpPr/>
                  <p:nvPr/>
                </p:nvSpPr>
                <p:spPr>
                  <a:xfrm rot="2228836">
                    <a:off x="2956965" y="5109065"/>
                    <a:ext cx="45719" cy="45719"/>
                  </a:xfrm>
                  <a:custGeom>
                    <a:avLst/>
                    <a:gdLst>
                      <a:gd name="connsiteX0" fmla="*/ 64548 w 65059"/>
                      <a:gd name="connsiteY0" fmla="*/ 2115 h 64172"/>
                      <a:gd name="connsiteX1" fmla="*/ 28829 w 65059"/>
                      <a:gd name="connsiteY1" fmla="*/ 64028 h 64172"/>
                      <a:gd name="connsiteX2" fmla="*/ 254 w 65059"/>
                      <a:gd name="connsiteY2" fmla="*/ 18784 h 64172"/>
                      <a:gd name="connsiteX3" fmla="*/ 64548 w 65059"/>
                      <a:gd name="connsiteY3" fmla="*/ 2115 h 64172"/>
                    </a:gdLst>
                    <a:ahLst/>
                    <a:cxnLst>
                      <a:cxn ang="0">
                        <a:pos x="connsiteX0" y="connsiteY0"/>
                      </a:cxn>
                      <a:cxn ang="0">
                        <a:pos x="connsiteX1" y="connsiteY1"/>
                      </a:cxn>
                      <a:cxn ang="0">
                        <a:pos x="connsiteX2" y="connsiteY2"/>
                      </a:cxn>
                      <a:cxn ang="0">
                        <a:pos x="connsiteX3" y="connsiteY3"/>
                      </a:cxn>
                    </a:cxnLst>
                    <a:rect l="l" t="t" r="r" b="b"/>
                    <a:pathLst>
                      <a:path w="65059" h="64172">
                        <a:moveTo>
                          <a:pt x="64548" y="2115"/>
                        </a:moveTo>
                        <a:cubicBezTo>
                          <a:pt x="69310" y="9656"/>
                          <a:pt x="39545" y="61250"/>
                          <a:pt x="28829" y="64028"/>
                        </a:cubicBezTo>
                        <a:cubicBezTo>
                          <a:pt x="18113" y="66806"/>
                          <a:pt x="-2524" y="28706"/>
                          <a:pt x="254" y="18784"/>
                        </a:cubicBezTo>
                        <a:cubicBezTo>
                          <a:pt x="3032" y="8862"/>
                          <a:pt x="59786" y="-5426"/>
                          <a:pt x="64548" y="2115"/>
                        </a:cubicBezTo>
                        <a:close/>
                      </a:path>
                    </a:pathLst>
                  </a:custGeom>
                  <a:solidFill>
                    <a:srgbClr val="BE9B7B"/>
                  </a:solidFill>
                  <a:ln>
                    <a:solidFill>
                      <a:srgbClr val="9C6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2" name="Freeform: Shape 35">
                    <a:extLst>
                      <a:ext uri="{FF2B5EF4-FFF2-40B4-BE49-F238E27FC236}">
                        <a16:creationId xmlns:a16="http://schemas.microsoft.com/office/drawing/2014/main" id="{6E7B0BCB-6997-4774-A71D-4750F43A8AFF}"/>
                      </a:ext>
                    </a:extLst>
                  </p:cNvPr>
                  <p:cNvSpPr/>
                  <p:nvPr/>
                </p:nvSpPr>
                <p:spPr>
                  <a:xfrm rot="2228836">
                    <a:off x="2878718" y="5150245"/>
                    <a:ext cx="45719" cy="45719"/>
                  </a:xfrm>
                  <a:custGeom>
                    <a:avLst/>
                    <a:gdLst>
                      <a:gd name="connsiteX0" fmla="*/ 64548 w 65059"/>
                      <a:gd name="connsiteY0" fmla="*/ 2115 h 64172"/>
                      <a:gd name="connsiteX1" fmla="*/ 28829 w 65059"/>
                      <a:gd name="connsiteY1" fmla="*/ 64028 h 64172"/>
                      <a:gd name="connsiteX2" fmla="*/ 254 w 65059"/>
                      <a:gd name="connsiteY2" fmla="*/ 18784 h 64172"/>
                      <a:gd name="connsiteX3" fmla="*/ 64548 w 65059"/>
                      <a:gd name="connsiteY3" fmla="*/ 2115 h 64172"/>
                    </a:gdLst>
                    <a:ahLst/>
                    <a:cxnLst>
                      <a:cxn ang="0">
                        <a:pos x="connsiteX0" y="connsiteY0"/>
                      </a:cxn>
                      <a:cxn ang="0">
                        <a:pos x="connsiteX1" y="connsiteY1"/>
                      </a:cxn>
                      <a:cxn ang="0">
                        <a:pos x="connsiteX2" y="connsiteY2"/>
                      </a:cxn>
                      <a:cxn ang="0">
                        <a:pos x="connsiteX3" y="connsiteY3"/>
                      </a:cxn>
                    </a:cxnLst>
                    <a:rect l="l" t="t" r="r" b="b"/>
                    <a:pathLst>
                      <a:path w="65059" h="64172">
                        <a:moveTo>
                          <a:pt x="64548" y="2115"/>
                        </a:moveTo>
                        <a:cubicBezTo>
                          <a:pt x="69310" y="9656"/>
                          <a:pt x="39545" y="61250"/>
                          <a:pt x="28829" y="64028"/>
                        </a:cubicBezTo>
                        <a:cubicBezTo>
                          <a:pt x="18113" y="66806"/>
                          <a:pt x="-2524" y="28706"/>
                          <a:pt x="254" y="18784"/>
                        </a:cubicBezTo>
                        <a:cubicBezTo>
                          <a:pt x="3032" y="8862"/>
                          <a:pt x="59786" y="-5426"/>
                          <a:pt x="64548" y="2115"/>
                        </a:cubicBezTo>
                        <a:close/>
                      </a:path>
                    </a:pathLst>
                  </a:custGeom>
                  <a:solidFill>
                    <a:srgbClr val="BE9B7B"/>
                  </a:solidFill>
                  <a:ln>
                    <a:solidFill>
                      <a:srgbClr val="9C6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sp>
              <p:nvSpPr>
                <p:cNvPr id="20" name="Rectangle 19">
                  <a:extLst>
                    <a:ext uri="{FF2B5EF4-FFF2-40B4-BE49-F238E27FC236}">
                      <a16:creationId xmlns:a16="http://schemas.microsoft.com/office/drawing/2014/main" id="{95C44B4F-9F30-42A8-A819-75983B59836D}"/>
                    </a:ext>
                  </a:extLst>
                </p:cNvPr>
                <p:cNvSpPr/>
                <p:nvPr/>
              </p:nvSpPr>
              <p:spPr>
                <a:xfrm>
                  <a:off x="2366301" y="3630259"/>
                  <a:ext cx="2502779" cy="2097156"/>
                </a:xfrm>
                <a:prstGeom prst="rect">
                  <a:avLst/>
                </a:prstGeom>
                <a:noFill/>
                <a:ln w="28575">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sp>
            <p:nvSpPr>
              <p:cNvPr id="16" name="Rectangle 15">
                <a:extLst>
                  <a:ext uri="{FF2B5EF4-FFF2-40B4-BE49-F238E27FC236}">
                    <a16:creationId xmlns:a16="http://schemas.microsoft.com/office/drawing/2014/main" id="{11FEC2EB-F7F8-4E00-A834-B66D92CE798F}"/>
                  </a:ext>
                </a:extLst>
              </p:cNvPr>
              <p:cNvSpPr/>
              <p:nvPr/>
            </p:nvSpPr>
            <p:spPr>
              <a:xfrm>
                <a:off x="894110" y="4879364"/>
                <a:ext cx="231621" cy="187953"/>
              </a:xfrm>
              <a:prstGeom prst="rect">
                <a:avLst/>
              </a:prstGeom>
              <a:noFill/>
              <a:ln w="28575">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17" name="Straight Connector 16">
                <a:extLst>
                  <a:ext uri="{FF2B5EF4-FFF2-40B4-BE49-F238E27FC236}">
                    <a16:creationId xmlns:a16="http://schemas.microsoft.com/office/drawing/2014/main" id="{FE2BB828-889E-4E06-92C1-0C62C47C9D01}"/>
                  </a:ext>
                </a:extLst>
              </p:cNvPr>
              <p:cNvCxnSpPr>
                <a:cxnSpLocks/>
              </p:cNvCxnSpPr>
              <p:nvPr/>
            </p:nvCxnSpPr>
            <p:spPr>
              <a:xfrm flipV="1">
                <a:off x="1125731" y="3858860"/>
                <a:ext cx="939394" cy="1017668"/>
              </a:xfrm>
              <a:prstGeom prst="line">
                <a:avLst/>
              </a:prstGeom>
              <a:ln w="28575">
                <a:solidFill>
                  <a:srgbClr val="7E7559"/>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9189F2-F3B2-43E1-96F1-A28B9D7E7B95}"/>
                  </a:ext>
                </a:extLst>
              </p:cNvPr>
              <p:cNvCxnSpPr/>
              <p:nvPr/>
            </p:nvCxnSpPr>
            <p:spPr>
              <a:xfrm flipH="1" flipV="1">
                <a:off x="1125731" y="5064229"/>
                <a:ext cx="939394" cy="891786"/>
              </a:xfrm>
              <a:prstGeom prst="line">
                <a:avLst/>
              </a:prstGeom>
              <a:ln w="28575">
                <a:solidFill>
                  <a:srgbClr val="7E7559"/>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ounded Rectangle 5">
            <a:extLst>
              <a:ext uri="{FF2B5EF4-FFF2-40B4-BE49-F238E27FC236}">
                <a16:creationId xmlns:a16="http://schemas.microsoft.com/office/drawing/2014/main" id="{A0B4C2FA-FBE8-4D1A-BE29-A7CCDC8F77AE}"/>
              </a:ext>
            </a:extLst>
          </p:cNvPr>
          <p:cNvSpPr/>
          <p:nvPr/>
        </p:nvSpPr>
        <p:spPr>
          <a:xfrm>
            <a:off x="3278855" y="1809982"/>
            <a:ext cx="2590800" cy="685800"/>
          </a:xfrm>
          <a:prstGeom prst="roundRect">
            <a:avLst/>
          </a:prstGeom>
          <a:solidFill>
            <a:srgbClr val="6E664E"/>
          </a:solidFill>
          <a:ln>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3200" b="1">
                <a:solidFill>
                  <a:schemeClr val="bg1"/>
                </a:solidFill>
                <a:latin typeface="Garamond" pitchFamily="18" charset="0"/>
              </a:rPr>
              <a:t>Vežba </a:t>
            </a:r>
            <a:r>
              <a:rPr lang="sr-Latn-RS" sz="3200" b="1" smtClean="0">
                <a:solidFill>
                  <a:schemeClr val="bg1"/>
                </a:solidFill>
                <a:latin typeface="Garamond" pitchFamily="18" charset="0"/>
              </a:rPr>
              <a:t>XII</a:t>
            </a:r>
            <a:endParaRPr lang="en-US" sz="3200" b="1">
              <a:solidFill>
                <a:schemeClr val="bg1"/>
              </a:solidFill>
              <a:latin typeface="Garamond" pitchFamily="18" charset="0"/>
            </a:endParaRPr>
          </a:p>
        </p:txBody>
      </p:sp>
      <p:sp>
        <p:nvSpPr>
          <p:cNvPr id="48" name="Rounded Rectangle 6">
            <a:extLst>
              <a:ext uri="{FF2B5EF4-FFF2-40B4-BE49-F238E27FC236}">
                <a16:creationId xmlns:a16="http://schemas.microsoft.com/office/drawing/2014/main" id="{307576AA-C38D-4E7C-A87E-D9CE8DE4983F}"/>
              </a:ext>
            </a:extLst>
          </p:cNvPr>
          <p:cNvSpPr/>
          <p:nvPr/>
        </p:nvSpPr>
        <p:spPr>
          <a:xfrm>
            <a:off x="701390" y="2495781"/>
            <a:ext cx="7751946" cy="1933047"/>
          </a:xfrm>
          <a:prstGeom prst="roundRect">
            <a:avLst/>
          </a:prstGeom>
          <a:solidFill>
            <a:schemeClr val="bg1">
              <a:alpha val="46000"/>
            </a:schemeClr>
          </a:solidFill>
          <a:ln w="38100">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800" b="1" smtClean="0">
                <a:solidFill>
                  <a:srgbClr val="6E664E"/>
                </a:solidFill>
                <a:latin typeface="Garamond" pitchFamily="18" charset="0"/>
              </a:rPr>
              <a:t>Ispitivanje uticaja kalcijuma na koagulaciju krvi</a:t>
            </a:r>
            <a:endParaRPr lang="sr-Latn-RS" sz="2800" b="1">
              <a:solidFill>
                <a:srgbClr val="6E664E"/>
              </a:solidFill>
              <a:latin typeface="Garamond" pitchFamily="18" charset="0"/>
            </a:endParaRPr>
          </a:p>
          <a:p>
            <a:pPr algn="ctr"/>
            <a:r>
              <a:rPr lang="sr-Latn-RS" sz="2800" b="1">
                <a:solidFill>
                  <a:srgbClr val="6E664E"/>
                </a:solidFill>
                <a:latin typeface="Garamond" pitchFamily="18" charset="0"/>
              </a:rPr>
              <a:t>Određivanje </a:t>
            </a:r>
            <a:r>
              <a:rPr lang="sr-Latn-RS" sz="2800" b="1" smtClean="0">
                <a:solidFill>
                  <a:srgbClr val="6E664E"/>
                </a:solidFill>
                <a:latin typeface="Garamond" pitchFamily="18" charset="0"/>
              </a:rPr>
              <a:t>vremena koagulacije</a:t>
            </a:r>
          </a:p>
          <a:p>
            <a:pPr algn="ctr"/>
            <a:r>
              <a:rPr lang="sr-Latn-RS" sz="2800" b="1" smtClean="0">
                <a:solidFill>
                  <a:srgbClr val="6E664E"/>
                </a:solidFill>
                <a:latin typeface="Garamond" pitchFamily="18" charset="0"/>
              </a:rPr>
              <a:t>Određivanje vremena krvarenja</a:t>
            </a:r>
          </a:p>
          <a:p>
            <a:pPr algn="ctr"/>
            <a:r>
              <a:rPr lang="sr-Latn-RS" sz="2800" b="1" smtClean="0">
                <a:solidFill>
                  <a:srgbClr val="6E664E"/>
                </a:solidFill>
                <a:latin typeface="Garamond" pitchFamily="18" charset="0"/>
              </a:rPr>
              <a:t>Ispitivanje kapaciteta pufera krvi</a:t>
            </a:r>
            <a:endParaRPr lang="sr-Latn-RS" sz="2800" b="1">
              <a:solidFill>
                <a:srgbClr val="6E664E"/>
              </a:solidFill>
              <a:latin typeface="Garamond" pitchFamily="18" charset="0"/>
            </a:endParaRPr>
          </a:p>
        </p:txBody>
      </p:sp>
      <p:sp>
        <p:nvSpPr>
          <p:cNvPr id="49" name="Rounded Rectangle 3">
            <a:extLst>
              <a:ext uri="{FF2B5EF4-FFF2-40B4-BE49-F238E27FC236}">
                <a16:creationId xmlns:a16="http://schemas.microsoft.com/office/drawing/2014/main" id="{D0FC8E42-CE8E-4E69-86C2-B311140B5AF3}"/>
              </a:ext>
            </a:extLst>
          </p:cNvPr>
          <p:cNvSpPr/>
          <p:nvPr/>
        </p:nvSpPr>
        <p:spPr>
          <a:xfrm>
            <a:off x="684992" y="228600"/>
            <a:ext cx="4648200" cy="1371600"/>
          </a:xfrm>
          <a:prstGeom prst="roundRect">
            <a:avLst/>
          </a:prstGeom>
          <a:solidFill>
            <a:schemeClr val="bg1">
              <a:alpha val="72000"/>
            </a:schemeClr>
          </a:solidFill>
          <a:ln w="28575">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r-Latn-RS" sz="2400" b="1">
                <a:solidFill>
                  <a:srgbClr val="6E664E"/>
                </a:solidFill>
                <a:latin typeface="Garamond" pitchFamily="18" charset="0"/>
              </a:rPr>
              <a:t>Univerzitet u Beogradu </a:t>
            </a:r>
          </a:p>
          <a:p>
            <a:pPr algn="ctr"/>
            <a:r>
              <a:rPr lang="sr-Latn-RS" sz="2400" b="1">
                <a:solidFill>
                  <a:srgbClr val="6E664E"/>
                </a:solidFill>
                <a:latin typeface="Garamond" pitchFamily="18" charset="0"/>
              </a:rPr>
              <a:t>Fakultet veterinarske medicine</a:t>
            </a:r>
          </a:p>
          <a:p>
            <a:pPr algn="ctr"/>
            <a:r>
              <a:rPr lang="sr-Latn-RS" sz="2400" b="1">
                <a:solidFill>
                  <a:srgbClr val="6E664E"/>
                </a:solidFill>
                <a:latin typeface="Garamond" pitchFamily="18" charset="0"/>
              </a:rPr>
              <a:t>Katedra za fiziologiju i biohemiju</a:t>
            </a:r>
            <a:endParaRPr lang="en-US" sz="2400" b="1">
              <a:solidFill>
                <a:srgbClr val="6E664E"/>
              </a:solidFill>
              <a:latin typeface="Garamond" pitchFamily="18" charset="0"/>
            </a:endParaRPr>
          </a:p>
        </p:txBody>
      </p:sp>
      <p:pic>
        <p:nvPicPr>
          <p:cNvPr id="51" name="Picture 50"/>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86715" y="251274"/>
            <a:ext cx="1348926" cy="1348926"/>
          </a:xfrm>
          <a:prstGeom prst="rect">
            <a:avLst/>
          </a:prstGeom>
        </p:spPr>
      </p:pic>
      <p:pic>
        <p:nvPicPr>
          <p:cNvPr id="52" name="Picture 51">
            <a:extLst>
              <a:ext uri="{FF2B5EF4-FFF2-40B4-BE49-F238E27FC236}">
                <a16:creationId xmlns:a16="http://schemas.microsoft.com/office/drawing/2014/main" id="{351C5439-368E-4B69-B6B8-5B225C628995}"/>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rot="10800000">
            <a:off x="5980191" y="4740668"/>
            <a:ext cx="2376011" cy="1849183"/>
          </a:xfrm>
          <a:prstGeom prst="rect">
            <a:avLst/>
          </a:prstGeom>
        </p:spPr>
      </p:pic>
    </p:spTree>
    <p:extLst>
      <p:ext uri="{BB962C8B-B14F-4D97-AF65-F5344CB8AC3E}">
        <p14:creationId xmlns:p14="http://schemas.microsoft.com/office/powerpoint/2010/main" val="855197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ounded Rectangle 60">
            <a:extLst>
              <a:ext uri="{FF2B5EF4-FFF2-40B4-BE49-F238E27FC236}">
                <a16:creationId xmlns:a16="http://schemas.microsoft.com/office/drawing/2014/main" id="{8A51B170-1A9B-4F90-ADE5-0344D787DA6F}"/>
              </a:ext>
            </a:extLst>
          </p:cNvPr>
          <p:cNvSpPr/>
          <p:nvPr/>
        </p:nvSpPr>
        <p:spPr>
          <a:xfrm>
            <a:off x="390525" y="258520"/>
            <a:ext cx="8277225"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600" b="1" i="0" u="none" strike="noStrike" kern="1200" cap="none" spc="0" normalizeH="0" baseline="0" noProof="0" dirty="0">
                <a:ln>
                  <a:noFill/>
                </a:ln>
                <a:solidFill>
                  <a:prstClr val="white"/>
                </a:solidFill>
                <a:effectLst/>
                <a:uLnTx/>
                <a:uFillTx/>
                <a:latin typeface="Garamond" pitchFamily="18" charset="0"/>
                <a:ea typeface="+mn-ea"/>
                <a:cs typeface="+mn-cs"/>
              </a:rPr>
              <a:t>2</a:t>
            </a:r>
            <a:r>
              <a:rPr kumimoji="0" lang="sr-Latn-RS" sz="2600" b="1" i="0" u="none" strike="noStrike" kern="1200" cap="none" spc="0" normalizeH="0" baseline="0" noProof="0" dirty="0" smtClean="0">
                <a:ln>
                  <a:noFill/>
                </a:ln>
                <a:solidFill>
                  <a:prstClr val="white"/>
                </a:solidFill>
                <a:effectLst/>
                <a:uLnTx/>
                <a:uFillTx/>
                <a:latin typeface="Garamond" pitchFamily="18" charset="0"/>
                <a:ea typeface="+mn-ea"/>
                <a:cs typeface="+mn-cs"/>
              </a:rPr>
              <a:t>. Stvaranje trombocitnog čepa (primarnog koaguluma)</a:t>
            </a:r>
            <a:endParaRPr kumimoji="0" lang="en-US" sz="26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grpSp>
        <p:nvGrpSpPr>
          <p:cNvPr id="91" name="Group 90"/>
          <p:cNvGrpSpPr/>
          <p:nvPr/>
        </p:nvGrpSpPr>
        <p:grpSpPr>
          <a:xfrm>
            <a:off x="20598" y="2076990"/>
            <a:ext cx="8575689" cy="4551504"/>
            <a:chOff x="20598" y="2076990"/>
            <a:chExt cx="8575689" cy="4551504"/>
          </a:xfrm>
        </p:grpSpPr>
        <p:grpSp>
          <p:nvGrpSpPr>
            <p:cNvPr id="88" name="Group 87"/>
            <p:cNvGrpSpPr/>
            <p:nvPr/>
          </p:nvGrpSpPr>
          <p:grpSpPr>
            <a:xfrm>
              <a:off x="20598" y="2076990"/>
              <a:ext cx="8575689" cy="4551504"/>
              <a:chOff x="20598" y="2076990"/>
              <a:chExt cx="8575689" cy="4551504"/>
            </a:xfrm>
          </p:grpSpPr>
          <p:sp>
            <p:nvSpPr>
              <p:cNvPr id="62" name="Rectangle 61"/>
              <p:cNvSpPr/>
              <p:nvPr/>
            </p:nvSpPr>
            <p:spPr>
              <a:xfrm rot="20055349">
                <a:off x="4432973" y="4139990"/>
                <a:ext cx="431113" cy="125579"/>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3" name="Group 32"/>
              <p:cNvGrpSpPr/>
              <p:nvPr/>
            </p:nvGrpSpPr>
            <p:grpSpPr>
              <a:xfrm>
                <a:off x="20598" y="2863754"/>
                <a:ext cx="6900456" cy="3764740"/>
                <a:chOff x="-133907" y="2961725"/>
                <a:chExt cx="6900456" cy="3764740"/>
              </a:xfrm>
            </p:grpSpPr>
            <p:grpSp>
              <p:nvGrpSpPr>
                <p:cNvPr id="36" name="Group 35"/>
                <p:cNvGrpSpPr/>
                <p:nvPr/>
              </p:nvGrpSpPr>
              <p:grpSpPr>
                <a:xfrm>
                  <a:off x="265944" y="5016770"/>
                  <a:ext cx="1503485" cy="367088"/>
                  <a:chOff x="4838700" y="4984808"/>
                  <a:chExt cx="971550" cy="180975"/>
                </a:xfrm>
              </p:grpSpPr>
              <p:sp>
                <p:nvSpPr>
                  <p:cNvPr id="59" name="Flowchart: Terminator 58"/>
                  <p:cNvSpPr/>
                  <p:nvPr/>
                </p:nvSpPr>
                <p:spPr>
                  <a:xfrm>
                    <a:off x="4838700" y="4984808"/>
                    <a:ext cx="971550" cy="180975"/>
                  </a:xfrm>
                  <a:prstGeom prst="flowChartTerminator">
                    <a:avLst/>
                  </a:prstGeom>
                  <a:solidFill>
                    <a:srgbClr val="FAC9BE"/>
                  </a:solidFill>
                  <a:ln>
                    <a:solidFill>
                      <a:srgbClr val="CF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p:cNvSpPr/>
                  <p:nvPr/>
                </p:nvSpPr>
                <p:spPr>
                  <a:xfrm>
                    <a:off x="5232232" y="5037863"/>
                    <a:ext cx="184485" cy="748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p:cNvGrpSpPr/>
                <p:nvPr/>
              </p:nvGrpSpPr>
              <p:grpSpPr>
                <a:xfrm>
                  <a:off x="4724542" y="5005850"/>
                  <a:ext cx="1516290" cy="367085"/>
                  <a:chOff x="4838700" y="4984808"/>
                  <a:chExt cx="971550" cy="180975"/>
                </a:xfrm>
              </p:grpSpPr>
              <p:sp>
                <p:nvSpPr>
                  <p:cNvPr id="57" name="Flowchart: Terminator 56"/>
                  <p:cNvSpPr/>
                  <p:nvPr/>
                </p:nvSpPr>
                <p:spPr>
                  <a:xfrm>
                    <a:off x="4838700" y="4984808"/>
                    <a:ext cx="971550" cy="180975"/>
                  </a:xfrm>
                  <a:prstGeom prst="flowChartTerminator">
                    <a:avLst/>
                  </a:prstGeom>
                  <a:solidFill>
                    <a:srgbClr val="FAC9BE"/>
                  </a:solidFill>
                  <a:ln>
                    <a:solidFill>
                      <a:srgbClr val="CF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p:cNvSpPr/>
                  <p:nvPr/>
                </p:nvSpPr>
                <p:spPr>
                  <a:xfrm>
                    <a:off x="5232232" y="5037863"/>
                    <a:ext cx="184485" cy="748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 name="Group 37"/>
                <p:cNvGrpSpPr/>
                <p:nvPr/>
              </p:nvGrpSpPr>
              <p:grpSpPr>
                <a:xfrm>
                  <a:off x="1769877" y="5016770"/>
                  <a:ext cx="1610526" cy="367086"/>
                  <a:chOff x="4838700" y="4984808"/>
                  <a:chExt cx="971550" cy="180975"/>
                </a:xfrm>
              </p:grpSpPr>
              <p:sp>
                <p:nvSpPr>
                  <p:cNvPr id="55" name="Flowchart: Terminator 54"/>
                  <p:cNvSpPr/>
                  <p:nvPr/>
                </p:nvSpPr>
                <p:spPr>
                  <a:xfrm>
                    <a:off x="4838700" y="4984808"/>
                    <a:ext cx="971550" cy="180975"/>
                  </a:xfrm>
                  <a:prstGeom prst="flowChartTerminator">
                    <a:avLst/>
                  </a:prstGeom>
                  <a:solidFill>
                    <a:srgbClr val="FAC9BE"/>
                  </a:solidFill>
                  <a:ln>
                    <a:solidFill>
                      <a:srgbClr val="CF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55"/>
                  <p:cNvSpPr/>
                  <p:nvPr/>
                </p:nvSpPr>
                <p:spPr>
                  <a:xfrm>
                    <a:off x="5232232" y="5037863"/>
                    <a:ext cx="184485" cy="748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9" name="Freeform 38"/>
                <p:cNvSpPr/>
                <p:nvPr/>
              </p:nvSpPr>
              <p:spPr>
                <a:xfrm>
                  <a:off x="438783" y="5082294"/>
                  <a:ext cx="4112920" cy="628144"/>
                </a:xfrm>
                <a:custGeom>
                  <a:avLst/>
                  <a:gdLst>
                    <a:gd name="connsiteX0" fmla="*/ 2893718 w 2893718"/>
                    <a:gd name="connsiteY0" fmla="*/ 0 h 432866"/>
                    <a:gd name="connsiteX1" fmla="*/ 2713096 w 2893718"/>
                    <a:gd name="connsiteY1" fmla="*/ 218252 h 432866"/>
                    <a:gd name="connsiteX2" fmla="*/ 2359377 w 2893718"/>
                    <a:gd name="connsiteY2" fmla="*/ 361245 h 432866"/>
                    <a:gd name="connsiteX3" fmla="*/ 1693333 w 2893718"/>
                    <a:gd name="connsiteY3" fmla="*/ 406400 h 432866"/>
                    <a:gd name="connsiteX4" fmla="*/ 1038577 w 2893718"/>
                    <a:gd name="connsiteY4" fmla="*/ 323615 h 432866"/>
                    <a:gd name="connsiteX5" fmla="*/ 613363 w 2893718"/>
                    <a:gd name="connsiteY5" fmla="*/ 361245 h 432866"/>
                    <a:gd name="connsiteX6" fmla="*/ 327377 w 2893718"/>
                    <a:gd name="connsiteY6" fmla="*/ 432741 h 432866"/>
                    <a:gd name="connsiteX7" fmla="*/ 0 w 2893718"/>
                    <a:gd name="connsiteY7" fmla="*/ 342430 h 43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3718" h="432866">
                      <a:moveTo>
                        <a:pt x="2893718" y="0"/>
                      </a:moveTo>
                      <a:cubicBezTo>
                        <a:pt x="2847935" y="79022"/>
                        <a:pt x="2802153" y="158045"/>
                        <a:pt x="2713096" y="218252"/>
                      </a:cubicBezTo>
                      <a:cubicBezTo>
                        <a:pt x="2624039" y="278459"/>
                        <a:pt x="2529337" y="329887"/>
                        <a:pt x="2359377" y="361245"/>
                      </a:cubicBezTo>
                      <a:cubicBezTo>
                        <a:pt x="2189417" y="392603"/>
                        <a:pt x="1913466" y="412672"/>
                        <a:pt x="1693333" y="406400"/>
                      </a:cubicBezTo>
                      <a:cubicBezTo>
                        <a:pt x="1473200" y="400128"/>
                        <a:pt x="1218572" y="331141"/>
                        <a:pt x="1038577" y="323615"/>
                      </a:cubicBezTo>
                      <a:cubicBezTo>
                        <a:pt x="858582" y="316089"/>
                        <a:pt x="731896" y="343057"/>
                        <a:pt x="613363" y="361245"/>
                      </a:cubicBezTo>
                      <a:cubicBezTo>
                        <a:pt x="494830" y="379433"/>
                        <a:pt x="429604" y="435877"/>
                        <a:pt x="327377" y="432741"/>
                      </a:cubicBezTo>
                      <a:cubicBezTo>
                        <a:pt x="225150" y="429605"/>
                        <a:pt x="112575" y="386017"/>
                        <a:pt x="0" y="342430"/>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39"/>
                <p:cNvSpPr/>
                <p:nvPr/>
              </p:nvSpPr>
              <p:spPr>
                <a:xfrm>
                  <a:off x="337162" y="5448047"/>
                  <a:ext cx="5776273" cy="263658"/>
                </a:xfrm>
                <a:custGeom>
                  <a:avLst/>
                  <a:gdLst>
                    <a:gd name="connsiteX0" fmla="*/ 4064000 w 4064000"/>
                    <a:gd name="connsiteY0" fmla="*/ 82857 h 181692"/>
                    <a:gd name="connsiteX1" fmla="*/ 3285067 w 4064000"/>
                    <a:gd name="connsiteY1" fmla="*/ 120487 h 181692"/>
                    <a:gd name="connsiteX2" fmla="*/ 2893719 w 4064000"/>
                    <a:gd name="connsiteY2" fmla="*/ 33939 h 181692"/>
                    <a:gd name="connsiteX3" fmla="*/ 2502371 w 4064000"/>
                    <a:gd name="connsiteY3" fmla="*/ 72 h 181692"/>
                    <a:gd name="connsiteX4" fmla="*/ 1922874 w 4064000"/>
                    <a:gd name="connsiteY4" fmla="*/ 41465 h 181692"/>
                    <a:gd name="connsiteX5" fmla="*/ 1550341 w 4064000"/>
                    <a:gd name="connsiteY5" fmla="*/ 116724 h 181692"/>
                    <a:gd name="connsiteX6" fmla="*/ 1286934 w 4064000"/>
                    <a:gd name="connsiteY6" fmla="*/ 173168 h 181692"/>
                    <a:gd name="connsiteX7" fmla="*/ 590785 w 4064000"/>
                    <a:gd name="connsiteY7" fmla="*/ 173168 h 181692"/>
                    <a:gd name="connsiteX8" fmla="*/ 402637 w 4064000"/>
                    <a:gd name="connsiteY8" fmla="*/ 94146 h 181692"/>
                    <a:gd name="connsiteX9" fmla="*/ 0 w 4064000"/>
                    <a:gd name="connsiteY9" fmla="*/ 146827 h 1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0" h="181692">
                      <a:moveTo>
                        <a:pt x="4064000" y="82857"/>
                      </a:moveTo>
                      <a:cubicBezTo>
                        <a:pt x="3772057" y="105748"/>
                        <a:pt x="3480114" y="128640"/>
                        <a:pt x="3285067" y="120487"/>
                      </a:cubicBezTo>
                      <a:cubicBezTo>
                        <a:pt x="3090020" y="112334"/>
                        <a:pt x="3024168" y="54008"/>
                        <a:pt x="2893719" y="33939"/>
                      </a:cubicBezTo>
                      <a:cubicBezTo>
                        <a:pt x="2763270" y="13870"/>
                        <a:pt x="2664178" y="-1182"/>
                        <a:pt x="2502371" y="72"/>
                      </a:cubicBezTo>
                      <a:cubicBezTo>
                        <a:pt x="2340564" y="1326"/>
                        <a:pt x="2081546" y="22023"/>
                        <a:pt x="1922874" y="41465"/>
                      </a:cubicBezTo>
                      <a:cubicBezTo>
                        <a:pt x="1764202" y="60907"/>
                        <a:pt x="1550341" y="116724"/>
                        <a:pt x="1550341" y="116724"/>
                      </a:cubicBezTo>
                      <a:cubicBezTo>
                        <a:pt x="1444351" y="138674"/>
                        <a:pt x="1446860" y="163761"/>
                        <a:pt x="1286934" y="173168"/>
                      </a:cubicBezTo>
                      <a:cubicBezTo>
                        <a:pt x="1127008" y="182575"/>
                        <a:pt x="738168" y="186338"/>
                        <a:pt x="590785" y="173168"/>
                      </a:cubicBezTo>
                      <a:cubicBezTo>
                        <a:pt x="443402" y="159998"/>
                        <a:pt x="501101" y="98536"/>
                        <a:pt x="402637" y="94146"/>
                      </a:cubicBezTo>
                      <a:cubicBezTo>
                        <a:pt x="304173" y="89756"/>
                        <a:pt x="152086" y="118291"/>
                        <a:pt x="0" y="146827"/>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40"/>
                <p:cNvSpPr/>
                <p:nvPr/>
              </p:nvSpPr>
              <p:spPr>
                <a:xfrm>
                  <a:off x="305073" y="5462367"/>
                  <a:ext cx="5888589" cy="373577"/>
                </a:xfrm>
                <a:custGeom>
                  <a:avLst/>
                  <a:gdLst>
                    <a:gd name="connsiteX0" fmla="*/ 0 w 4143022"/>
                    <a:gd name="connsiteY0" fmla="*/ 72989 h 257439"/>
                    <a:gd name="connsiteX1" fmla="*/ 90311 w 4143022"/>
                    <a:gd name="connsiteY1" fmla="*/ 1493 h 257439"/>
                    <a:gd name="connsiteX2" fmla="*/ 229540 w 4143022"/>
                    <a:gd name="connsiteY2" fmla="*/ 31597 h 257439"/>
                    <a:gd name="connsiteX3" fmla="*/ 402637 w 4143022"/>
                    <a:gd name="connsiteY3" fmla="*/ 114382 h 257439"/>
                    <a:gd name="connsiteX4" fmla="*/ 782696 w 4143022"/>
                    <a:gd name="connsiteY4" fmla="*/ 125671 h 257439"/>
                    <a:gd name="connsiteX5" fmla="*/ 1238014 w 4143022"/>
                    <a:gd name="connsiteY5" fmla="*/ 257374 h 257439"/>
                    <a:gd name="connsiteX6" fmla="*/ 1851377 w 4143022"/>
                    <a:gd name="connsiteY6" fmla="*/ 106856 h 257439"/>
                    <a:gd name="connsiteX7" fmla="*/ 2472266 w 4143022"/>
                    <a:gd name="connsiteY7" fmla="*/ 42885 h 257439"/>
                    <a:gd name="connsiteX8" fmla="*/ 2814696 w 4143022"/>
                    <a:gd name="connsiteY8" fmla="*/ 84278 h 257439"/>
                    <a:gd name="connsiteX9" fmla="*/ 3300118 w 4143022"/>
                    <a:gd name="connsiteY9" fmla="*/ 76752 h 257439"/>
                    <a:gd name="connsiteX10" fmla="*/ 3307644 w 4143022"/>
                    <a:gd name="connsiteY10" fmla="*/ 76752 h 257439"/>
                    <a:gd name="connsiteX11" fmla="*/ 3665125 w 4143022"/>
                    <a:gd name="connsiteY11" fmla="*/ 24071 h 257439"/>
                    <a:gd name="connsiteX12" fmla="*/ 4143022 w 4143022"/>
                    <a:gd name="connsiteY12" fmla="*/ 5256 h 25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3022" h="257439">
                      <a:moveTo>
                        <a:pt x="0" y="72989"/>
                      </a:moveTo>
                      <a:cubicBezTo>
                        <a:pt x="26027" y="40690"/>
                        <a:pt x="52054" y="8392"/>
                        <a:pt x="90311" y="1493"/>
                      </a:cubicBezTo>
                      <a:cubicBezTo>
                        <a:pt x="128568" y="-5406"/>
                        <a:pt x="177486" y="12782"/>
                        <a:pt x="229540" y="31597"/>
                      </a:cubicBezTo>
                      <a:cubicBezTo>
                        <a:pt x="281594" y="50412"/>
                        <a:pt x="310444" y="98703"/>
                        <a:pt x="402637" y="114382"/>
                      </a:cubicBezTo>
                      <a:cubicBezTo>
                        <a:pt x="494830" y="130061"/>
                        <a:pt x="643467" y="101839"/>
                        <a:pt x="782696" y="125671"/>
                      </a:cubicBezTo>
                      <a:cubicBezTo>
                        <a:pt x="921926" y="149503"/>
                        <a:pt x="1059901" y="260510"/>
                        <a:pt x="1238014" y="257374"/>
                      </a:cubicBezTo>
                      <a:cubicBezTo>
                        <a:pt x="1416127" y="254238"/>
                        <a:pt x="1645668" y="142604"/>
                        <a:pt x="1851377" y="106856"/>
                      </a:cubicBezTo>
                      <a:cubicBezTo>
                        <a:pt x="2057086" y="71108"/>
                        <a:pt x="2311713" y="46648"/>
                        <a:pt x="2472266" y="42885"/>
                      </a:cubicBezTo>
                      <a:cubicBezTo>
                        <a:pt x="2632819" y="39122"/>
                        <a:pt x="2676721" y="78634"/>
                        <a:pt x="2814696" y="84278"/>
                      </a:cubicBezTo>
                      <a:cubicBezTo>
                        <a:pt x="2952671" y="89923"/>
                        <a:pt x="3300118" y="76752"/>
                        <a:pt x="3300118" y="76752"/>
                      </a:cubicBezTo>
                      <a:cubicBezTo>
                        <a:pt x="3382276" y="75498"/>
                        <a:pt x="3307644" y="76752"/>
                        <a:pt x="3307644" y="76752"/>
                      </a:cubicBezTo>
                      <a:cubicBezTo>
                        <a:pt x="3368478" y="67972"/>
                        <a:pt x="3525895" y="35987"/>
                        <a:pt x="3665125" y="24071"/>
                      </a:cubicBezTo>
                      <a:cubicBezTo>
                        <a:pt x="3804355" y="12155"/>
                        <a:pt x="3973688" y="8705"/>
                        <a:pt x="4143022" y="5256"/>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41"/>
                <p:cNvSpPr/>
                <p:nvPr/>
              </p:nvSpPr>
              <p:spPr>
                <a:xfrm>
                  <a:off x="3564548" y="5044072"/>
                  <a:ext cx="2538190" cy="656013"/>
                </a:xfrm>
                <a:custGeom>
                  <a:avLst/>
                  <a:gdLst>
                    <a:gd name="connsiteX0" fmla="*/ 1785789 w 1785789"/>
                    <a:gd name="connsiteY0" fmla="*/ 410163 h 452071"/>
                    <a:gd name="connsiteX1" fmla="*/ 792367 w 1785789"/>
                    <a:gd name="connsiteY1" fmla="*/ 440266 h 452071"/>
                    <a:gd name="connsiteX2" fmla="*/ 295656 w 1785789"/>
                    <a:gd name="connsiteY2" fmla="*/ 237066 h 452071"/>
                    <a:gd name="connsiteX3" fmla="*/ 20960 w 1785789"/>
                    <a:gd name="connsiteY3" fmla="*/ 112889 h 452071"/>
                    <a:gd name="connsiteX4" fmla="*/ 39775 w 1785789"/>
                    <a:gd name="connsiteY4" fmla="*/ 0 h 452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9" h="452071">
                      <a:moveTo>
                        <a:pt x="1785789" y="410163"/>
                      </a:moveTo>
                      <a:cubicBezTo>
                        <a:pt x="1413255" y="439639"/>
                        <a:pt x="1040722" y="469115"/>
                        <a:pt x="792367" y="440266"/>
                      </a:cubicBezTo>
                      <a:cubicBezTo>
                        <a:pt x="544012" y="411417"/>
                        <a:pt x="424224" y="291629"/>
                        <a:pt x="295656" y="237066"/>
                      </a:cubicBezTo>
                      <a:cubicBezTo>
                        <a:pt x="167088" y="182503"/>
                        <a:pt x="63607" y="152400"/>
                        <a:pt x="20960" y="112889"/>
                      </a:cubicBezTo>
                      <a:cubicBezTo>
                        <a:pt x="-21687" y="73378"/>
                        <a:pt x="9044" y="36689"/>
                        <a:pt x="39775" y="0"/>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42"/>
                <p:cNvSpPr/>
                <p:nvPr/>
              </p:nvSpPr>
              <p:spPr>
                <a:xfrm>
                  <a:off x="1775882" y="5120519"/>
                  <a:ext cx="2331903" cy="666368"/>
                </a:xfrm>
                <a:custGeom>
                  <a:avLst/>
                  <a:gdLst>
                    <a:gd name="connsiteX0" fmla="*/ 0 w 1640652"/>
                    <a:gd name="connsiteY0" fmla="*/ 346193 h 459207"/>
                    <a:gd name="connsiteX1" fmla="*/ 402637 w 1640652"/>
                    <a:gd name="connsiteY1" fmla="*/ 391348 h 459207"/>
                    <a:gd name="connsiteX2" fmla="*/ 801511 w 1640652"/>
                    <a:gd name="connsiteY2" fmla="*/ 459082 h 459207"/>
                    <a:gd name="connsiteX3" fmla="*/ 1350904 w 1640652"/>
                    <a:gd name="connsiteY3" fmla="*/ 406400 h 459207"/>
                    <a:gd name="connsiteX4" fmla="*/ 1572919 w 1640652"/>
                    <a:gd name="connsiteY4" fmla="*/ 342430 h 459207"/>
                    <a:gd name="connsiteX5" fmla="*/ 1640652 w 1640652"/>
                    <a:gd name="connsiteY5" fmla="*/ 0 h 4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0652" h="459207">
                      <a:moveTo>
                        <a:pt x="0" y="346193"/>
                      </a:moveTo>
                      <a:cubicBezTo>
                        <a:pt x="134526" y="359363"/>
                        <a:pt x="269052" y="372533"/>
                        <a:pt x="402637" y="391348"/>
                      </a:cubicBezTo>
                      <a:cubicBezTo>
                        <a:pt x="536222" y="410163"/>
                        <a:pt x="643467" y="456573"/>
                        <a:pt x="801511" y="459082"/>
                      </a:cubicBezTo>
                      <a:cubicBezTo>
                        <a:pt x="959555" y="461591"/>
                        <a:pt x="1222336" y="425842"/>
                        <a:pt x="1350904" y="406400"/>
                      </a:cubicBezTo>
                      <a:cubicBezTo>
                        <a:pt x="1479472" y="386958"/>
                        <a:pt x="1524628" y="410163"/>
                        <a:pt x="1572919" y="342430"/>
                      </a:cubicBezTo>
                      <a:cubicBezTo>
                        <a:pt x="1621210" y="274697"/>
                        <a:pt x="1630931" y="137348"/>
                        <a:pt x="1640652" y="0"/>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3917684" y="4267052"/>
                  <a:ext cx="362940" cy="71717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Diamond 44"/>
                <p:cNvSpPr/>
                <p:nvPr/>
              </p:nvSpPr>
              <p:spPr>
                <a:xfrm>
                  <a:off x="3917684" y="4811086"/>
                  <a:ext cx="362940" cy="346289"/>
                </a:xfrm>
                <a:prstGeom prst="diamond">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079BC702-9B13-44E5-83DB-6C739C6074A4}"/>
                    </a:ext>
                  </a:extLst>
                </p:cNvPr>
                <p:cNvSpPr txBox="1"/>
                <p:nvPr/>
              </p:nvSpPr>
              <p:spPr>
                <a:xfrm>
                  <a:off x="-133907" y="6190517"/>
                  <a:ext cx="1764755" cy="5359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Endotel</a:t>
                  </a:r>
                </a:p>
              </p:txBody>
            </p:sp>
            <p:sp>
              <p:nvSpPr>
                <p:cNvPr id="47" name="TextBox 46">
                  <a:extLst>
                    <a:ext uri="{FF2B5EF4-FFF2-40B4-BE49-F238E27FC236}">
                      <a16:creationId xmlns:a16="http://schemas.microsoft.com/office/drawing/2014/main" id="{079BC702-9B13-44E5-83DB-6C739C6074A4}"/>
                    </a:ext>
                  </a:extLst>
                </p:cNvPr>
                <p:cNvSpPr txBox="1"/>
                <p:nvPr/>
              </p:nvSpPr>
              <p:spPr>
                <a:xfrm>
                  <a:off x="1377376" y="6190517"/>
                  <a:ext cx="1764755" cy="5359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Kolagen</a:t>
                  </a:r>
                </a:p>
              </p:txBody>
            </p:sp>
            <p:sp>
              <p:nvSpPr>
                <p:cNvPr id="48" name="TextBox 47">
                  <a:extLst>
                    <a:ext uri="{FF2B5EF4-FFF2-40B4-BE49-F238E27FC236}">
                      <a16:creationId xmlns:a16="http://schemas.microsoft.com/office/drawing/2014/main" id="{079BC702-9B13-44E5-83DB-6C739C6074A4}"/>
                    </a:ext>
                  </a:extLst>
                </p:cNvPr>
                <p:cNvSpPr txBox="1"/>
                <p:nvPr/>
              </p:nvSpPr>
              <p:spPr>
                <a:xfrm>
                  <a:off x="2941833" y="6190517"/>
                  <a:ext cx="3824716" cy="5359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srgbClr val="FF0000"/>
                      </a:solidFill>
                      <a:effectLst/>
                      <a:uLnTx/>
                      <a:uFillTx/>
                      <a:latin typeface="Garamond" panose="02020404030301010803" pitchFamily="18" charset="0"/>
                      <a:ea typeface="+mn-ea"/>
                      <a:cs typeface="+mn-cs"/>
                    </a:rPr>
                    <a:t>Von Willebrand-ov faktor</a:t>
                  </a:r>
                </a:p>
              </p:txBody>
            </p:sp>
            <p:cxnSp>
              <p:nvCxnSpPr>
                <p:cNvPr id="49" name="Straight Arrow Connector 48"/>
                <p:cNvCxnSpPr>
                  <a:stCxn id="46" idx="0"/>
                </p:cNvCxnSpPr>
                <p:nvPr/>
              </p:nvCxnSpPr>
              <p:spPr>
                <a:xfrm flipH="1" flipV="1">
                  <a:off x="743111" y="5200312"/>
                  <a:ext cx="5360" cy="9902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2342002" y="5649154"/>
                  <a:ext cx="1" cy="5413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4102426" y="5079274"/>
                  <a:ext cx="5358" cy="10752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2560664" y="2961725"/>
                  <a:ext cx="2534674" cy="2020186"/>
                  <a:chOff x="2560664" y="2961725"/>
                  <a:chExt cx="2534674" cy="2020186"/>
                </a:xfrm>
              </p:grpSpPr>
              <p:sp>
                <p:nvSpPr>
                  <p:cNvPr id="53" name="Freeform 52"/>
                  <p:cNvSpPr/>
                  <p:nvPr/>
                </p:nvSpPr>
                <p:spPr>
                  <a:xfrm rot="10800000">
                    <a:off x="2560664" y="2961725"/>
                    <a:ext cx="2534674" cy="2020186"/>
                  </a:xfrm>
                  <a:custGeom>
                    <a:avLst/>
                    <a:gdLst>
                      <a:gd name="connsiteX0" fmla="*/ 1714262 w 2534674"/>
                      <a:gd name="connsiteY0" fmla="*/ 467833 h 2020186"/>
                      <a:gd name="connsiteX1" fmla="*/ 1799323 w 2534674"/>
                      <a:gd name="connsiteY1" fmla="*/ 446568 h 2020186"/>
                      <a:gd name="connsiteX2" fmla="*/ 1863118 w 2534674"/>
                      <a:gd name="connsiteY2" fmla="*/ 404038 h 2020186"/>
                      <a:gd name="connsiteX3" fmla="*/ 1958811 w 2534674"/>
                      <a:gd name="connsiteY3" fmla="*/ 340242 h 2020186"/>
                      <a:gd name="connsiteX4" fmla="*/ 1990709 w 2534674"/>
                      <a:gd name="connsiteY4" fmla="*/ 318977 h 2020186"/>
                      <a:gd name="connsiteX5" fmla="*/ 2033239 w 2534674"/>
                      <a:gd name="connsiteY5" fmla="*/ 297712 h 2020186"/>
                      <a:gd name="connsiteX6" fmla="*/ 2065137 w 2534674"/>
                      <a:gd name="connsiteY6" fmla="*/ 276447 h 2020186"/>
                      <a:gd name="connsiteX7" fmla="*/ 2128932 w 2534674"/>
                      <a:gd name="connsiteY7" fmla="*/ 255182 h 2020186"/>
                      <a:gd name="connsiteX8" fmla="*/ 2160830 w 2534674"/>
                      <a:gd name="connsiteY8" fmla="*/ 233917 h 2020186"/>
                      <a:gd name="connsiteX9" fmla="*/ 2224625 w 2534674"/>
                      <a:gd name="connsiteY9" fmla="*/ 212652 h 2020186"/>
                      <a:gd name="connsiteX10" fmla="*/ 2288420 w 2534674"/>
                      <a:gd name="connsiteY10" fmla="*/ 170121 h 2020186"/>
                      <a:gd name="connsiteX11" fmla="*/ 2352216 w 2534674"/>
                      <a:gd name="connsiteY11" fmla="*/ 148856 h 2020186"/>
                      <a:gd name="connsiteX12" fmla="*/ 2384113 w 2534674"/>
                      <a:gd name="connsiteY12" fmla="*/ 138224 h 2020186"/>
                      <a:gd name="connsiteX13" fmla="*/ 2479806 w 2534674"/>
                      <a:gd name="connsiteY13" fmla="*/ 116959 h 2020186"/>
                      <a:gd name="connsiteX14" fmla="*/ 2532969 w 2534674"/>
                      <a:gd name="connsiteY14" fmla="*/ 127591 h 2020186"/>
                      <a:gd name="connsiteX15" fmla="*/ 2511704 w 2534674"/>
                      <a:gd name="connsiteY15" fmla="*/ 233917 h 2020186"/>
                      <a:gd name="connsiteX16" fmla="*/ 2490439 w 2534674"/>
                      <a:gd name="connsiteY16" fmla="*/ 265814 h 2020186"/>
                      <a:gd name="connsiteX17" fmla="*/ 2458541 w 2534674"/>
                      <a:gd name="connsiteY17" fmla="*/ 276447 h 2020186"/>
                      <a:gd name="connsiteX18" fmla="*/ 2405378 w 2534674"/>
                      <a:gd name="connsiteY18" fmla="*/ 329610 h 2020186"/>
                      <a:gd name="connsiteX19" fmla="*/ 2384113 w 2534674"/>
                      <a:gd name="connsiteY19" fmla="*/ 361507 h 2020186"/>
                      <a:gd name="connsiteX20" fmla="*/ 2352216 w 2534674"/>
                      <a:gd name="connsiteY20" fmla="*/ 382772 h 2020186"/>
                      <a:gd name="connsiteX21" fmla="*/ 2330951 w 2534674"/>
                      <a:gd name="connsiteY21" fmla="*/ 404038 h 2020186"/>
                      <a:gd name="connsiteX22" fmla="*/ 2277788 w 2534674"/>
                      <a:gd name="connsiteY22" fmla="*/ 478465 h 2020186"/>
                      <a:gd name="connsiteX23" fmla="*/ 2267155 w 2534674"/>
                      <a:gd name="connsiteY23" fmla="*/ 510363 h 2020186"/>
                      <a:gd name="connsiteX24" fmla="*/ 2213992 w 2534674"/>
                      <a:gd name="connsiteY24" fmla="*/ 563526 h 2020186"/>
                      <a:gd name="connsiteX25" fmla="*/ 2182095 w 2534674"/>
                      <a:gd name="connsiteY25" fmla="*/ 627321 h 2020186"/>
                      <a:gd name="connsiteX26" fmla="*/ 2150197 w 2534674"/>
                      <a:gd name="connsiteY26" fmla="*/ 648586 h 2020186"/>
                      <a:gd name="connsiteX27" fmla="*/ 2128932 w 2534674"/>
                      <a:gd name="connsiteY27" fmla="*/ 669852 h 2020186"/>
                      <a:gd name="connsiteX28" fmla="*/ 2075769 w 2534674"/>
                      <a:gd name="connsiteY28" fmla="*/ 765545 h 2020186"/>
                      <a:gd name="connsiteX29" fmla="*/ 2054504 w 2534674"/>
                      <a:gd name="connsiteY29" fmla="*/ 797442 h 2020186"/>
                      <a:gd name="connsiteX30" fmla="*/ 2043872 w 2534674"/>
                      <a:gd name="connsiteY30" fmla="*/ 829340 h 2020186"/>
                      <a:gd name="connsiteX31" fmla="*/ 2022606 w 2534674"/>
                      <a:gd name="connsiteY31" fmla="*/ 850605 h 2020186"/>
                      <a:gd name="connsiteX32" fmla="*/ 2001341 w 2534674"/>
                      <a:gd name="connsiteY32" fmla="*/ 935665 h 2020186"/>
                      <a:gd name="connsiteX33" fmla="*/ 2001341 w 2534674"/>
                      <a:gd name="connsiteY33" fmla="*/ 1158949 h 2020186"/>
                      <a:gd name="connsiteX34" fmla="*/ 2022606 w 2534674"/>
                      <a:gd name="connsiteY34" fmla="*/ 1222745 h 2020186"/>
                      <a:gd name="connsiteX35" fmla="*/ 2043872 w 2534674"/>
                      <a:gd name="connsiteY35" fmla="*/ 1254642 h 2020186"/>
                      <a:gd name="connsiteX36" fmla="*/ 2054504 w 2534674"/>
                      <a:gd name="connsiteY36" fmla="*/ 1286540 h 2020186"/>
                      <a:gd name="connsiteX37" fmla="*/ 2118299 w 2534674"/>
                      <a:gd name="connsiteY37" fmla="*/ 1350335 h 2020186"/>
                      <a:gd name="connsiteX38" fmla="*/ 2128932 w 2534674"/>
                      <a:gd name="connsiteY38" fmla="*/ 1382233 h 2020186"/>
                      <a:gd name="connsiteX39" fmla="*/ 2160830 w 2534674"/>
                      <a:gd name="connsiteY39" fmla="*/ 1403498 h 2020186"/>
                      <a:gd name="connsiteX40" fmla="*/ 2224625 w 2534674"/>
                      <a:gd name="connsiteY40" fmla="*/ 1467293 h 2020186"/>
                      <a:gd name="connsiteX41" fmla="*/ 2245890 w 2534674"/>
                      <a:gd name="connsiteY41" fmla="*/ 1488559 h 2020186"/>
                      <a:gd name="connsiteX42" fmla="*/ 2309685 w 2534674"/>
                      <a:gd name="connsiteY42" fmla="*/ 1531089 h 2020186"/>
                      <a:gd name="connsiteX43" fmla="*/ 2330951 w 2534674"/>
                      <a:gd name="connsiteY43" fmla="*/ 1552354 h 2020186"/>
                      <a:gd name="connsiteX44" fmla="*/ 2352216 w 2534674"/>
                      <a:gd name="connsiteY44" fmla="*/ 1584252 h 2020186"/>
                      <a:gd name="connsiteX45" fmla="*/ 2384113 w 2534674"/>
                      <a:gd name="connsiteY45" fmla="*/ 1605517 h 2020186"/>
                      <a:gd name="connsiteX46" fmla="*/ 2490439 w 2534674"/>
                      <a:gd name="connsiteY46" fmla="*/ 1690577 h 2020186"/>
                      <a:gd name="connsiteX47" fmla="*/ 2501072 w 2534674"/>
                      <a:gd name="connsiteY47" fmla="*/ 1722475 h 2020186"/>
                      <a:gd name="connsiteX48" fmla="*/ 2532969 w 2534674"/>
                      <a:gd name="connsiteY48" fmla="*/ 1743740 h 2020186"/>
                      <a:gd name="connsiteX49" fmla="*/ 2522337 w 2534674"/>
                      <a:gd name="connsiteY49" fmla="*/ 1839433 h 2020186"/>
                      <a:gd name="connsiteX50" fmla="*/ 2501072 w 2534674"/>
                      <a:gd name="connsiteY50" fmla="*/ 1903228 h 2020186"/>
                      <a:gd name="connsiteX51" fmla="*/ 2341583 w 2534674"/>
                      <a:gd name="connsiteY51" fmla="*/ 1871331 h 2020186"/>
                      <a:gd name="connsiteX52" fmla="*/ 2320318 w 2534674"/>
                      <a:gd name="connsiteY52" fmla="*/ 1850065 h 2020186"/>
                      <a:gd name="connsiteX53" fmla="*/ 2277788 w 2534674"/>
                      <a:gd name="connsiteY53" fmla="*/ 1807535 h 2020186"/>
                      <a:gd name="connsiteX54" fmla="*/ 2256523 w 2534674"/>
                      <a:gd name="connsiteY54" fmla="*/ 1775638 h 2020186"/>
                      <a:gd name="connsiteX55" fmla="*/ 2213992 w 2534674"/>
                      <a:gd name="connsiteY55" fmla="*/ 1733107 h 2020186"/>
                      <a:gd name="connsiteX56" fmla="*/ 2213992 w 2534674"/>
                      <a:gd name="connsiteY56" fmla="*/ 1733107 h 2020186"/>
                      <a:gd name="connsiteX57" fmla="*/ 2086402 w 2534674"/>
                      <a:gd name="connsiteY57" fmla="*/ 1648047 h 2020186"/>
                      <a:gd name="connsiteX58" fmla="*/ 2054504 w 2534674"/>
                      <a:gd name="connsiteY58" fmla="*/ 1626782 h 2020186"/>
                      <a:gd name="connsiteX59" fmla="*/ 2022606 w 2534674"/>
                      <a:gd name="connsiteY59" fmla="*/ 1605517 h 2020186"/>
                      <a:gd name="connsiteX60" fmla="*/ 1958811 w 2534674"/>
                      <a:gd name="connsiteY60" fmla="*/ 1584252 h 2020186"/>
                      <a:gd name="connsiteX61" fmla="*/ 1937546 w 2534674"/>
                      <a:gd name="connsiteY61" fmla="*/ 1562986 h 2020186"/>
                      <a:gd name="connsiteX62" fmla="*/ 1852485 w 2534674"/>
                      <a:gd name="connsiteY62" fmla="*/ 1541721 h 2020186"/>
                      <a:gd name="connsiteX63" fmla="*/ 1788690 w 2534674"/>
                      <a:gd name="connsiteY63" fmla="*/ 1520456 h 2020186"/>
                      <a:gd name="connsiteX64" fmla="*/ 1746160 w 2534674"/>
                      <a:gd name="connsiteY64" fmla="*/ 1509824 h 2020186"/>
                      <a:gd name="connsiteX65" fmla="*/ 1682365 w 2534674"/>
                      <a:gd name="connsiteY65" fmla="*/ 1488559 h 2020186"/>
                      <a:gd name="connsiteX66" fmla="*/ 1629202 w 2534674"/>
                      <a:gd name="connsiteY66" fmla="*/ 1477926 h 2020186"/>
                      <a:gd name="connsiteX67" fmla="*/ 1544141 w 2534674"/>
                      <a:gd name="connsiteY67" fmla="*/ 1488559 h 2020186"/>
                      <a:gd name="connsiteX68" fmla="*/ 1437816 w 2534674"/>
                      <a:gd name="connsiteY68" fmla="*/ 1509824 h 2020186"/>
                      <a:gd name="connsiteX69" fmla="*/ 1405918 w 2534674"/>
                      <a:gd name="connsiteY69" fmla="*/ 1531089 h 2020186"/>
                      <a:gd name="connsiteX70" fmla="*/ 1374020 w 2534674"/>
                      <a:gd name="connsiteY70" fmla="*/ 1541721 h 2020186"/>
                      <a:gd name="connsiteX71" fmla="*/ 1352755 w 2534674"/>
                      <a:gd name="connsiteY71" fmla="*/ 1573619 h 2020186"/>
                      <a:gd name="connsiteX72" fmla="*/ 1288960 w 2534674"/>
                      <a:gd name="connsiteY72" fmla="*/ 1637414 h 2020186"/>
                      <a:gd name="connsiteX73" fmla="*/ 1225165 w 2534674"/>
                      <a:gd name="connsiteY73" fmla="*/ 1701210 h 2020186"/>
                      <a:gd name="connsiteX74" fmla="*/ 1182634 w 2534674"/>
                      <a:gd name="connsiteY74" fmla="*/ 1754372 h 2020186"/>
                      <a:gd name="connsiteX75" fmla="*/ 1129472 w 2534674"/>
                      <a:gd name="connsiteY75" fmla="*/ 1796903 h 2020186"/>
                      <a:gd name="connsiteX76" fmla="*/ 1044411 w 2534674"/>
                      <a:gd name="connsiteY76" fmla="*/ 1892596 h 2020186"/>
                      <a:gd name="connsiteX77" fmla="*/ 969983 w 2534674"/>
                      <a:gd name="connsiteY77" fmla="*/ 1935126 h 2020186"/>
                      <a:gd name="connsiteX78" fmla="*/ 938085 w 2534674"/>
                      <a:gd name="connsiteY78" fmla="*/ 1967024 h 2020186"/>
                      <a:gd name="connsiteX79" fmla="*/ 842392 w 2534674"/>
                      <a:gd name="connsiteY79" fmla="*/ 2020186 h 2020186"/>
                      <a:gd name="connsiteX80" fmla="*/ 767965 w 2534674"/>
                      <a:gd name="connsiteY80" fmla="*/ 2009554 h 2020186"/>
                      <a:gd name="connsiteX81" fmla="*/ 746699 w 2534674"/>
                      <a:gd name="connsiteY81" fmla="*/ 1945759 h 2020186"/>
                      <a:gd name="connsiteX82" fmla="*/ 767965 w 2534674"/>
                      <a:gd name="connsiteY82" fmla="*/ 1850065 h 2020186"/>
                      <a:gd name="connsiteX83" fmla="*/ 799862 w 2534674"/>
                      <a:gd name="connsiteY83" fmla="*/ 1828800 h 2020186"/>
                      <a:gd name="connsiteX84" fmla="*/ 863658 w 2534674"/>
                      <a:gd name="connsiteY84" fmla="*/ 1786270 h 2020186"/>
                      <a:gd name="connsiteX85" fmla="*/ 927453 w 2534674"/>
                      <a:gd name="connsiteY85" fmla="*/ 1743740 h 2020186"/>
                      <a:gd name="connsiteX86" fmla="*/ 959351 w 2534674"/>
                      <a:gd name="connsiteY86" fmla="*/ 1722475 h 2020186"/>
                      <a:gd name="connsiteX87" fmla="*/ 1012513 w 2534674"/>
                      <a:gd name="connsiteY87" fmla="*/ 1669312 h 2020186"/>
                      <a:gd name="connsiteX88" fmla="*/ 1076309 w 2534674"/>
                      <a:gd name="connsiteY88" fmla="*/ 1616149 h 2020186"/>
                      <a:gd name="connsiteX89" fmla="*/ 1086941 w 2534674"/>
                      <a:gd name="connsiteY89" fmla="*/ 1456661 h 2020186"/>
                      <a:gd name="connsiteX90" fmla="*/ 1055044 w 2534674"/>
                      <a:gd name="connsiteY90" fmla="*/ 1446028 h 2020186"/>
                      <a:gd name="connsiteX91" fmla="*/ 1023146 w 2534674"/>
                      <a:gd name="connsiteY91" fmla="*/ 1424763 h 2020186"/>
                      <a:gd name="connsiteX92" fmla="*/ 938085 w 2534674"/>
                      <a:gd name="connsiteY92" fmla="*/ 1414131 h 2020186"/>
                      <a:gd name="connsiteX93" fmla="*/ 874290 w 2534674"/>
                      <a:gd name="connsiteY93" fmla="*/ 1403498 h 2020186"/>
                      <a:gd name="connsiteX94" fmla="*/ 512783 w 2534674"/>
                      <a:gd name="connsiteY94" fmla="*/ 1414131 h 2020186"/>
                      <a:gd name="connsiteX95" fmla="*/ 438355 w 2534674"/>
                      <a:gd name="connsiteY95" fmla="*/ 1424763 h 2020186"/>
                      <a:gd name="connsiteX96" fmla="*/ 55583 w 2534674"/>
                      <a:gd name="connsiteY96" fmla="*/ 1414131 h 2020186"/>
                      <a:gd name="connsiteX97" fmla="*/ 13053 w 2534674"/>
                      <a:gd name="connsiteY97" fmla="*/ 1275907 h 2020186"/>
                      <a:gd name="connsiteX98" fmla="*/ 23685 w 2534674"/>
                      <a:gd name="connsiteY98" fmla="*/ 1244010 h 2020186"/>
                      <a:gd name="connsiteX99" fmla="*/ 98113 w 2534674"/>
                      <a:gd name="connsiteY99" fmla="*/ 1212112 h 2020186"/>
                      <a:gd name="connsiteX100" fmla="*/ 161909 w 2534674"/>
                      <a:gd name="connsiteY100" fmla="*/ 1190847 h 2020186"/>
                      <a:gd name="connsiteX101" fmla="*/ 289499 w 2534674"/>
                      <a:gd name="connsiteY101" fmla="*/ 1212112 h 2020186"/>
                      <a:gd name="connsiteX102" fmla="*/ 353295 w 2534674"/>
                      <a:gd name="connsiteY102" fmla="*/ 1222745 h 2020186"/>
                      <a:gd name="connsiteX103" fmla="*/ 385192 w 2534674"/>
                      <a:gd name="connsiteY103" fmla="*/ 1233377 h 2020186"/>
                      <a:gd name="connsiteX104" fmla="*/ 438355 w 2534674"/>
                      <a:gd name="connsiteY104" fmla="*/ 1244010 h 2020186"/>
                      <a:gd name="connsiteX105" fmla="*/ 470253 w 2534674"/>
                      <a:gd name="connsiteY105" fmla="*/ 1254642 h 2020186"/>
                      <a:gd name="connsiteX106" fmla="*/ 512783 w 2534674"/>
                      <a:gd name="connsiteY106" fmla="*/ 1265275 h 2020186"/>
                      <a:gd name="connsiteX107" fmla="*/ 672272 w 2534674"/>
                      <a:gd name="connsiteY107" fmla="*/ 1254642 h 2020186"/>
                      <a:gd name="connsiteX108" fmla="*/ 704169 w 2534674"/>
                      <a:gd name="connsiteY108" fmla="*/ 1244010 h 2020186"/>
                      <a:gd name="connsiteX109" fmla="*/ 778597 w 2534674"/>
                      <a:gd name="connsiteY109" fmla="*/ 1233377 h 2020186"/>
                      <a:gd name="connsiteX110" fmla="*/ 842392 w 2534674"/>
                      <a:gd name="connsiteY110" fmla="*/ 1201479 h 2020186"/>
                      <a:gd name="connsiteX111" fmla="*/ 906188 w 2534674"/>
                      <a:gd name="connsiteY111" fmla="*/ 1169582 h 2020186"/>
                      <a:gd name="connsiteX112" fmla="*/ 980616 w 2534674"/>
                      <a:gd name="connsiteY112" fmla="*/ 1073889 h 2020186"/>
                      <a:gd name="connsiteX113" fmla="*/ 991248 w 2534674"/>
                      <a:gd name="connsiteY113" fmla="*/ 925033 h 2020186"/>
                      <a:gd name="connsiteX114" fmla="*/ 938085 w 2534674"/>
                      <a:gd name="connsiteY114" fmla="*/ 871870 h 2020186"/>
                      <a:gd name="connsiteX115" fmla="*/ 906188 w 2534674"/>
                      <a:gd name="connsiteY115" fmla="*/ 850605 h 2020186"/>
                      <a:gd name="connsiteX116" fmla="*/ 874290 w 2534674"/>
                      <a:gd name="connsiteY116" fmla="*/ 818707 h 2020186"/>
                      <a:gd name="connsiteX117" fmla="*/ 810495 w 2534674"/>
                      <a:gd name="connsiteY117" fmla="*/ 797442 h 2020186"/>
                      <a:gd name="connsiteX118" fmla="*/ 714802 w 2534674"/>
                      <a:gd name="connsiteY118" fmla="*/ 723014 h 2020186"/>
                      <a:gd name="connsiteX119" fmla="*/ 672272 w 2534674"/>
                      <a:gd name="connsiteY119" fmla="*/ 701749 h 2020186"/>
                      <a:gd name="connsiteX120" fmla="*/ 619109 w 2534674"/>
                      <a:gd name="connsiteY120" fmla="*/ 691117 h 2020186"/>
                      <a:gd name="connsiteX121" fmla="*/ 576578 w 2534674"/>
                      <a:gd name="connsiteY121" fmla="*/ 669852 h 2020186"/>
                      <a:gd name="connsiteX122" fmla="*/ 544681 w 2534674"/>
                      <a:gd name="connsiteY122" fmla="*/ 648586 h 2020186"/>
                      <a:gd name="connsiteX123" fmla="*/ 480885 w 2534674"/>
                      <a:gd name="connsiteY123" fmla="*/ 627321 h 2020186"/>
                      <a:gd name="connsiteX124" fmla="*/ 448988 w 2534674"/>
                      <a:gd name="connsiteY124" fmla="*/ 606056 h 2020186"/>
                      <a:gd name="connsiteX125" fmla="*/ 406458 w 2534674"/>
                      <a:gd name="connsiteY125" fmla="*/ 584791 h 2020186"/>
                      <a:gd name="connsiteX126" fmla="*/ 342662 w 2534674"/>
                      <a:gd name="connsiteY126" fmla="*/ 552893 h 2020186"/>
                      <a:gd name="connsiteX127" fmla="*/ 300132 w 2534674"/>
                      <a:gd name="connsiteY127" fmla="*/ 520996 h 2020186"/>
                      <a:gd name="connsiteX128" fmla="*/ 278867 w 2534674"/>
                      <a:gd name="connsiteY128" fmla="*/ 489098 h 2020186"/>
                      <a:gd name="connsiteX129" fmla="*/ 215072 w 2534674"/>
                      <a:gd name="connsiteY129" fmla="*/ 446568 h 2020186"/>
                      <a:gd name="connsiteX130" fmla="*/ 161909 w 2534674"/>
                      <a:gd name="connsiteY130" fmla="*/ 361507 h 2020186"/>
                      <a:gd name="connsiteX131" fmla="*/ 130011 w 2534674"/>
                      <a:gd name="connsiteY131" fmla="*/ 318977 h 2020186"/>
                      <a:gd name="connsiteX132" fmla="*/ 108746 w 2534674"/>
                      <a:gd name="connsiteY132" fmla="*/ 276447 h 2020186"/>
                      <a:gd name="connsiteX133" fmla="*/ 87481 w 2534674"/>
                      <a:gd name="connsiteY133" fmla="*/ 191386 h 2020186"/>
                      <a:gd name="connsiteX134" fmla="*/ 108746 w 2534674"/>
                      <a:gd name="connsiteY134" fmla="*/ 53163 h 2020186"/>
                      <a:gd name="connsiteX135" fmla="*/ 130011 w 2534674"/>
                      <a:gd name="connsiteY135" fmla="*/ 21265 h 2020186"/>
                      <a:gd name="connsiteX136" fmla="*/ 193806 w 2534674"/>
                      <a:gd name="connsiteY136" fmla="*/ 0 h 2020186"/>
                      <a:gd name="connsiteX137" fmla="*/ 215072 w 2534674"/>
                      <a:gd name="connsiteY137" fmla="*/ 21265 h 2020186"/>
                      <a:gd name="connsiteX138" fmla="*/ 236337 w 2534674"/>
                      <a:gd name="connsiteY138" fmla="*/ 85061 h 2020186"/>
                      <a:gd name="connsiteX139" fmla="*/ 268234 w 2534674"/>
                      <a:gd name="connsiteY139" fmla="*/ 106326 h 2020186"/>
                      <a:gd name="connsiteX140" fmla="*/ 342662 w 2534674"/>
                      <a:gd name="connsiteY140" fmla="*/ 191386 h 2020186"/>
                      <a:gd name="connsiteX141" fmla="*/ 374560 w 2534674"/>
                      <a:gd name="connsiteY141" fmla="*/ 223284 h 2020186"/>
                      <a:gd name="connsiteX142" fmla="*/ 406458 w 2534674"/>
                      <a:gd name="connsiteY142" fmla="*/ 255182 h 2020186"/>
                      <a:gd name="connsiteX143" fmla="*/ 438355 w 2534674"/>
                      <a:gd name="connsiteY143" fmla="*/ 265814 h 2020186"/>
                      <a:gd name="connsiteX144" fmla="*/ 512783 w 2534674"/>
                      <a:gd name="connsiteY144" fmla="*/ 297712 h 2020186"/>
                      <a:gd name="connsiteX145" fmla="*/ 544681 w 2534674"/>
                      <a:gd name="connsiteY145" fmla="*/ 318977 h 2020186"/>
                      <a:gd name="connsiteX146" fmla="*/ 619109 w 2534674"/>
                      <a:gd name="connsiteY146" fmla="*/ 329610 h 2020186"/>
                      <a:gd name="connsiteX147" fmla="*/ 682904 w 2534674"/>
                      <a:gd name="connsiteY147" fmla="*/ 340242 h 2020186"/>
                      <a:gd name="connsiteX148" fmla="*/ 1023146 w 2534674"/>
                      <a:gd name="connsiteY148" fmla="*/ 340242 h 2020186"/>
                      <a:gd name="connsiteX149" fmla="*/ 1140104 w 2534674"/>
                      <a:gd name="connsiteY149" fmla="*/ 308345 h 2020186"/>
                      <a:gd name="connsiteX150" fmla="*/ 1172002 w 2534674"/>
                      <a:gd name="connsiteY150" fmla="*/ 297712 h 2020186"/>
                      <a:gd name="connsiteX151" fmla="*/ 1203899 w 2534674"/>
                      <a:gd name="connsiteY151" fmla="*/ 287079 h 2020186"/>
                      <a:gd name="connsiteX152" fmla="*/ 1225165 w 2534674"/>
                      <a:gd name="connsiteY152" fmla="*/ 265814 h 2020186"/>
                      <a:gd name="connsiteX153" fmla="*/ 1257062 w 2534674"/>
                      <a:gd name="connsiteY153" fmla="*/ 255182 h 2020186"/>
                      <a:gd name="connsiteX154" fmla="*/ 1299592 w 2534674"/>
                      <a:gd name="connsiteY154" fmla="*/ 233917 h 2020186"/>
                      <a:gd name="connsiteX155" fmla="*/ 1405918 w 2534674"/>
                      <a:gd name="connsiteY155" fmla="*/ 159489 h 2020186"/>
                      <a:gd name="connsiteX156" fmla="*/ 1437816 w 2534674"/>
                      <a:gd name="connsiteY156" fmla="*/ 138224 h 2020186"/>
                      <a:gd name="connsiteX157" fmla="*/ 1501611 w 2534674"/>
                      <a:gd name="connsiteY157" fmla="*/ 74428 h 2020186"/>
                      <a:gd name="connsiteX158" fmla="*/ 1522876 w 2534674"/>
                      <a:gd name="connsiteY158" fmla="*/ 42531 h 2020186"/>
                      <a:gd name="connsiteX159" fmla="*/ 1554774 w 2534674"/>
                      <a:gd name="connsiteY159" fmla="*/ 31898 h 2020186"/>
                      <a:gd name="connsiteX160" fmla="*/ 1618569 w 2534674"/>
                      <a:gd name="connsiteY160" fmla="*/ 0 h 2020186"/>
                      <a:gd name="connsiteX161" fmla="*/ 1671732 w 2534674"/>
                      <a:gd name="connsiteY161" fmla="*/ 10633 h 2020186"/>
                      <a:gd name="connsiteX162" fmla="*/ 1692997 w 2534674"/>
                      <a:gd name="connsiteY162" fmla="*/ 42531 h 2020186"/>
                      <a:gd name="connsiteX163" fmla="*/ 1671732 w 2534674"/>
                      <a:gd name="connsiteY163" fmla="*/ 244549 h 2020186"/>
                      <a:gd name="connsiteX164" fmla="*/ 1703630 w 2534674"/>
                      <a:gd name="connsiteY164" fmla="*/ 446568 h 2020186"/>
                      <a:gd name="connsiteX165" fmla="*/ 1714262 w 2534674"/>
                      <a:gd name="connsiteY165" fmla="*/ 467833 h 20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2534674" h="2020186">
                        <a:moveTo>
                          <a:pt x="1714262" y="467833"/>
                        </a:moveTo>
                        <a:cubicBezTo>
                          <a:pt x="1730211" y="467833"/>
                          <a:pt x="1780935" y="456783"/>
                          <a:pt x="1799323" y="446568"/>
                        </a:cubicBezTo>
                        <a:cubicBezTo>
                          <a:pt x="1821664" y="434156"/>
                          <a:pt x="1841853" y="418215"/>
                          <a:pt x="1863118" y="404038"/>
                        </a:cubicBezTo>
                        <a:lnTo>
                          <a:pt x="1958811" y="340242"/>
                        </a:lnTo>
                        <a:cubicBezTo>
                          <a:pt x="1969444" y="333154"/>
                          <a:pt x="1979279" y="324692"/>
                          <a:pt x="1990709" y="318977"/>
                        </a:cubicBezTo>
                        <a:cubicBezTo>
                          <a:pt x="2004886" y="311889"/>
                          <a:pt x="2019477" y="305576"/>
                          <a:pt x="2033239" y="297712"/>
                        </a:cubicBezTo>
                        <a:cubicBezTo>
                          <a:pt x="2044334" y="291372"/>
                          <a:pt x="2053460" y="281637"/>
                          <a:pt x="2065137" y="276447"/>
                        </a:cubicBezTo>
                        <a:cubicBezTo>
                          <a:pt x="2085620" y="267343"/>
                          <a:pt x="2128932" y="255182"/>
                          <a:pt x="2128932" y="255182"/>
                        </a:cubicBezTo>
                        <a:cubicBezTo>
                          <a:pt x="2139565" y="248094"/>
                          <a:pt x="2149153" y="239107"/>
                          <a:pt x="2160830" y="233917"/>
                        </a:cubicBezTo>
                        <a:cubicBezTo>
                          <a:pt x="2181313" y="224813"/>
                          <a:pt x="2224625" y="212652"/>
                          <a:pt x="2224625" y="212652"/>
                        </a:cubicBezTo>
                        <a:cubicBezTo>
                          <a:pt x="2245890" y="198475"/>
                          <a:pt x="2264174" y="178203"/>
                          <a:pt x="2288420" y="170121"/>
                        </a:cubicBezTo>
                        <a:lnTo>
                          <a:pt x="2352216" y="148856"/>
                        </a:lnTo>
                        <a:cubicBezTo>
                          <a:pt x="2362848" y="145312"/>
                          <a:pt x="2373058" y="140067"/>
                          <a:pt x="2384113" y="138224"/>
                        </a:cubicBezTo>
                        <a:cubicBezTo>
                          <a:pt x="2458964" y="125748"/>
                          <a:pt x="2427457" y="134408"/>
                          <a:pt x="2479806" y="116959"/>
                        </a:cubicBezTo>
                        <a:cubicBezTo>
                          <a:pt x="2497527" y="120503"/>
                          <a:pt x="2524887" y="111427"/>
                          <a:pt x="2532969" y="127591"/>
                        </a:cubicBezTo>
                        <a:cubicBezTo>
                          <a:pt x="2537868" y="137389"/>
                          <a:pt x="2522608" y="212110"/>
                          <a:pt x="2511704" y="233917"/>
                        </a:cubicBezTo>
                        <a:cubicBezTo>
                          <a:pt x="2505989" y="245346"/>
                          <a:pt x="2500417" y="257831"/>
                          <a:pt x="2490439" y="265814"/>
                        </a:cubicBezTo>
                        <a:cubicBezTo>
                          <a:pt x="2481687" y="272815"/>
                          <a:pt x="2469174" y="272903"/>
                          <a:pt x="2458541" y="276447"/>
                        </a:cubicBezTo>
                        <a:cubicBezTo>
                          <a:pt x="2401837" y="361504"/>
                          <a:pt x="2476259" y="258730"/>
                          <a:pt x="2405378" y="329610"/>
                        </a:cubicBezTo>
                        <a:cubicBezTo>
                          <a:pt x="2396342" y="338646"/>
                          <a:pt x="2393149" y="352471"/>
                          <a:pt x="2384113" y="361507"/>
                        </a:cubicBezTo>
                        <a:cubicBezTo>
                          <a:pt x="2375077" y="370543"/>
                          <a:pt x="2362194" y="374789"/>
                          <a:pt x="2352216" y="382772"/>
                        </a:cubicBezTo>
                        <a:cubicBezTo>
                          <a:pt x="2344388" y="389034"/>
                          <a:pt x="2338039" y="396949"/>
                          <a:pt x="2330951" y="404038"/>
                        </a:cubicBezTo>
                        <a:cubicBezTo>
                          <a:pt x="2306141" y="478465"/>
                          <a:pt x="2330950" y="460745"/>
                          <a:pt x="2277788" y="478465"/>
                        </a:cubicBezTo>
                        <a:cubicBezTo>
                          <a:pt x="2274244" y="489098"/>
                          <a:pt x="2273880" y="501397"/>
                          <a:pt x="2267155" y="510363"/>
                        </a:cubicBezTo>
                        <a:cubicBezTo>
                          <a:pt x="2252118" y="530412"/>
                          <a:pt x="2213992" y="563526"/>
                          <a:pt x="2213992" y="563526"/>
                        </a:cubicBezTo>
                        <a:cubicBezTo>
                          <a:pt x="2205345" y="589470"/>
                          <a:pt x="2202707" y="606709"/>
                          <a:pt x="2182095" y="627321"/>
                        </a:cubicBezTo>
                        <a:cubicBezTo>
                          <a:pt x="2173059" y="636357"/>
                          <a:pt x="2160176" y="640603"/>
                          <a:pt x="2150197" y="648586"/>
                        </a:cubicBezTo>
                        <a:cubicBezTo>
                          <a:pt x="2142369" y="654848"/>
                          <a:pt x="2136020" y="662763"/>
                          <a:pt x="2128932" y="669852"/>
                        </a:cubicBezTo>
                        <a:cubicBezTo>
                          <a:pt x="2110217" y="725994"/>
                          <a:pt x="2124515" y="692425"/>
                          <a:pt x="2075769" y="765545"/>
                        </a:cubicBezTo>
                        <a:lnTo>
                          <a:pt x="2054504" y="797442"/>
                        </a:lnTo>
                        <a:cubicBezTo>
                          <a:pt x="2050960" y="808075"/>
                          <a:pt x="2049638" y="819729"/>
                          <a:pt x="2043872" y="829340"/>
                        </a:cubicBezTo>
                        <a:cubicBezTo>
                          <a:pt x="2038714" y="837936"/>
                          <a:pt x="2026329" y="841297"/>
                          <a:pt x="2022606" y="850605"/>
                        </a:cubicBezTo>
                        <a:cubicBezTo>
                          <a:pt x="2011752" y="877741"/>
                          <a:pt x="2001341" y="935665"/>
                          <a:pt x="2001341" y="935665"/>
                        </a:cubicBezTo>
                        <a:cubicBezTo>
                          <a:pt x="1988666" y="1037072"/>
                          <a:pt x="1982553" y="1039955"/>
                          <a:pt x="2001341" y="1158949"/>
                        </a:cubicBezTo>
                        <a:cubicBezTo>
                          <a:pt x="2004837" y="1181090"/>
                          <a:pt x="2010172" y="1204094"/>
                          <a:pt x="2022606" y="1222745"/>
                        </a:cubicBezTo>
                        <a:lnTo>
                          <a:pt x="2043872" y="1254642"/>
                        </a:lnTo>
                        <a:cubicBezTo>
                          <a:pt x="2047416" y="1265275"/>
                          <a:pt x="2047623" y="1277693"/>
                          <a:pt x="2054504" y="1286540"/>
                        </a:cubicBezTo>
                        <a:cubicBezTo>
                          <a:pt x="2072967" y="1310278"/>
                          <a:pt x="2118299" y="1350335"/>
                          <a:pt x="2118299" y="1350335"/>
                        </a:cubicBezTo>
                        <a:cubicBezTo>
                          <a:pt x="2121843" y="1360968"/>
                          <a:pt x="2121930" y="1373481"/>
                          <a:pt x="2128932" y="1382233"/>
                        </a:cubicBezTo>
                        <a:cubicBezTo>
                          <a:pt x="2136915" y="1392212"/>
                          <a:pt x="2151279" y="1395008"/>
                          <a:pt x="2160830" y="1403498"/>
                        </a:cubicBezTo>
                        <a:cubicBezTo>
                          <a:pt x="2183307" y="1423478"/>
                          <a:pt x="2203360" y="1446028"/>
                          <a:pt x="2224625" y="1467293"/>
                        </a:cubicBezTo>
                        <a:cubicBezTo>
                          <a:pt x="2231713" y="1474382"/>
                          <a:pt x="2237549" y="1482998"/>
                          <a:pt x="2245890" y="1488559"/>
                        </a:cubicBezTo>
                        <a:cubicBezTo>
                          <a:pt x="2267155" y="1502736"/>
                          <a:pt x="2291613" y="1513018"/>
                          <a:pt x="2309685" y="1531089"/>
                        </a:cubicBezTo>
                        <a:cubicBezTo>
                          <a:pt x="2316774" y="1538177"/>
                          <a:pt x="2324689" y="1544526"/>
                          <a:pt x="2330951" y="1552354"/>
                        </a:cubicBezTo>
                        <a:cubicBezTo>
                          <a:pt x="2338934" y="1562333"/>
                          <a:pt x="2343180" y="1575216"/>
                          <a:pt x="2352216" y="1584252"/>
                        </a:cubicBezTo>
                        <a:cubicBezTo>
                          <a:pt x="2361252" y="1593288"/>
                          <a:pt x="2374562" y="1597027"/>
                          <a:pt x="2384113" y="1605517"/>
                        </a:cubicBezTo>
                        <a:cubicBezTo>
                          <a:pt x="2480544" y="1691233"/>
                          <a:pt x="2409717" y="1650216"/>
                          <a:pt x="2490439" y="1690577"/>
                        </a:cubicBezTo>
                        <a:cubicBezTo>
                          <a:pt x="2493983" y="1701210"/>
                          <a:pt x="2494071" y="1713723"/>
                          <a:pt x="2501072" y="1722475"/>
                        </a:cubicBezTo>
                        <a:cubicBezTo>
                          <a:pt x="2509055" y="1732453"/>
                          <a:pt x="2530683" y="1731168"/>
                          <a:pt x="2532969" y="1743740"/>
                        </a:cubicBezTo>
                        <a:cubicBezTo>
                          <a:pt x="2538710" y="1775316"/>
                          <a:pt x="2528631" y="1807962"/>
                          <a:pt x="2522337" y="1839433"/>
                        </a:cubicBezTo>
                        <a:cubicBezTo>
                          <a:pt x="2517941" y="1861413"/>
                          <a:pt x="2501072" y="1903228"/>
                          <a:pt x="2501072" y="1903228"/>
                        </a:cubicBezTo>
                        <a:cubicBezTo>
                          <a:pt x="2402636" y="1895025"/>
                          <a:pt x="2396448" y="1915224"/>
                          <a:pt x="2341583" y="1871331"/>
                        </a:cubicBezTo>
                        <a:cubicBezTo>
                          <a:pt x="2333755" y="1865069"/>
                          <a:pt x="2327406" y="1857154"/>
                          <a:pt x="2320318" y="1850065"/>
                        </a:cubicBezTo>
                        <a:cubicBezTo>
                          <a:pt x="2297119" y="1780472"/>
                          <a:pt x="2329339" y="1848776"/>
                          <a:pt x="2277788" y="1807535"/>
                        </a:cubicBezTo>
                        <a:cubicBezTo>
                          <a:pt x="2267810" y="1799552"/>
                          <a:pt x="2264839" y="1785340"/>
                          <a:pt x="2256523" y="1775638"/>
                        </a:cubicBezTo>
                        <a:cubicBezTo>
                          <a:pt x="2243475" y="1760415"/>
                          <a:pt x="2228169" y="1747284"/>
                          <a:pt x="2213992" y="1733107"/>
                        </a:cubicBezTo>
                        <a:lnTo>
                          <a:pt x="2213992" y="1733107"/>
                        </a:lnTo>
                        <a:lnTo>
                          <a:pt x="2086402" y="1648047"/>
                        </a:lnTo>
                        <a:lnTo>
                          <a:pt x="2054504" y="1626782"/>
                        </a:lnTo>
                        <a:cubicBezTo>
                          <a:pt x="2043871" y="1619694"/>
                          <a:pt x="2034729" y="1609558"/>
                          <a:pt x="2022606" y="1605517"/>
                        </a:cubicBezTo>
                        <a:lnTo>
                          <a:pt x="1958811" y="1584252"/>
                        </a:lnTo>
                        <a:cubicBezTo>
                          <a:pt x="1951723" y="1577163"/>
                          <a:pt x="1946142" y="1568144"/>
                          <a:pt x="1937546" y="1562986"/>
                        </a:cubicBezTo>
                        <a:cubicBezTo>
                          <a:pt x="1919627" y="1552234"/>
                          <a:pt x="1866453" y="1545530"/>
                          <a:pt x="1852485" y="1541721"/>
                        </a:cubicBezTo>
                        <a:cubicBezTo>
                          <a:pt x="1830860" y="1535823"/>
                          <a:pt x="1810436" y="1525892"/>
                          <a:pt x="1788690" y="1520456"/>
                        </a:cubicBezTo>
                        <a:cubicBezTo>
                          <a:pt x="1774513" y="1516912"/>
                          <a:pt x="1760157" y="1514023"/>
                          <a:pt x="1746160" y="1509824"/>
                        </a:cubicBezTo>
                        <a:cubicBezTo>
                          <a:pt x="1724690" y="1503383"/>
                          <a:pt x="1704345" y="1492955"/>
                          <a:pt x="1682365" y="1488559"/>
                        </a:cubicBezTo>
                        <a:lnTo>
                          <a:pt x="1629202" y="1477926"/>
                        </a:lnTo>
                        <a:cubicBezTo>
                          <a:pt x="1600848" y="1481470"/>
                          <a:pt x="1572327" y="1483861"/>
                          <a:pt x="1544141" y="1488559"/>
                        </a:cubicBezTo>
                        <a:cubicBezTo>
                          <a:pt x="1508489" y="1494501"/>
                          <a:pt x="1437816" y="1509824"/>
                          <a:pt x="1437816" y="1509824"/>
                        </a:cubicBezTo>
                        <a:cubicBezTo>
                          <a:pt x="1427183" y="1516912"/>
                          <a:pt x="1417348" y="1525374"/>
                          <a:pt x="1405918" y="1531089"/>
                        </a:cubicBezTo>
                        <a:cubicBezTo>
                          <a:pt x="1395893" y="1536101"/>
                          <a:pt x="1382772" y="1534720"/>
                          <a:pt x="1374020" y="1541721"/>
                        </a:cubicBezTo>
                        <a:cubicBezTo>
                          <a:pt x="1364041" y="1549704"/>
                          <a:pt x="1361245" y="1564068"/>
                          <a:pt x="1352755" y="1573619"/>
                        </a:cubicBezTo>
                        <a:cubicBezTo>
                          <a:pt x="1332775" y="1596096"/>
                          <a:pt x="1310225" y="1616149"/>
                          <a:pt x="1288960" y="1637414"/>
                        </a:cubicBezTo>
                        <a:lnTo>
                          <a:pt x="1225165" y="1701210"/>
                        </a:lnTo>
                        <a:cubicBezTo>
                          <a:pt x="1173817" y="1752558"/>
                          <a:pt x="1236288" y="1687304"/>
                          <a:pt x="1182634" y="1754372"/>
                        </a:cubicBezTo>
                        <a:cubicBezTo>
                          <a:pt x="1159813" y="1782899"/>
                          <a:pt x="1160176" y="1772340"/>
                          <a:pt x="1129472" y="1796903"/>
                        </a:cubicBezTo>
                        <a:cubicBezTo>
                          <a:pt x="1095578" y="1824018"/>
                          <a:pt x="1080174" y="1867051"/>
                          <a:pt x="1044411" y="1892596"/>
                        </a:cubicBezTo>
                        <a:cubicBezTo>
                          <a:pt x="971615" y="1944593"/>
                          <a:pt x="1030256" y="1884899"/>
                          <a:pt x="969983" y="1935126"/>
                        </a:cubicBezTo>
                        <a:cubicBezTo>
                          <a:pt x="958431" y="1944752"/>
                          <a:pt x="949954" y="1957792"/>
                          <a:pt x="938085" y="1967024"/>
                        </a:cubicBezTo>
                        <a:cubicBezTo>
                          <a:pt x="883244" y="2009678"/>
                          <a:pt x="890520" y="2004144"/>
                          <a:pt x="842392" y="2020186"/>
                        </a:cubicBezTo>
                        <a:cubicBezTo>
                          <a:pt x="817583" y="2016642"/>
                          <a:pt x="787747" y="2024940"/>
                          <a:pt x="767965" y="2009554"/>
                        </a:cubicBezTo>
                        <a:cubicBezTo>
                          <a:pt x="750271" y="1995792"/>
                          <a:pt x="746699" y="1945759"/>
                          <a:pt x="746699" y="1945759"/>
                        </a:cubicBezTo>
                        <a:cubicBezTo>
                          <a:pt x="746808" y="1945105"/>
                          <a:pt x="756943" y="1863842"/>
                          <a:pt x="767965" y="1850065"/>
                        </a:cubicBezTo>
                        <a:cubicBezTo>
                          <a:pt x="775948" y="1840087"/>
                          <a:pt x="790045" y="1836981"/>
                          <a:pt x="799862" y="1828800"/>
                        </a:cubicBezTo>
                        <a:cubicBezTo>
                          <a:pt x="913123" y="1734417"/>
                          <a:pt x="762757" y="1842327"/>
                          <a:pt x="863658" y="1786270"/>
                        </a:cubicBezTo>
                        <a:cubicBezTo>
                          <a:pt x="885999" y="1773858"/>
                          <a:pt x="906188" y="1757917"/>
                          <a:pt x="927453" y="1743740"/>
                        </a:cubicBezTo>
                        <a:lnTo>
                          <a:pt x="959351" y="1722475"/>
                        </a:lnTo>
                        <a:cubicBezTo>
                          <a:pt x="998336" y="1663996"/>
                          <a:pt x="959351" y="1713614"/>
                          <a:pt x="1012513" y="1669312"/>
                        </a:cubicBezTo>
                        <a:cubicBezTo>
                          <a:pt x="1094375" y="1601093"/>
                          <a:pt x="997118" y="1668942"/>
                          <a:pt x="1076309" y="1616149"/>
                        </a:cubicBezTo>
                        <a:cubicBezTo>
                          <a:pt x="1096904" y="1554365"/>
                          <a:pt x="1115540" y="1528160"/>
                          <a:pt x="1086941" y="1456661"/>
                        </a:cubicBezTo>
                        <a:cubicBezTo>
                          <a:pt x="1082779" y="1446255"/>
                          <a:pt x="1065068" y="1451040"/>
                          <a:pt x="1055044" y="1446028"/>
                        </a:cubicBezTo>
                        <a:cubicBezTo>
                          <a:pt x="1043614" y="1440313"/>
                          <a:pt x="1035475" y="1428125"/>
                          <a:pt x="1023146" y="1424763"/>
                        </a:cubicBezTo>
                        <a:cubicBezTo>
                          <a:pt x="995578" y="1417245"/>
                          <a:pt x="966372" y="1418172"/>
                          <a:pt x="938085" y="1414131"/>
                        </a:cubicBezTo>
                        <a:cubicBezTo>
                          <a:pt x="916743" y="1411082"/>
                          <a:pt x="895555" y="1407042"/>
                          <a:pt x="874290" y="1403498"/>
                        </a:cubicBezTo>
                        <a:lnTo>
                          <a:pt x="512783" y="1414131"/>
                        </a:lnTo>
                        <a:cubicBezTo>
                          <a:pt x="487752" y="1415352"/>
                          <a:pt x="463416" y="1424763"/>
                          <a:pt x="438355" y="1424763"/>
                        </a:cubicBezTo>
                        <a:cubicBezTo>
                          <a:pt x="310715" y="1424763"/>
                          <a:pt x="183174" y="1417675"/>
                          <a:pt x="55583" y="1414131"/>
                        </a:cubicBezTo>
                        <a:cubicBezTo>
                          <a:pt x="-13150" y="1345398"/>
                          <a:pt x="-5973" y="1380551"/>
                          <a:pt x="13053" y="1275907"/>
                        </a:cubicBezTo>
                        <a:cubicBezTo>
                          <a:pt x="15058" y="1264880"/>
                          <a:pt x="16684" y="1252761"/>
                          <a:pt x="23685" y="1244010"/>
                        </a:cubicBezTo>
                        <a:cubicBezTo>
                          <a:pt x="43217" y="1219596"/>
                          <a:pt x="71231" y="1220177"/>
                          <a:pt x="98113" y="1212112"/>
                        </a:cubicBezTo>
                        <a:cubicBezTo>
                          <a:pt x="119583" y="1205671"/>
                          <a:pt x="161909" y="1190847"/>
                          <a:pt x="161909" y="1190847"/>
                        </a:cubicBezTo>
                        <a:cubicBezTo>
                          <a:pt x="353038" y="1214737"/>
                          <a:pt x="172419" y="1188695"/>
                          <a:pt x="289499" y="1212112"/>
                        </a:cubicBezTo>
                        <a:cubicBezTo>
                          <a:pt x="310639" y="1216340"/>
                          <a:pt x="332250" y="1218068"/>
                          <a:pt x="353295" y="1222745"/>
                        </a:cubicBezTo>
                        <a:cubicBezTo>
                          <a:pt x="364236" y="1225176"/>
                          <a:pt x="374319" y="1230659"/>
                          <a:pt x="385192" y="1233377"/>
                        </a:cubicBezTo>
                        <a:cubicBezTo>
                          <a:pt x="402724" y="1237760"/>
                          <a:pt x="420823" y="1239627"/>
                          <a:pt x="438355" y="1244010"/>
                        </a:cubicBezTo>
                        <a:cubicBezTo>
                          <a:pt x="449228" y="1246728"/>
                          <a:pt x="459476" y="1251563"/>
                          <a:pt x="470253" y="1254642"/>
                        </a:cubicBezTo>
                        <a:cubicBezTo>
                          <a:pt x="484304" y="1258656"/>
                          <a:pt x="498606" y="1261731"/>
                          <a:pt x="512783" y="1265275"/>
                        </a:cubicBezTo>
                        <a:cubicBezTo>
                          <a:pt x="565946" y="1261731"/>
                          <a:pt x="619317" y="1260526"/>
                          <a:pt x="672272" y="1254642"/>
                        </a:cubicBezTo>
                        <a:cubicBezTo>
                          <a:pt x="683411" y="1253404"/>
                          <a:pt x="693179" y="1246208"/>
                          <a:pt x="704169" y="1244010"/>
                        </a:cubicBezTo>
                        <a:cubicBezTo>
                          <a:pt x="728744" y="1239095"/>
                          <a:pt x="753788" y="1236921"/>
                          <a:pt x="778597" y="1233377"/>
                        </a:cubicBezTo>
                        <a:cubicBezTo>
                          <a:pt x="870013" y="1172434"/>
                          <a:pt x="754351" y="1245500"/>
                          <a:pt x="842392" y="1201479"/>
                        </a:cubicBezTo>
                        <a:cubicBezTo>
                          <a:pt x="924827" y="1160261"/>
                          <a:pt x="826022" y="1196302"/>
                          <a:pt x="906188" y="1169582"/>
                        </a:cubicBezTo>
                        <a:cubicBezTo>
                          <a:pt x="957059" y="1093275"/>
                          <a:pt x="930646" y="1123858"/>
                          <a:pt x="980616" y="1073889"/>
                        </a:cubicBezTo>
                        <a:cubicBezTo>
                          <a:pt x="999037" y="1018624"/>
                          <a:pt x="1019805" y="986905"/>
                          <a:pt x="991248" y="925033"/>
                        </a:cubicBezTo>
                        <a:cubicBezTo>
                          <a:pt x="980746" y="902278"/>
                          <a:pt x="958937" y="885772"/>
                          <a:pt x="938085" y="871870"/>
                        </a:cubicBezTo>
                        <a:cubicBezTo>
                          <a:pt x="927453" y="864782"/>
                          <a:pt x="916005" y="858786"/>
                          <a:pt x="906188" y="850605"/>
                        </a:cubicBezTo>
                        <a:cubicBezTo>
                          <a:pt x="894636" y="840979"/>
                          <a:pt x="887435" y="826010"/>
                          <a:pt x="874290" y="818707"/>
                        </a:cubicBezTo>
                        <a:cubicBezTo>
                          <a:pt x="854696" y="807821"/>
                          <a:pt x="810495" y="797442"/>
                          <a:pt x="810495" y="797442"/>
                        </a:cubicBezTo>
                        <a:cubicBezTo>
                          <a:pt x="775492" y="762440"/>
                          <a:pt x="765669" y="748447"/>
                          <a:pt x="714802" y="723014"/>
                        </a:cubicBezTo>
                        <a:cubicBezTo>
                          <a:pt x="700625" y="715926"/>
                          <a:pt x="687309" y="706761"/>
                          <a:pt x="672272" y="701749"/>
                        </a:cubicBezTo>
                        <a:cubicBezTo>
                          <a:pt x="655127" y="696034"/>
                          <a:pt x="636830" y="694661"/>
                          <a:pt x="619109" y="691117"/>
                        </a:cubicBezTo>
                        <a:cubicBezTo>
                          <a:pt x="604932" y="684029"/>
                          <a:pt x="590340" y="677716"/>
                          <a:pt x="576578" y="669852"/>
                        </a:cubicBezTo>
                        <a:cubicBezTo>
                          <a:pt x="565483" y="663512"/>
                          <a:pt x="556358" y="653776"/>
                          <a:pt x="544681" y="648586"/>
                        </a:cubicBezTo>
                        <a:cubicBezTo>
                          <a:pt x="524197" y="639482"/>
                          <a:pt x="499536" y="639755"/>
                          <a:pt x="480885" y="627321"/>
                        </a:cubicBezTo>
                        <a:cubicBezTo>
                          <a:pt x="470253" y="620233"/>
                          <a:pt x="460083" y="612396"/>
                          <a:pt x="448988" y="606056"/>
                        </a:cubicBezTo>
                        <a:cubicBezTo>
                          <a:pt x="435226" y="598192"/>
                          <a:pt x="419646" y="593583"/>
                          <a:pt x="406458" y="584791"/>
                        </a:cubicBezTo>
                        <a:cubicBezTo>
                          <a:pt x="349581" y="546874"/>
                          <a:pt x="431765" y="575170"/>
                          <a:pt x="342662" y="552893"/>
                        </a:cubicBezTo>
                        <a:cubicBezTo>
                          <a:pt x="328485" y="542261"/>
                          <a:pt x="312662" y="533526"/>
                          <a:pt x="300132" y="520996"/>
                        </a:cubicBezTo>
                        <a:cubicBezTo>
                          <a:pt x="291096" y="511960"/>
                          <a:pt x="288484" y="497513"/>
                          <a:pt x="278867" y="489098"/>
                        </a:cubicBezTo>
                        <a:cubicBezTo>
                          <a:pt x="259633" y="472268"/>
                          <a:pt x="230407" y="467014"/>
                          <a:pt x="215072" y="446568"/>
                        </a:cubicBezTo>
                        <a:cubicBezTo>
                          <a:pt x="124711" y="326088"/>
                          <a:pt x="234884" y="478268"/>
                          <a:pt x="161909" y="361507"/>
                        </a:cubicBezTo>
                        <a:cubicBezTo>
                          <a:pt x="152517" y="346480"/>
                          <a:pt x="139403" y="334004"/>
                          <a:pt x="130011" y="318977"/>
                        </a:cubicBezTo>
                        <a:cubicBezTo>
                          <a:pt x="121610" y="305536"/>
                          <a:pt x="113758" y="291484"/>
                          <a:pt x="108746" y="276447"/>
                        </a:cubicBezTo>
                        <a:cubicBezTo>
                          <a:pt x="99504" y="248721"/>
                          <a:pt x="87481" y="191386"/>
                          <a:pt x="87481" y="191386"/>
                        </a:cubicBezTo>
                        <a:cubicBezTo>
                          <a:pt x="90531" y="160884"/>
                          <a:pt x="89586" y="91483"/>
                          <a:pt x="108746" y="53163"/>
                        </a:cubicBezTo>
                        <a:cubicBezTo>
                          <a:pt x="114461" y="41733"/>
                          <a:pt x="119175" y="28038"/>
                          <a:pt x="130011" y="21265"/>
                        </a:cubicBezTo>
                        <a:cubicBezTo>
                          <a:pt x="149019" y="9385"/>
                          <a:pt x="193806" y="0"/>
                          <a:pt x="193806" y="0"/>
                        </a:cubicBezTo>
                        <a:cubicBezTo>
                          <a:pt x="200895" y="7088"/>
                          <a:pt x="210589" y="12299"/>
                          <a:pt x="215072" y="21265"/>
                        </a:cubicBezTo>
                        <a:cubicBezTo>
                          <a:pt x="225097" y="41314"/>
                          <a:pt x="217686" y="72627"/>
                          <a:pt x="236337" y="85061"/>
                        </a:cubicBezTo>
                        <a:lnTo>
                          <a:pt x="268234" y="106326"/>
                        </a:lnTo>
                        <a:cubicBezTo>
                          <a:pt x="303401" y="159077"/>
                          <a:pt x="280462" y="129187"/>
                          <a:pt x="342662" y="191386"/>
                        </a:cubicBezTo>
                        <a:lnTo>
                          <a:pt x="374560" y="223284"/>
                        </a:lnTo>
                        <a:cubicBezTo>
                          <a:pt x="385193" y="233917"/>
                          <a:pt x="392193" y="250427"/>
                          <a:pt x="406458" y="255182"/>
                        </a:cubicBezTo>
                        <a:lnTo>
                          <a:pt x="438355" y="265814"/>
                        </a:lnTo>
                        <a:cubicBezTo>
                          <a:pt x="518437" y="319201"/>
                          <a:pt x="416660" y="256516"/>
                          <a:pt x="512783" y="297712"/>
                        </a:cubicBezTo>
                        <a:cubicBezTo>
                          <a:pt x="524529" y="302746"/>
                          <a:pt x="532441" y="315305"/>
                          <a:pt x="544681" y="318977"/>
                        </a:cubicBezTo>
                        <a:cubicBezTo>
                          <a:pt x="568685" y="326178"/>
                          <a:pt x="594339" y="325799"/>
                          <a:pt x="619109" y="329610"/>
                        </a:cubicBezTo>
                        <a:cubicBezTo>
                          <a:pt x="640417" y="332888"/>
                          <a:pt x="661639" y="336698"/>
                          <a:pt x="682904" y="340242"/>
                        </a:cubicBezTo>
                        <a:cubicBezTo>
                          <a:pt x="810205" y="382677"/>
                          <a:pt x="723433" y="357872"/>
                          <a:pt x="1023146" y="340242"/>
                        </a:cubicBezTo>
                        <a:cubicBezTo>
                          <a:pt x="1059647" y="338095"/>
                          <a:pt x="1107094" y="319348"/>
                          <a:pt x="1140104" y="308345"/>
                        </a:cubicBezTo>
                        <a:lnTo>
                          <a:pt x="1172002" y="297712"/>
                        </a:lnTo>
                        <a:lnTo>
                          <a:pt x="1203899" y="287079"/>
                        </a:lnTo>
                        <a:cubicBezTo>
                          <a:pt x="1210988" y="279991"/>
                          <a:pt x="1216569" y="270972"/>
                          <a:pt x="1225165" y="265814"/>
                        </a:cubicBezTo>
                        <a:cubicBezTo>
                          <a:pt x="1234775" y="260048"/>
                          <a:pt x="1246761" y="259597"/>
                          <a:pt x="1257062" y="255182"/>
                        </a:cubicBezTo>
                        <a:cubicBezTo>
                          <a:pt x="1271630" y="248938"/>
                          <a:pt x="1286001" y="242072"/>
                          <a:pt x="1299592" y="233917"/>
                        </a:cubicBezTo>
                        <a:cubicBezTo>
                          <a:pt x="1360697" y="197254"/>
                          <a:pt x="1355030" y="195837"/>
                          <a:pt x="1405918" y="159489"/>
                        </a:cubicBezTo>
                        <a:cubicBezTo>
                          <a:pt x="1416317" y="152062"/>
                          <a:pt x="1428265" y="146714"/>
                          <a:pt x="1437816" y="138224"/>
                        </a:cubicBezTo>
                        <a:cubicBezTo>
                          <a:pt x="1460293" y="118244"/>
                          <a:pt x="1484929" y="99451"/>
                          <a:pt x="1501611" y="74428"/>
                        </a:cubicBezTo>
                        <a:cubicBezTo>
                          <a:pt x="1508699" y="63796"/>
                          <a:pt x="1512898" y="50514"/>
                          <a:pt x="1522876" y="42531"/>
                        </a:cubicBezTo>
                        <a:cubicBezTo>
                          <a:pt x="1531628" y="35530"/>
                          <a:pt x="1544749" y="36910"/>
                          <a:pt x="1554774" y="31898"/>
                        </a:cubicBezTo>
                        <a:cubicBezTo>
                          <a:pt x="1637223" y="-9327"/>
                          <a:pt x="1538392" y="26727"/>
                          <a:pt x="1618569" y="0"/>
                        </a:cubicBezTo>
                        <a:cubicBezTo>
                          <a:pt x="1636290" y="3544"/>
                          <a:pt x="1656041" y="1667"/>
                          <a:pt x="1671732" y="10633"/>
                        </a:cubicBezTo>
                        <a:cubicBezTo>
                          <a:pt x="1682827" y="16973"/>
                          <a:pt x="1692200" y="29777"/>
                          <a:pt x="1692997" y="42531"/>
                        </a:cubicBezTo>
                        <a:cubicBezTo>
                          <a:pt x="1696907" y="105083"/>
                          <a:pt x="1682407" y="180503"/>
                          <a:pt x="1671732" y="244549"/>
                        </a:cubicBezTo>
                        <a:cubicBezTo>
                          <a:pt x="1675339" y="302256"/>
                          <a:pt x="1652608" y="395546"/>
                          <a:pt x="1703630" y="446568"/>
                        </a:cubicBezTo>
                        <a:cubicBezTo>
                          <a:pt x="1709234" y="452172"/>
                          <a:pt x="1698313" y="467833"/>
                          <a:pt x="1714262" y="467833"/>
                        </a:cubicBezTo>
                        <a:close/>
                      </a:path>
                    </a:pathLst>
                  </a:cu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Box 53"/>
                  <p:cNvSpPr txBox="1"/>
                  <p:nvPr/>
                </p:nvSpPr>
                <p:spPr>
                  <a:xfrm>
                    <a:off x="3025832" y="3618402"/>
                    <a:ext cx="160433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Aktivirani trombocit</a:t>
                    </a:r>
                    <a:endParaRPr kumimoji="0" lang="en-US" sz="1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grpSp>
          </p:grpSp>
          <p:sp>
            <p:nvSpPr>
              <p:cNvPr id="64" name="Rectangle 63"/>
              <p:cNvSpPr/>
              <p:nvPr/>
            </p:nvSpPr>
            <p:spPr>
              <a:xfrm rot="20055349">
                <a:off x="6607212" y="3599733"/>
                <a:ext cx="431113" cy="125579"/>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reeform 62"/>
              <p:cNvSpPr/>
              <p:nvPr/>
            </p:nvSpPr>
            <p:spPr>
              <a:xfrm rot="8799114">
                <a:off x="6061613" y="2076990"/>
                <a:ext cx="2534674" cy="2020186"/>
              </a:xfrm>
              <a:custGeom>
                <a:avLst/>
                <a:gdLst>
                  <a:gd name="connsiteX0" fmla="*/ 1714262 w 2534674"/>
                  <a:gd name="connsiteY0" fmla="*/ 467833 h 2020186"/>
                  <a:gd name="connsiteX1" fmla="*/ 1799323 w 2534674"/>
                  <a:gd name="connsiteY1" fmla="*/ 446568 h 2020186"/>
                  <a:gd name="connsiteX2" fmla="*/ 1863118 w 2534674"/>
                  <a:gd name="connsiteY2" fmla="*/ 404038 h 2020186"/>
                  <a:gd name="connsiteX3" fmla="*/ 1958811 w 2534674"/>
                  <a:gd name="connsiteY3" fmla="*/ 340242 h 2020186"/>
                  <a:gd name="connsiteX4" fmla="*/ 1990709 w 2534674"/>
                  <a:gd name="connsiteY4" fmla="*/ 318977 h 2020186"/>
                  <a:gd name="connsiteX5" fmla="*/ 2033239 w 2534674"/>
                  <a:gd name="connsiteY5" fmla="*/ 297712 h 2020186"/>
                  <a:gd name="connsiteX6" fmla="*/ 2065137 w 2534674"/>
                  <a:gd name="connsiteY6" fmla="*/ 276447 h 2020186"/>
                  <a:gd name="connsiteX7" fmla="*/ 2128932 w 2534674"/>
                  <a:gd name="connsiteY7" fmla="*/ 255182 h 2020186"/>
                  <a:gd name="connsiteX8" fmla="*/ 2160830 w 2534674"/>
                  <a:gd name="connsiteY8" fmla="*/ 233917 h 2020186"/>
                  <a:gd name="connsiteX9" fmla="*/ 2224625 w 2534674"/>
                  <a:gd name="connsiteY9" fmla="*/ 212652 h 2020186"/>
                  <a:gd name="connsiteX10" fmla="*/ 2288420 w 2534674"/>
                  <a:gd name="connsiteY10" fmla="*/ 170121 h 2020186"/>
                  <a:gd name="connsiteX11" fmla="*/ 2352216 w 2534674"/>
                  <a:gd name="connsiteY11" fmla="*/ 148856 h 2020186"/>
                  <a:gd name="connsiteX12" fmla="*/ 2384113 w 2534674"/>
                  <a:gd name="connsiteY12" fmla="*/ 138224 h 2020186"/>
                  <a:gd name="connsiteX13" fmla="*/ 2479806 w 2534674"/>
                  <a:gd name="connsiteY13" fmla="*/ 116959 h 2020186"/>
                  <a:gd name="connsiteX14" fmla="*/ 2532969 w 2534674"/>
                  <a:gd name="connsiteY14" fmla="*/ 127591 h 2020186"/>
                  <a:gd name="connsiteX15" fmla="*/ 2511704 w 2534674"/>
                  <a:gd name="connsiteY15" fmla="*/ 233917 h 2020186"/>
                  <a:gd name="connsiteX16" fmla="*/ 2490439 w 2534674"/>
                  <a:gd name="connsiteY16" fmla="*/ 265814 h 2020186"/>
                  <a:gd name="connsiteX17" fmla="*/ 2458541 w 2534674"/>
                  <a:gd name="connsiteY17" fmla="*/ 276447 h 2020186"/>
                  <a:gd name="connsiteX18" fmla="*/ 2405378 w 2534674"/>
                  <a:gd name="connsiteY18" fmla="*/ 329610 h 2020186"/>
                  <a:gd name="connsiteX19" fmla="*/ 2384113 w 2534674"/>
                  <a:gd name="connsiteY19" fmla="*/ 361507 h 2020186"/>
                  <a:gd name="connsiteX20" fmla="*/ 2352216 w 2534674"/>
                  <a:gd name="connsiteY20" fmla="*/ 382772 h 2020186"/>
                  <a:gd name="connsiteX21" fmla="*/ 2330951 w 2534674"/>
                  <a:gd name="connsiteY21" fmla="*/ 404038 h 2020186"/>
                  <a:gd name="connsiteX22" fmla="*/ 2277788 w 2534674"/>
                  <a:gd name="connsiteY22" fmla="*/ 478465 h 2020186"/>
                  <a:gd name="connsiteX23" fmla="*/ 2267155 w 2534674"/>
                  <a:gd name="connsiteY23" fmla="*/ 510363 h 2020186"/>
                  <a:gd name="connsiteX24" fmla="*/ 2213992 w 2534674"/>
                  <a:gd name="connsiteY24" fmla="*/ 563526 h 2020186"/>
                  <a:gd name="connsiteX25" fmla="*/ 2182095 w 2534674"/>
                  <a:gd name="connsiteY25" fmla="*/ 627321 h 2020186"/>
                  <a:gd name="connsiteX26" fmla="*/ 2150197 w 2534674"/>
                  <a:gd name="connsiteY26" fmla="*/ 648586 h 2020186"/>
                  <a:gd name="connsiteX27" fmla="*/ 2128932 w 2534674"/>
                  <a:gd name="connsiteY27" fmla="*/ 669852 h 2020186"/>
                  <a:gd name="connsiteX28" fmla="*/ 2075769 w 2534674"/>
                  <a:gd name="connsiteY28" fmla="*/ 765545 h 2020186"/>
                  <a:gd name="connsiteX29" fmla="*/ 2054504 w 2534674"/>
                  <a:gd name="connsiteY29" fmla="*/ 797442 h 2020186"/>
                  <a:gd name="connsiteX30" fmla="*/ 2043872 w 2534674"/>
                  <a:gd name="connsiteY30" fmla="*/ 829340 h 2020186"/>
                  <a:gd name="connsiteX31" fmla="*/ 2022606 w 2534674"/>
                  <a:gd name="connsiteY31" fmla="*/ 850605 h 2020186"/>
                  <a:gd name="connsiteX32" fmla="*/ 2001341 w 2534674"/>
                  <a:gd name="connsiteY32" fmla="*/ 935665 h 2020186"/>
                  <a:gd name="connsiteX33" fmla="*/ 2001341 w 2534674"/>
                  <a:gd name="connsiteY33" fmla="*/ 1158949 h 2020186"/>
                  <a:gd name="connsiteX34" fmla="*/ 2022606 w 2534674"/>
                  <a:gd name="connsiteY34" fmla="*/ 1222745 h 2020186"/>
                  <a:gd name="connsiteX35" fmla="*/ 2043872 w 2534674"/>
                  <a:gd name="connsiteY35" fmla="*/ 1254642 h 2020186"/>
                  <a:gd name="connsiteX36" fmla="*/ 2054504 w 2534674"/>
                  <a:gd name="connsiteY36" fmla="*/ 1286540 h 2020186"/>
                  <a:gd name="connsiteX37" fmla="*/ 2118299 w 2534674"/>
                  <a:gd name="connsiteY37" fmla="*/ 1350335 h 2020186"/>
                  <a:gd name="connsiteX38" fmla="*/ 2128932 w 2534674"/>
                  <a:gd name="connsiteY38" fmla="*/ 1382233 h 2020186"/>
                  <a:gd name="connsiteX39" fmla="*/ 2160830 w 2534674"/>
                  <a:gd name="connsiteY39" fmla="*/ 1403498 h 2020186"/>
                  <a:gd name="connsiteX40" fmla="*/ 2224625 w 2534674"/>
                  <a:gd name="connsiteY40" fmla="*/ 1467293 h 2020186"/>
                  <a:gd name="connsiteX41" fmla="*/ 2245890 w 2534674"/>
                  <a:gd name="connsiteY41" fmla="*/ 1488559 h 2020186"/>
                  <a:gd name="connsiteX42" fmla="*/ 2309685 w 2534674"/>
                  <a:gd name="connsiteY42" fmla="*/ 1531089 h 2020186"/>
                  <a:gd name="connsiteX43" fmla="*/ 2330951 w 2534674"/>
                  <a:gd name="connsiteY43" fmla="*/ 1552354 h 2020186"/>
                  <a:gd name="connsiteX44" fmla="*/ 2352216 w 2534674"/>
                  <a:gd name="connsiteY44" fmla="*/ 1584252 h 2020186"/>
                  <a:gd name="connsiteX45" fmla="*/ 2384113 w 2534674"/>
                  <a:gd name="connsiteY45" fmla="*/ 1605517 h 2020186"/>
                  <a:gd name="connsiteX46" fmla="*/ 2490439 w 2534674"/>
                  <a:gd name="connsiteY46" fmla="*/ 1690577 h 2020186"/>
                  <a:gd name="connsiteX47" fmla="*/ 2501072 w 2534674"/>
                  <a:gd name="connsiteY47" fmla="*/ 1722475 h 2020186"/>
                  <a:gd name="connsiteX48" fmla="*/ 2532969 w 2534674"/>
                  <a:gd name="connsiteY48" fmla="*/ 1743740 h 2020186"/>
                  <a:gd name="connsiteX49" fmla="*/ 2522337 w 2534674"/>
                  <a:gd name="connsiteY49" fmla="*/ 1839433 h 2020186"/>
                  <a:gd name="connsiteX50" fmla="*/ 2501072 w 2534674"/>
                  <a:gd name="connsiteY50" fmla="*/ 1903228 h 2020186"/>
                  <a:gd name="connsiteX51" fmla="*/ 2341583 w 2534674"/>
                  <a:gd name="connsiteY51" fmla="*/ 1871331 h 2020186"/>
                  <a:gd name="connsiteX52" fmla="*/ 2320318 w 2534674"/>
                  <a:gd name="connsiteY52" fmla="*/ 1850065 h 2020186"/>
                  <a:gd name="connsiteX53" fmla="*/ 2277788 w 2534674"/>
                  <a:gd name="connsiteY53" fmla="*/ 1807535 h 2020186"/>
                  <a:gd name="connsiteX54" fmla="*/ 2256523 w 2534674"/>
                  <a:gd name="connsiteY54" fmla="*/ 1775638 h 2020186"/>
                  <a:gd name="connsiteX55" fmla="*/ 2213992 w 2534674"/>
                  <a:gd name="connsiteY55" fmla="*/ 1733107 h 2020186"/>
                  <a:gd name="connsiteX56" fmla="*/ 2213992 w 2534674"/>
                  <a:gd name="connsiteY56" fmla="*/ 1733107 h 2020186"/>
                  <a:gd name="connsiteX57" fmla="*/ 2086402 w 2534674"/>
                  <a:gd name="connsiteY57" fmla="*/ 1648047 h 2020186"/>
                  <a:gd name="connsiteX58" fmla="*/ 2054504 w 2534674"/>
                  <a:gd name="connsiteY58" fmla="*/ 1626782 h 2020186"/>
                  <a:gd name="connsiteX59" fmla="*/ 2022606 w 2534674"/>
                  <a:gd name="connsiteY59" fmla="*/ 1605517 h 2020186"/>
                  <a:gd name="connsiteX60" fmla="*/ 1958811 w 2534674"/>
                  <a:gd name="connsiteY60" fmla="*/ 1584252 h 2020186"/>
                  <a:gd name="connsiteX61" fmla="*/ 1937546 w 2534674"/>
                  <a:gd name="connsiteY61" fmla="*/ 1562986 h 2020186"/>
                  <a:gd name="connsiteX62" fmla="*/ 1852485 w 2534674"/>
                  <a:gd name="connsiteY62" fmla="*/ 1541721 h 2020186"/>
                  <a:gd name="connsiteX63" fmla="*/ 1788690 w 2534674"/>
                  <a:gd name="connsiteY63" fmla="*/ 1520456 h 2020186"/>
                  <a:gd name="connsiteX64" fmla="*/ 1746160 w 2534674"/>
                  <a:gd name="connsiteY64" fmla="*/ 1509824 h 2020186"/>
                  <a:gd name="connsiteX65" fmla="*/ 1682365 w 2534674"/>
                  <a:gd name="connsiteY65" fmla="*/ 1488559 h 2020186"/>
                  <a:gd name="connsiteX66" fmla="*/ 1629202 w 2534674"/>
                  <a:gd name="connsiteY66" fmla="*/ 1477926 h 2020186"/>
                  <a:gd name="connsiteX67" fmla="*/ 1544141 w 2534674"/>
                  <a:gd name="connsiteY67" fmla="*/ 1488559 h 2020186"/>
                  <a:gd name="connsiteX68" fmla="*/ 1437816 w 2534674"/>
                  <a:gd name="connsiteY68" fmla="*/ 1509824 h 2020186"/>
                  <a:gd name="connsiteX69" fmla="*/ 1405918 w 2534674"/>
                  <a:gd name="connsiteY69" fmla="*/ 1531089 h 2020186"/>
                  <a:gd name="connsiteX70" fmla="*/ 1374020 w 2534674"/>
                  <a:gd name="connsiteY70" fmla="*/ 1541721 h 2020186"/>
                  <a:gd name="connsiteX71" fmla="*/ 1352755 w 2534674"/>
                  <a:gd name="connsiteY71" fmla="*/ 1573619 h 2020186"/>
                  <a:gd name="connsiteX72" fmla="*/ 1288960 w 2534674"/>
                  <a:gd name="connsiteY72" fmla="*/ 1637414 h 2020186"/>
                  <a:gd name="connsiteX73" fmla="*/ 1225165 w 2534674"/>
                  <a:gd name="connsiteY73" fmla="*/ 1701210 h 2020186"/>
                  <a:gd name="connsiteX74" fmla="*/ 1182634 w 2534674"/>
                  <a:gd name="connsiteY74" fmla="*/ 1754372 h 2020186"/>
                  <a:gd name="connsiteX75" fmla="*/ 1129472 w 2534674"/>
                  <a:gd name="connsiteY75" fmla="*/ 1796903 h 2020186"/>
                  <a:gd name="connsiteX76" fmla="*/ 1044411 w 2534674"/>
                  <a:gd name="connsiteY76" fmla="*/ 1892596 h 2020186"/>
                  <a:gd name="connsiteX77" fmla="*/ 969983 w 2534674"/>
                  <a:gd name="connsiteY77" fmla="*/ 1935126 h 2020186"/>
                  <a:gd name="connsiteX78" fmla="*/ 938085 w 2534674"/>
                  <a:gd name="connsiteY78" fmla="*/ 1967024 h 2020186"/>
                  <a:gd name="connsiteX79" fmla="*/ 842392 w 2534674"/>
                  <a:gd name="connsiteY79" fmla="*/ 2020186 h 2020186"/>
                  <a:gd name="connsiteX80" fmla="*/ 767965 w 2534674"/>
                  <a:gd name="connsiteY80" fmla="*/ 2009554 h 2020186"/>
                  <a:gd name="connsiteX81" fmla="*/ 746699 w 2534674"/>
                  <a:gd name="connsiteY81" fmla="*/ 1945759 h 2020186"/>
                  <a:gd name="connsiteX82" fmla="*/ 767965 w 2534674"/>
                  <a:gd name="connsiteY82" fmla="*/ 1850065 h 2020186"/>
                  <a:gd name="connsiteX83" fmla="*/ 799862 w 2534674"/>
                  <a:gd name="connsiteY83" fmla="*/ 1828800 h 2020186"/>
                  <a:gd name="connsiteX84" fmla="*/ 863658 w 2534674"/>
                  <a:gd name="connsiteY84" fmla="*/ 1786270 h 2020186"/>
                  <a:gd name="connsiteX85" fmla="*/ 927453 w 2534674"/>
                  <a:gd name="connsiteY85" fmla="*/ 1743740 h 2020186"/>
                  <a:gd name="connsiteX86" fmla="*/ 959351 w 2534674"/>
                  <a:gd name="connsiteY86" fmla="*/ 1722475 h 2020186"/>
                  <a:gd name="connsiteX87" fmla="*/ 1012513 w 2534674"/>
                  <a:gd name="connsiteY87" fmla="*/ 1669312 h 2020186"/>
                  <a:gd name="connsiteX88" fmla="*/ 1076309 w 2534674"/>
                  <a:gd name="connsiteY88" fmla="*/ 1616149 h 2020186"/>
                  <a:gd name="connsiteX89" fmla="*/ 1086941 w 2534674"/>
                  <a:gd name="connsiteY89" fmla="*/ 1456661 h 2020186"/>
                  <a:gd name="connsiteX90" fmla="*/ 1055044 w 2534674"/>
                  <a:gd name="connsiteY90" fmla="*/ 1446028 h 2020186"/>
                  <a:gd name="connsiteX91" fmla="*/ 1023146 w 2534674"/>
                  <a:gd name="connsiteY91" fmla="*/ 1424763 h 2020186"/>
                  <a:gd name="connsiteX92" fmla="*/ 938085 w 2534674"/>
                  <a:gd name="connsiteY92" fmla="*/ 1414131 h 2020186"/>
                  <a:gd name="connsiteX93" fmla="*/ 874290 w 2534674"/>
                  <a:gd name="connsiteY93" fmla="*/ 1403498 h 2020186"/>
                  <a:gd name="connsiteX94" fmla="*/ 512783 w 2534674"/>
                  <a:gd name="connsiteY94" fmla="*/ 1414131 h 2020186"/>
                  <a:gd name="connsiteX95" fmla="*/ 438355 w 2534674"/>
                  <a:gd name="connsiteY95" fmla="*/ 1424763 h 2020186"/>
                  <a:gd name="connsiteX96" fmla="*/ 55583 w 2534674"/>
                  <a:gd name="connsiteY96" fmla="*/ 1414131 h 2020186"/>
                  <a:gd name="connsiteX97" fmla="*/ 13053 w 2534674"/>
                  <a:gd name="connsiteY97" fmla="*/ 1275907 h 2020186"/>
                  <a:gd name="connsiteX98" fmla="*/ 23685 w 2534674"/>
                  <a:gd name="connsiteY98" fmla="*/ 1244010 h 2020186"/>
                  <a:gd name="connsiteX99" fmla="*/ 98113 w 2534674"/>
                  <a:gd name="connsiteY99" fmla="*/ 1212112 h 2020186"/>
                  <a:gd name="connsiteX100" fmla="*/ 161909 w 2534674"/>
                  <a:gd name="connsiteY100" fmla="*/ 1190847 h 2020186"/>
                  <a:gd name="connsiteX101" fmla="*/ 289499 w 2534674"/>
                  <a:gd name="connsiteY101" fmla="*/ 1212112 h 2020186"/>
                  <a:gd name="connsiteX102" fmla="*/ 353295 w 2534674"/>
                  <a:gd name="connsiteY102" fmla="*/ 1222745 h 2020186"/>
                  <a:gd name="connsiteX103" fmla="*/ 385192 w 2534674"/>
                  <a:gd name="connsiteY103" fmla="*/ 1233377 h 2020186"/>
                  <a:gd name="connsiteX104" fmla="*/ 438355 w 2534674"/>
                  <a:gd name="connsiteY104" fmla="*/ 1244010 h 2020186"/>
                  <a:gd name="connsiteX105" fmla="*/ 470253 w 2534674"/>
                  <a:gd name="connsiteY105" fmla="*/ 1254642 h 2020186"/>
                  <a:gd name="connsiteX106" fmla="*/ 512783 w 2534674"/>
                  <a:gd name="connsiteY106" fmla="*/ 1265275 h 2020186"/>
                  <a:gd name="connsiteX107" fmla="*/ 672272 w 2534674"/>
                  <a:gd name="connsiteY107" fmla="*/ 1254642 h 2020186"/>
                  <a:gd name="connsiteX108" fmla="*/ 704169 w 2534674"/>
                  <a:gd name="connsiteY108" fmla="*/ 1244010 h 2020186"/>
                  <a:gd name="connsiteX109" fmla="*/ 778597 w 2534674"/>
                  <a:gd name="connsiteY109" fmla="*/ 1233377 h 2020186"/>
                  <a:gd name="connsiteX110" fmla="*/ 842392 w 2534674"/>
                  <a:gd name="connsiteY110" fmla="*/ 1201479 h 2020186"/>
                  <a:gd name="connsiteX111" fmla="*/ 906188 w 2534674"/>
                  <a:gd name="connsiteY111" fmla="*/ 1169582 h 2020186"/>
                  <a:gd name="connsiteX112" fmla="*/ 980616 w 2534674"/>
                  <a:gd name="connsiteY112" fmla="*/ 1073889 h 2020186"/>
                  <a:gd name="connsiteX113" fmla="*/ 991248 w 2534674"/>
                  <a:gd name="connsiteY113" fmla="*/ 925033 h 2020186"/>
                  <a:gd name="connsiteX114" fmla="*/ 938085 w 2534674"/>
                  <a:gd name="connsiteY114" fmla="*/ 871870 h 2020186"/>
                  <a:gd name="connsiteX115" fmla="*/ 906188 w 2534674"/>
                  <a:gd name="connsiteY115" fmla="*/ 850605 h 2020186"/>
                  <a:gd name="connsiteX116" fmla="*/ 874290 w 2534674"/>
                  <a:gd name="connsiteY116" fmla="*/ 818707 h 2020186"/>
                  <a:gd name="connsiteX117" fmla="*/ 810495 w 2534674"/>
                  <a:gd name="connsiteY117" fmla="*/ 797442 h 2020186"/>
                  <a:gd name="connsiteX118" fmla="*/ 714802 w 2534674"/>
                  <a:gd name="connsiteY118" fmla="*/ 723014 h 2020186"/>
                  <a:gd name="connsiteX119" fmla="*/ 672272 w 2534674"/>
                  <a:gd name="connsiteY119" fmla="*/ 701749 h 2020186"/>
                  <a:gd name="connsiteX120" fmla="*/ 619109 w 2534674"/>
                  <a:gd name="connsiteY120" fmla="*/ 691117 h 2020186"/>
                  <a:gd name="connsiteX121" fmla="*/ 576578 w 2534674"/>
                  <a:gd name="connsiteY121" fmla="*/ 669852 h 2020186"/>
                  <a:gd name="connsiteX122" fmla="*/ 544681 w 2534674"/>
                  <a:gd name="connsiteY122" fmla="*/ 648586 h 2020186"/>
                  <a:gd name="connsiteX123" fmla="*/ 480885 w 2534674"/>
                  <a:gd name="connsiteY123" fmla="*/ 627321 h 2020186"/>
                  <a:gd name="connsiteX124" fmla="*/ 448988 w 2534674"/>
                  <a:gd name="connsiteY124" fmla="*/ 606056 h 2020186"/>
                  <a:gd name="connsiteX125" fmla="*/ 406458 w 2534674"/>
                  <a:gd name="connsiteY125" fmla="*/ 584791 h 2020186"/>
                  <a:gd name="connsiteX126" fmla="*/ 342662 w 2534674"/>
                  <a:gd name="connsiteY126" fmla="*/ 552893 h 2020186"/>
                  <a:gd name="connsiteX127" fmla="*/ 300132 w 2534674"/>
                  <a:gd name="connsiteY127" fmla="*/ 520996 h 2020186"/>
                  <a:gd name="connsiteX128" fmla="*/ 278867 w 2534674"/>
                  <a:gd name="connsiteY128" fmla="*/ 489098 h 2020186"/>
                  <a:gd name="connsiteX129" fmla="*/ 215072 w 2534674"/>
                  <a:gd name="connsiteY129" fmla="*/ 446568 h 2020186"/>
                  <a:gd name="connsiteX130" fmla="*/ 161909 w 2534674"/>
                  <a:gd name="connsiteY130" fmla="*/ 361507 h 2020186"/>
                  <a:gd name="connsiteX131" fmla="*/ 130011 w 2534674"/>
                  <a:gd name="connsiteY131" fmla="*/ 318977 h 2020186"/>
                  <a:gd name="connsiteX132" fmla="*/ 108746 w 2534674"/>
                  <a:gd name="connsiteY132" fmla="*/ 276447 h 2020186"/>
                  <a:gd name="connsiteX133" fmla="*/ 87481 w 2534674"/>
                  <a:gd name="connsiteY133" fmla="*/ 191386 h 2020186"/>
                  <a:gd name="connsiteX134" fmla="*/ 108746 w 2534674"/>
                  <a:gd name="connsiteY134" fmla="*/ 53163 h 2020186"/>
                  <a:gd name="connsiteX135" fmla="*/ 130011 w 2534674"/>
                  <a:gd name="connsiteY135" fmla="*/ 21265 h 2020186"/>
                  <a:gd name="connsiteX136" fmla="*/ 193806 w 2534674"/>
                  <a:gd name="connsiteY136" fmla="*/ 0 h 2020186"/>
                  <a:gd name="connsiteX137" fmla="*/ 215072 w 2534674"/>
                  <a:gd name="connsiteY137" fmla="*/ 21265 h 2020186"/>
                  <a:gd name="connsiteX138" fmla="*/ 236337 w 2534674"/>
                  <a:gd name="connsiteY138" fmla="*/ 85061 h 2020186"/>
                  <a:gd name="connsiteX139" fmla="*/ 268234 w 2534674"/>
                  <a:gd name="connsiteY139" fmla="*/ 106326 h 2020186"/>
                  <a:gd name="connsiteX140" fmla="*/ 342662 w 2534674"/>
                  <a:gd name="connsiteY140" fmla="*/ 191386 h 2020186"/>
                  <a:gd name="connsiteX141" fmla="*/ 374560 w 2534674"/>
                  <a:gd name="connsiteY141" fmla="*/ 223284 h 2020186"/>
                  <a:gd name="connsiteX142" fmla="*/ 406458 w 2534674"/>
                  <a:gd name="connsiteY142" fmla="*/ 255182 h 2020186"/>
                  <a:gd name="connsiteX143" fmla="*/ 438355 w 2534674"/>
                  <a:gd name="connsiteY143" fmla="*/ 265814 h 2020186"/>
                  <a:gd name="connsiteX144" fmla="*/ 512783 w 2534674"/>
                  <a:gd name="connsiteY144" fmla="*/ 297712 h 2020186"/>
                  <a:gd name="connsiteX145" fmla="*/ 544681 w 2534674"/>
                  <a:gd name="connsiteY145" fmla="*/ 318977 h 2020186"/>
                  <a:gd name="connsiteX146" fmla="*/ 619109 w 2534674"/>
                  <a:gd name="connsiteY146" fmla="*/ 329610 h 2020186"/>
                  <a:gd name="connsiteX147" fmla="*/ 682904 w 2534674"/>
                  <a:gd name="connsiteY147" fmla="*/ 340242 h 2020186"/>
                  <a:gd name="connsiteX148" fmla="*/ 1023146 w 2534674"/>
                  <a:gd name="connsiteY148" fmla="*/ 340242 h 2020186"/>
                  <a:gd name="connsiteX149" fmla="*/ 1140104 w 2534674"/>
                  <a:gd name="connsiteY149" fmla="*/ 308345 h 2020186"/>
                  <a:gd name="connsiteX150" fmla="*/ 1172002 w 2534674"/>
                  <a:gd name="connsiteY150" fmla="*/ 297712 h 2020186"/>
                  <a:gd name="connsiteX151" fmla="*/ 1203899 w 2534674"/>
                  <a:gd name="connsiteY151" fmla="*/ 287079 h 2020186"/>
                  <a:gd name="connsiteX152" fmla="*/ 1225165 w 2534674"/>
                  <a:gd name="connsiteY152" fmla="*/ 265814 h 2020186"/>
                  <a:gd name="connsiteX153" fmla="*/ 1257062 w 2534674"/>
                  <a:gd name="connsiteY153" fmla="*/ 255182 h 2020186"/>
                  <a:gd name="connsiteX154" fmla="*/ 1299592 w 2534674"/>
                  <a:gd name="connsiteY154" fmla="*/ 233917 h 2020186"/>
                  <a:gd name="connsiteX155" fmla="*/ 1405918 w 2534674"/>
                  <a:gd name="connsiteY155" fmla="*/ 159489 h 2020186"/>
                  <a:gd name="connsiteX156" fmla="*/ 1437816 w 2534674"/>
                  <a:gd name="connsiteY156" fmla="*/ 138224 h 2020186"/>
                  <a:gd name="connsiteX157" fmla="*/ 1501611 w 2534674"/>
                  <a:gd name="connsiteY157" fmla="*/ 74428 h 2020186"/>
                  <a:gd name="connsiteX158" fmla="*/ 1522876 w 2534674"/>
                  <a:gd name="connsiteY158" fmla="*/ 42531 h 2020186"/>
                  <a:gd name="connsiteX159" fmla="*/ 1554774 w 2534674"/>
                  <a:gd name="connsiteY159" fmla="*/ 31898 h 2020186"/>
                  <a:gd name="connsiteX160" fmla="*/ 1618569 w 2534674"/>
                  <a:gd name="connsiteY160" fmla="*/ 0 h 2020186"/>
                  <a:gd name="connsiteX161" fmla="*/ 1671732 w 2534674"/>
                  <a:gd name="connsiteY161" fmla="*/ 10633 h 2020186"/>
                  <a:gd name="connsiteX162" fmla="*/ 1692997 w 2534674"/>
                  <a:gd name="connsiteY162" fmla="*/ 42531 h 2020186"/>
                  <a:gd name="connsiteX163" fmla="*/ 1671732 w 2534674"/>
                  <a:gd name="connsiteY163" fmla="*/ 244549 h 2020186"/>
                  <a:gd name="connsiteX164" fmla="*/ 1703630 w 2534674"/>
                  <a:gd name="connsiteY164" fmla="*/ 446568 h 2020186"/>
                  <a:gd name="connsiteX165" fmla="*/ 1714262 w 2534674"/>
                  <a:gd name="connsiteY165" fmla="*/ 467833 h 20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2534674" h="2020186">
                    <a:moveTo>
                      <a:pt x="1714262" y="467833"/>
                    </a:moveTo>
                    <a:cubicBezTo>
                      <a:pt x="1730211" y="467833"/>
                      <a:pt x="1780935" y="456783"/>
                      <a:pt x="1799323" y="446568"/>
                    </a:cubicBezTo>
                    <a:cubicBezTo>
                      <a:pt x="1821664" y="434156"/>
                      <a:pt x="1841853" y="418215"/>
                      <a:pt x="1863118" y="404038"/>
                    </a:cubicBezTo>
                    <a:lnTo>
                      <a:pt x="1958811" y="340242"/>
                    </a:lnTo>
                    <a:cubicBezTo>
                      <a:pt x="1969444" y="333154"/>
                      <a:pt x="1979279" y="324692"/>
                      <a:pt x="1990709" y="318977"/>
                    </a:cubicBezTo>
                    <a:cubicBezTo>
                      <a:pt x="2004886" y="311889"/>
                      <a:pt x="2019477" y="305576"/>
                      <a:pt x="2033239" y="297712"/>
                    </a:cubicBezTo>
                    <a:cubicBezTo>
                      <a:pt x="2044334" y="291372"/>
                      <a:pt x="2053460" y="281637"/>
                      <a:pt x="2065137" y="276447"/>
                    </a:cubicBezTo>
                    <a:cubicBezTo>
                      <a:pt x="2085620" y="267343"/>
                      <a:pt x="2128932" y="255182"/>
                      <a:pt x="2128932" y="255182"/>
                    </a:cubicBezTo>
                    <a:cubicBezTo>
                      <a:pt x="2139565" y="248094"/>
                      <a:pt x="2149153" y="239107"/>
                      <a:pt x="2160830" y="233917"/>
                    </a:cubicBezTo>
                    <a:cubicBezTo>
                      <a:pt x="2181313" y="224813"/>
                      <a:pt x="2224625" y="212652"/>
                      <a:pt x="2224625" y="212652"/>
                    </a:cubicBezTo>
                    <a:cubicBezTo>
                      <a:pt x="2245890" y="198475"/>
                      <a:pt x="2264174" y="178203"/>
                      <a:pt x="2288420" y="170121"/>
                    </a:cubicBezTo>
                    <a:lnTo>
                      <a:pt x="2352216" y="148856"/>
                    </a:lnTo>
                    <a:cubicBezTo>
                      <a:pt x="2362848" y="145312"/>
                      <a:pt x="2373058" y="140067"/>
                      <a:pt x="2384113" y="138224"/>
                    </a:cubicBezTo>
                    <a:cubicBezTo>
                      <a:pt x="2458964" y="125748"/>
                      <a:pt x="2427457" y="134408"/>
                      <a:pt x="2479806" y="116959"/>
                    </a:cubicBezTo>
                    <a:cubicBezTo>
                      <a:pt x="2497527" y="120503"/>
                      <a:pt x="2524887" y="111427"/>
                      <a:pt x="2532969" y="127591"/>
                    </a:cubicBezTo>
                    <a:cubicBezTo>
                      <a:pt x="2537868" y="137389"/>
                      <a:pt x="2522608" y="212110"/>
                      <a:pt x="2511704" y="233917"/>
                    </a:cubicBezTo>
                    <a:cubicBezTo>
                      <a:pt x="2505989" y="245346"/>
                      <a:pt x="2500417" y="257831"/>
                      <a:pt x="2490439" y="265814"/>
                    </a:cubicBezTo>
                    <a:cubicBezTo>
                      <a:pt x="2481687" y="272815"/>
                      <a:pt x="2469174" y="272903"/>
                      <a:pt x="2458541" y="276447"/>
                    </a:cubicBezTo>
                    <a:cubicBezTo>
                      <a:pt x="2401837" y="361504"/>
                      <a:pt x="2476259" y="258730"/>
                      <a:pt x="2405378" y="329610"/>
                    </a:cubicBezTo>
                    <a:cubicBezTo>
                      <a:pt x="2396342" y="338646"/>
                      <a:pt x="2393149" y="352471"/>
                      <a:pt x="2384113" y="361507"/>
                    </a:cubicBezTo>
                    <a:cubicBezTo>
                      <a:pt x="2375077" y="370543"/>
                      <a:pt x="2362194" y="374789"/>
                      <a:pt x="2352216" y="382772"/>
                    </a:cubicBezTo>
                    <a:cubicBezTo>
                      <a:pt x="2344388" y="389034"/>
                      <a:pt x="2338039" y="396949"/>
                      <a:pt x="2330951" y="404038"/>
                    </a:cubicBezTo>
                    <a:cubicBezTo>
                      <a:pt x="2306141" y="478465"/>
                      <a:pt x="2330950" y="460745"/>
                      <a:pt x="2277788" y="478465"/>
                    </a:cubicBezTo>
                    <a:cubicBezTo>
                      <a:pt x="2274244" y="489098"/>
                      <a:pt x="2273880" y="501397"/>
                      <a:pt x="2267155" y="510363"/>
                    </a:cubicBezTo>
                    <a:cubicBezTo>
                      <a:pt x="2252118" y="530412"/>
                      <a:pt x="2213992" y="563526"/>
                      <a:pt x="2213992" y="563526"/>
                    </a:cubicBezTo>
                    <a:cubicBezTo>
                      <a:pt x="2205345" y="589470"/>
                      <a:pt x="2202707" y="606709"/>
                      <a:pt x="2182095" y="627321"/>
                    </a:cubicBezTo>
                    <a:cubicBezTo>
                      <a:pt x="2173059" y="636357"/>
                      <a:pt x="2160176" y="640603"/>
                      <a:pt x="2150197" y="648586"/>
                    </a:cubicBezTo>
                    <a:cubicBezTo>
                      <a:pt x="2142369" y="654848"/>
                      <a:pt x="2136020" y="662763"/>
                      <a:pt x="2128932" y="669852"/>
                    </a:cubicBezTo>
                    <a:cubicBezTo>
                      <a:pt x="2110217" y="725994"/>
                      <a:pt x="2124515" y="692425"/>
                      <a:pt x="2075769" y="765545"/>
                    </a:cubicBezTo>
                    <a:lnTo>
                      <a:pt x="2054504" y="797442"/>
                    </a:lnTo>
                    <a:cubicBezTo>
                      <a:pt x="2050960" y="808075"/>
                      <a:pt x="2049638" y="819729"/>
                      <a:pt x="2043872" y="829340"/>
                    </a:cubicBezTo>
                    <a:cubicBezTo>
                      <a:pt x="2038714" y="837936"/>
                      <a:pt x="2026329" y="841297"/>
                      <a:pt x="2022606" y="850605"/>
                    </a:cubicBezTo>
                    <a:cubicBezTo>
                      <a:pt x="2011752" y="877741"/>
                      <a:pt x="2001341" y="935665"/>
                      <a:pt x="2001341" y="935665"/>
                    </a:cubicBezTo>
                    <a:cubicBezTo>
                      <a:pt x="1988666" y="1037072"/>
                      <a:pt x="1982553" y="1039955"/>
                      <a:pt x="2001341" y="1158949"/>
                    </a:cubicBezTo>
                    <a:cubicBezTo>
                      <a:pt x="2004837" y="1181090"/>
                      <a:pt x="2010172" y="1204094"/>
                      <a:pt x="2022606" y="1222745"/>
                    </a:cubicBezTo>
                    <a:lnTo>
                      <a:pt x="2043872" y="1254642"/>
                    </a:lnTo>
                    <a:cubicBezTo>
                      <a:pt x="2047416" y="1265275"/>
                      <a:pt x="2047623" y="1277693"/>
                      <a:pt x="2054504" y="1286540"/>
                    </a:cubicBezTo>
                    <a:cubicBezTo>
                      <a:pt x="2072967" y="1310278"/>
                      <a:pt x="2118299" y="1350335"/>
                      <a:pt x="2118299" y="1350335"/>
                    </a:cubicBezTo>
                    <a:cubicBezTo>
                      <a:pt x="2121843" y="1360968"/>
                      <a:pt x="2121930" y="1373481"/>
                      <a:pt x="2128932" y="1382233"/>
                    </a:cubicBezTo>
                    <a:cubicBezTo>
                      <a:pt x="2136915" y="1392212"/>
                      <a:pt x="2151279" y="1395008"/>
                      <a:pt x="2160830" y="1403498"/>
                    </a:cubicBezTo>
                    <a:cubicBezTo>
                      <a:pt x="2183307" y="1423478"/>
                      <a:pt x="2203360" y="1446028"/>
                      <a:pt x="2224625" y="1467293"/>
                    </a:cubicBezTo>
                    <a:cubicBezTo>
                      <a:pt x="2231713" y="1474382"/>
                      <a:pt x="2237549" y="1482998"/>
                      <a:pt x="2245890" y="1488559"/>
                    </a:cubicBezTo>
                    <a:cubicBezTo>
                      <a:pt x="2267155" y="1502736"/>
                      <a:pt x="2291613" y="1513018"/>
                      <a:pt x="2309685" y="1531089"/>
                    </a:cubicBezTo>
                    <a:cubicBezTo>
                      <a:pt x="2316774" y="1538177"/>
                      <a:pt x="2324689" y="1544526"/>
                      <a:pt x="2330951" y="1552354"/>
                    </a:cubicBezTo>
                    <a:cubicBezTo>
                      <a:pt x="2338934" y="1562333"/>
                      <a:pt x="2343180" y="1575216"/>
                      <a:pt x="2352216" y="1584252"/>
                    </a:cubicBezTo>
                    <a:cubicBezTo>
                      <a:pt x="2361252" y="1593288"/>
                      <a:pt x="2374562" y="1597027"/>
                      <a:pt x="2384113" y="1605517"/>
                    </a:cubicBezTo>
                    <a:cubicBezTo>
                      <a:pt x="2480544" y="1691233"/>
                      <a:pt x="2409717" y="1650216"/>
                      <a:pt x="2490439" y="1690577"/>
                    </a:cubicBezTo>
                    <a:cubicBezTo>
                      <a:pt x="2493983" y="1701210"/>
                      <a:pt x="2494071" y="1713723"/>
                      <a:pt x="2501072" y="1722475"/>
                    </a:cubicBezTo>
                    <a:cubicBezTo>
                      <a:pt x="2509055" y="1732453"/>
                      <a:pt x="2530683" y="1731168"/>
                      <a:pt x="2532969" y="1743740"/>
                    </a:cubicBezTo>
                    <a:cubicBezTo>
                      <a:pt x="2538710" y="1775316"/>
                      <a:pt x="2528631" y="1807962"/>
                      <a:pt x="2522337" y="1839433"/>
                    </a:cubicBezTo>
                    <a:cubicBezTo>
                      <a:pt x="2517941" y="1861413"/>
                      <a:pt x="2501072" y="1903228"/>
                      <a:pt x="2501072" y="1903228"/>
                    </a:cubicBezTo>
                    <a:cubicBezTo>
                      <a:pt x="2402636" y="1895025"/>
                      <a:pt x="2396448" y="1915224"/>
                      <a:pt x="2341583" y="1871331"/>
                    </a:cubicBezTo>
                    <a:cubicBezTo>
                      <a:pt x="2333755" y="1865069"/>
                      <a:pt x="2327406" y="1857154"/>
                      <a:pt x="2320318" y="1850065"/>
                    </a:cubicBezTo>
                    <a:cubicBezTo>
                      <a:pt x="2297119" y="1780472"/>
                      <a:pt x="2329339" y="1848776"/>
                      <a:pt x="2277788" y="1807535"/>
                    </a:cubicBezTo>
                    <a:cubicBezTo>
                      <a:pt x="2267810" y="1799552"/>
                      <a:pt x="2264839" y="1785340"/>
                      <a:pt x="2256523" y="1775638"/>
                    </a:cubicBezTo>
                    <a:cubicBezTo>
                      <a:pt x="2243475" y="1760415"/>
                      <a:pt x="2228169" y="1747284"/>
                      <a:pt x="2213992" y="1733107"/>
                    </a:cubicBezTo>
                    <a:lnTo>
                      <a:pt x="2213992" y="1733107"/>
                    </a:lnTo>
                    <a:lnTo>
                      <a:pt x="2086402" y="1648047"/>
                    </a:lnTo>
                    <a:lnTo>
                      <a:pt x="2054504" y="1626782"/>
                    </a:lnTo>
                    <a:cubicBezTo>
                      <a:pt x="2043871" y="1619694"/>
                      <a:pt x="2034729" y="1609558"/>
                      <a:pt x="2022606" y="1605517"/>
                    </a:cubicBezTo>
                    <a:lnTo>
                      <a:pt x="1958811" y="1584252"/>
                    </a:lnTo>
                    <a:cubicBezTo>
                      <a:pt x="1951723" y="1577163"/>
                      <a:pt x="1946142" y="1568144"/>
                      <a:pt x="1937546" y="1562986"/>
                    </a:cubicBezTo>
                    <a:cubicBezTo>
                      <a:pt x="1919627" y="1552234"/>
                      <a:pt x="1866453" y="1545530"/>
                      <a:pt x="1852485" y="1541721"/>
                    </a:cubicBezTo>
                    <a:cubicBezTo>
                      <a:pt x="1830860" y="1535823"/>
                      <a:pt x="1810436" y="1525892"/>
                      <a:pt x="1788690" y="1520456"/>
                    </a:cubicBezTo>
                    <a:cubicBezTo>
                      <a:pt x="1774513" y="1516912"/>
                      <a:pt x="1760157" y="1514023"/>
                      <a:pt x="1746160" y="1509824"/>
                    </a:cubicBezTo>
                    <a:cubicBezTo>
                      <a:pt x="1724690" y="1503383"/>
                      <a:pt x="1704345" y="1492955"/>
                      <a:pt x="1682365" y="1488559"/>
                    </a:cubicBezTo>
                    <a:lnTo>
                      <a:pt x="1629202" y="1477926"/>
                    </a:lnTo>
                    <a:cubicBezTo>
                      <a:pt x="1600848" y="1481470"/>
                      <a:pt x="1572327" y="1483861"/>
                      <a:pt x="1544141" y="1488559"/>
                    </a:cubicBezTo>
                    <a:cubicBezTo>
                      <a:pt x="1508489" y="1494501"/>
                      <a:pt x="1437816" y="1509824"/>
                      <a:pt x="1437816" y="1509824"/>
                    </a:cubicBezTo>
                    <a:cubicBezTo>
                      <a:pt x="1427183" y="1516912"/>
                      <a:pt x="1417348" y="1525374"/>
                      <a:pt x="1405918" y="1531089"/>
                    </a:cubicBezTo>
                    <a:cubicBezTo>
                      <a:pt x="1395893" y="1536101"/>
                      <a:pt x="1382772" y="1534720"/>
                      <a:pt x="1374020" y="1541721"/>
                    </a:cubicBezTo>
                    <a:cubicBezTo>
                      <a:pt x="1364041" y="1549704"/>
                      <a:pt x="1361245" y="1564068"/>
                      <a:pt x="1352755" y="1573619"/>
                    </a:cubicBezTo>
                    <a:cubicBezTo>
                      <a:pt x="1332775" y="1596096"/>
                      <a:pt x="1310225" y="1616149"/>
                      <a:pt x="1288960" y="1637414"/>
                    </a:cubicBezTo>
                    <a:lnTo>
                      <a:pt x="1225165" y="1701210"/>
                    </a:lnTo>
                    <a:cubicBezTo>
                      <a:pt x="1173817" y="1752558"/>
                      <a:pt x="1236288" y="1687304"/>
                      <a:pt x="1182634" y="1754372"/>
                    </a:cubicBezTo>
                    <a:cubicBezTo>
                      <a:pt x="1159813" y="1782899"/>
                      <a:pt x="1160176" y="1772340"/>
                      <a:pt x="1129472" y="1796903"/>
                    </a:cubicBezTo>
                    <a:cubicBezTo>
                      <a:pt x="1095578" y="1824018"/>
                      <a:pt x="1080174" y="1867051"/>
                      <a:pt x="1044411" y="1892596"/>
                    </a:cubicBezTo>
                    <a:cubicBezTo>
                      <a:pt x="971615" y="1944593"/>
                      <a:pt x="1030256" y="1884899"/>
                      <a:pt x="969983" y="1935126"/>
                    </a:cubicBezTo>
                    <a:cubicBezTo>
                      <a:pt x="958431" y="1944752"/>
                      <a:pt x="949954" y="1957792"/>
                      <a:pt x="938085" y="1967024"/>
                    </a:cubicBezTo>
                    <a:cubicBezTo>
                      <a:pt x="883244" y="2009678"/>
                      <a:pt x="890520" y="2004144"/>
                      <a:pt x="842392" y="2020186"/>
                    </a:cubicBezTo>
                    <a:cubicBezTo>
                      <a:pt x="817583" y="2016642"/>
                      <a:pt x="787747" y="2024940"/>
                      <a:pt x="767965" y="2009554"/>
                    </a:cubicBezTo>
                    <a:cubicBezTo>
                      <a:pt x="750271" y="1995792"/>
                      <a:pt x="746699" y="1945759"/>
                      <a:pt x="746699" y="1945759"/>
                    </a:cubicBezTo>
                    <a:cubicBezTo>
                      <a:pt x="746808" y="1945105"/>
                      <a:pt x="756943" y="1863842"/>
                      <a:pt x="767965" y="1850065"/>
                    </a:cubicBezTo>
                    <a:cubicBezTo>
                      <a:pt x="775948" y="1840087"/>
                      <a:pt x="790045" y="1836981"/>
                      <a:pt x="799862" y="1828800"/>
                    </a:cubicBezTo>
                    <a:cubicBezTo>
                      <a:pt x="913123" y="1734417"/>
                      <a:pt x="762757" y="1842327"/>
                      <a:pt x="863658" y="1786270"/>
                    </a:cubicBezTo>
                    <a:cubicBezTo>
                      <a:pt x="885999" y="1773858"/>
                      <a:pt x="906188" y="1757917"/>
                      <a:pt x="927453" y="1743740"/>
                    </a:cubicBezTo>
                    <a:lnTo>
                      <a:pt x="959351" y="1722475"/>
                    </a:lnTo>
                    <a:cubicBezTo>
                      <a:pt x="998336" y="1663996"/>
                      <a:pt x="959351" y="1713614"/>
                      <a:pt x="1012513" y="1669312"/>
                    </a:cubicBezTo>
                    <a:cubicBezTo>
                      <a:pt x="1094375" y="1601093"/>
                      <a:pt x="997118" y="1668942"/>
                      <a:pt x="1076309" y="1616149"/>
                    </a:cubicBezTo>
                    <a:cubicBezTo>
                      <a:pt x="1096904" y="1554365"/>
                      <a:pt x="1115540" y="1528160"/>
                      <a:pt x="1086941" y="1456661"/>
                    </a:cubicBezTo>
                    <a:cubicBezTo>
                      <a:pt x="1082779" y="1446255"/>
                      <a:pt x="1065068" y="1451040"/>
                      <a:pt x="1055044" y="1446028"/>
                    </a:cubicBezTo>
                    <a:cubicBezTo>
                      <a:pt x="1043614" y="1440313"/>
                      <a:pt x="1035475" y="1428125"/>
                      <a:pt x="1023146" y="1424763"/>
                    </a:cubicBezTo>
                    <a:cubicBezTo>
                      <a:pt x="995578" y="1417245"/>
                      <a:pt x="966372" y="1418172"/>
                      <a:pt x="938085" y="1414131"/>
                    </a:cubicBezTo>
                    <a:cubicBezTo>
                      <a:pt x="916743" y="1411082"/>
                      <a:pt x="895555" y="1407042"/>
                      <a:pt x="874290" y="1403498"/>
                    </a:cubicBezTo>
                    <a:lnTo>
                      <a:pt x="512783" y="1414131"/>
                    </a:lnTo>
                    <a:cubicBezTo>
                      <a:pt x="487752" y="1415352"/>
                      <a:pt x="463416" y="1424763"/>
                      <a:pt x="438355" y="1424763"/>
                    </a:cubicBezTo>
                    <a:cubicBezTo>
                      <a:pt x="310715" y="1424763"/>
                      <a:pt x="183174" y="1417675"/>
                      <a:pt x="55583" y="1414131"/>
                    </a:cubicBezTo>
                    <a:cubicBezTo>
                      <a:pt x="-13150" y="1345398"/>
                      <a:pt x="-5973" y="1380551"/>
                      <a:pt x="13053" y="1275907"/>
                    </a:cubicBezTo>
                    <a:cubicBezTo>
                      <a:pt x="15058" y="1264880"/>
                      <a:pt x="16684" y="1252761"/>
                      <a:pt x="23685" y="1244010"/>
                    </a:cubicBezTo>
                    <a:cubicBezTo>
                      <a:pt x="43217" y="1219596"/>
                      <a:pt x="71231" y="1220177"/>
                      <a:pt x="98113" y="1212112"/>
                    </a:cubicBezTo>
                    <a:cubicBezTo>
                      <a:pt x="119583" y="1205671"/>
                      <a:pt x="161909" y="1190847"/>
                      <a:pt x="161909" y="1190847"/>
                    </a:cubicBezTo>
                    <a:cubicBezTo>
                      <a:pt x="353038" y="1214737"/>
                      <a:pt x="172419" y="1188695"/>
                      <a:pt x="289499" y="1212112"/>
                    </a:cubicBezTo>
                    <a:cubicBezTo>
                      <a:pt x="310639" y="1216340"/>
                      <a:pt x="332250" y="1218068"/>
                      <a:pt x="353295" y="1222745"/>
                    </a:cubicBezTo>
                    <a:cubicBezTo>
                      <a:pt x="364236" y="1225176"/>
                      <a:pt x="374319" y="1230659"/>
                      <a:pt x="385192" y="1233377"/>
                    </a:cubicBezTo>
                    <a:cubicBezTo>
                      <a:pt x="402724" y="1237760"/>
                      <a:pt x="420823" y="1239627"/>
                      <a:pt x="438355" y="1244010"/>
                    </a:cubicBezTo>
                    <a:cubicBezTo>
                      <a:pt x="449228" y="1246728"/>
                      <a:pt x="459476" y="1251563"/>
                      <a:pt x="470253" y="1254642"/>
                    </a:cubicBezTo>
                    <a:cubicBezTo>
                      <a:pt x="484304" y="1258656"/>
                      <a:pt x="498606" y="1261731"/>
                      <a:pt x="512783" y="1265275"/>
                    </a:cubicBezTo>
                    <a:cubicBezTo>
                      <a:pt x="565946" y="1261731"/>
                      <a:pt x="619317" y="1260526"/>
                      <a:pt x="672272" y="1254642"/>
                    </a:cubicBezTo>
                    <a:cubicBezTo>
                      <a:pt x="683411" y="1253404"/>
                      <a:pt x="693179" y="1246208"/>
                      <a:pt x="704169" y="1244010"/>
                    </a:cubicBezTo>
                    <a:cubicBezTo>
                      <a:pt x="728744" y="1239095"/>
                      <a:pt x="753788" y="1236921"/>
                      <a:pt x="778597" y="1233377"/>
                    </a:cubicBezTo>
                    <a:cubicBezTo>
                      <a:pt x="870013" y="1172434"/>
                      <a:pt x="754351" y="1245500"/>
                      <a:pt x="842392" y="1201479"/>
                    </a:cubicBezTo>
                    <a:cubicBezTo>
                      <a:pt x="924827" y="1160261"/>
                      <a:pt x="826022" y="1196302"/>
                      <a:pt x="906188" y="1169582"/>
                    </a:cubicBezTo>
                    <a:cubicBezTo>
                      <a:pt x="957059" y="1093275"/>
                      <a:pt x="930646" y="1123858"/>
                      <a:pt x="980616" y="1073889"/>
                    </a:cubicBezTo>
                    <a:cubicBezTo>
                      <a:pt x="999037" y="1018624"/>
                      <a:pt x="1019805" y="986905"/>
                      <a:pt x="991248" y="925033"/>
                    </a:cubicBezTo>
                    <a:cubicBezTo>
                      <a:pt x="980746" y="902278"/>
                      <a:pt x="958937" y="885772"/>
                      <a:pt x="938085" y="871870"/>
                    </a:cubicBezTo>
                    <a:cubicBezTo>
                      <a:pt x="927453" y="864782"/>
                      <a:pt x="916005" y="858786"/>
                      <a:pt x="906188" y="850605"/>
                    </a:cubicBezTo>
                    <a:cubicBezTo>
                      <a:pt x="894636" y="840979"/>
                      <a:pt x="887435" y="826010"/>
                      <a:pt x="874290" y="818707"/>
                    </a:cubicBezTo>
                    <a:cubicBezTo>
                      <a:pt x="854696" y="807821"/>
                      <a:pt x="810495" y="797442"/>
                      <a:pt x="810495" y="797442"/>
                    </a:cubicBezTo>
                    <a:cubicBezTo>
                      <a:pt x="775492" y="762440"/>
                      <a:pt x="765669" y="748447"/>
                      <a:pt x="714802" y="723014"/>
                    </a:cubicBezTo>
                    <a:cubicBezTo>
                      <a:pt x="700625" y="715926"/>
                      <a:pt x="687309" y="706761"/>
                      <a:pt x="672272" y="701749"/>
                    </a:cubicBezTo>
                    <a:cubicBezTo>
                      <a:pt x="655127" y="696034"/>
                      <a:pt x="636830" y="694661"/>
                      <a:pt x="619109" y="691117"/>
                    </a:cubicBezTo>
                    <a:cubicBezTo>
                      <a:pt x="604932" y="684029"/>
                      <a:pt x="590340" y="677716"/>
                      <a:pt x="576578" y="669852"/>
                    </a:cubicBezTo>
                    <a:cubicBezTo>
                      <a:pt x="565483" y="663512"/>
                      <a:pt x="556358" y="653776"/>
                      <a:pt x="544681" y="648586"/>
                    </a:cubicBezTo>
                    <a:cubicBezTo>
                      <a:pt x="524197" y="639482"/>
                      <a:pt x="499536" y="639755"/>
                      <a:pt x="480885" y="627321"/>
                    </a:cubicBezTo>
                    <a:cubicBezTo>
                      <a:pt x="470253" y="620233"/>
                      <a:pt x="460083" y="612396"/>
                      <a:pt x="448988" y="606056"/>
                    </a:cubicBezTo>
                    <a:cubicBezTo>
                      <a:pt x="435226" y="598192"/>
                      <a:pt x="419646" y="593583"/>
                      <a:pt x="406458" y="584791"/>
                    </a:cubicBezTo>
                    <a:cubicBezTo>
                      <a:pt x="349581" y="546874"/>
                      <a:pt x="431765" y="575170"/>
                      <a:pt x="342662" y="552893"/>
                    </a:cubicBezTo>
                    <a:cubicBezTo>
                      <a:pt x="328485" y="542261"/>
                      <a:pt x="312662" y="533526"/>
                      <a:pt x="300132" y="520996"/>
                    </a:cubicBezTo>
                    <a:cubicBezTo>
                      <a:pt x="291096" y="511960"/>
                      <a:pt x="288484" y="497513"/>
                      <a:pt x="278867" y="489098"/>
                    </a:cubicBezTo>
                    <a:cubicBezTo>
                      <a:pt x="259633" y="472268"/>
                      <a:pt x="230407" y="467014"/>
                      <a:pt x="215072" y="446568"/>
                    </a:cubicBezTo>
                    <a:cubicBezTo>
                      <a:pt x="124711" y="326088"/>
                      <a:pt x="234884" y="478268"/>
                      <a:pt x="161909" y="361507"/>
                    </a:cubicBezTo>
                    <a:cubicBezTo>
                      <a:pt x="152517" y="346480"/>
                      <a:pt x="139403" y="334004"/>
                      <a:pt x="130011" y="318977"/>
                    </a:cubicBezTo>
                    <a:cubicBezTo>
                      <a:pt x="121610" y="305536"/>
                      <a:pt x="113758" y="291484"/>
                      <a:pt x="108746" y="276447"/>
                    </a:cubicBezTo>
                    <a:cubicBezTo>
                      <a:pt x="99504" y="248721"/>
                      <a:pt x="87481" y="191386"/>
                      <a:pt x="87481" y="191386"/>
                    </a:cubicBezTo>
                    <a:cubicBezTo>
                      <a:pt x="90531" y="160884"/>
                      <a:pt x="89586" y="91483"/>
                      <a:pt x="108746" y="53163"/>
                    </a:cubicBezTo>
                    <a:cubicBezTo>
                      <a:pt x="114461" y="41733"/>
                      <a:pt x="119175" y="28038"/>
                      <a:pt x="130011" y="21265"/>
                    </a:cubicBezTo>
                    <a:cubicBezTo>
                      <a:pt x="149019" y="9385"/>
                      <a:pt x="193806" y="0"/>
                      <a:pt x="193806" y="0"/>
                    </a:cubicBezTo>
                    <a:cubicBezTo>
                      <a:pt x="200895" y="7088"/>
                      <a:pt x="210589" y="12299"/>
                      <a:pt x="215072" y="21265"/>
                    </a:cubicBezTo>
                    <a:cubicBezTo>
                      <a:pt x="225097" y="41314"/>
                      <a:pt x="217686" y="72627"/>
                      <a:pt x="236337" y="85061"/>
                    </a:cubicBezTo>
                    <a:lnTo>
                      <a:pt x="268234" y="106326"/>
                    </a:lnTo>
                    <a:cubicBezTo>
                      <a:pt x="303401" y="159077"/>
                      <a:pt x="280462" y="129187"/>
                      <a:pt x="342662" y="191386"/>
                    </a:cubicBezTo>
                    <a:lnTo>
                      <a:pt x="374560" y="223284"/>
                    </a:lnTo>
                    <a:cubicBezTo>
                      <a:pt x="385193" y="233917"/>
                      <a:pt x="392193" y="250427"/>
                      <a:pt x="406458" y="255182"/>
                    </a:cubicBezTo>
                    <a:lnTo>
                      <a:pt x="438355" y="265814"/>
                    </a:lnTo>
                    <a:cubicBezTo>
                      <a:pt x="518437" y="319201"/>
                      <a:pt x="416660" y="256516"/>
                      <a:pt x="512783" y="297712"/>
                    </a:cubicBezTo>
                    <a:cubicBezTo>
                      <a:pt x="524529" y="302746"/>
                      <a:pt x="532441" y="315305"/>
                      <a:pt x="544681" y="318977"/>
                    </a:cubicBezTo>
                    <a:cubicBezTo>
                      <a:pt x="568685" y="326178"/>
                      <a:pt x="594339" y="325799"/>
                      <a:pt x="619109" y="329610"/>
                    </a:cubicBezTo>
                    <a:cubicBezTo>
                      <a:pt x="640417" y="332888"/>
                      <a:pt x="661639" y="336698"/>
                      <a:pt x="682904" y="340242"/>
                    </a:cubicBezTo>
                    <a:cubicBezTo>
                      <a:pt x="810205" y="382677"/>
                      <a:pt x="723433" y="357872"/>
                      <a:pt x="1023146" y="340242"/>
                    </a:cubicBezTo>
                    <a:cubicBezTo>
                      <a:pt x="1059647" y="338095"/>
                      <a:pt x="1107094" y="319348"/>
                      <a:pt x="1140104" y="308345"/>
                    </a:cubicBezTo>
                    <a:lnTo>
                      <a:pt x="1172002" y="297712"/>
                    </a:lnTo>
                    <a:lnTo>
                      <a:pt x="1203899" y="287079"/>
                    </a:lnTo>
                    <a:cubicBezTo>
                      <a:pt x="1210988" y="279991"/>
                      <a:pt x="1216569" y="270972"/>
                      <a:pt x="1225165" y="265814"/>
                    </a:cubicBezTo>
                    <a:cubicBezTo>
                      <a:pt x="1234775" y="260048"/>
                      <a:pt x="1246761" y="259597"/>
                      <a:pt x="1257062" y="255182"/>
                    </a:cubicBezTo>
                    <a:cubicBezTo>
                      <a:pt x="1271630" y="248938"/>
                      <a:pt x="1286001" y="242072"/>
                      <a:pt x="1299592" y="233917"/>
                    </a:cubicBezTo>
                    <a:cubicBezTo>
                      <a:pt x="1360697" y="197254"/>
                      <a:pt x="1355030" y="195837"/>
                      <a:pt x="1405918" y="159489"/>
                    </a:cubicBezTo>
                    <a:cubicBezTo>
                      <a:pt x="1416317" y="152062"/>
                      <a:pt x="1428265" y="146714"/>
                      <a:pt x="1437816" y="138224"/>
                    </a:cubicBezTo>
                    <a:cubicBezTo>
                      <a:pt x="1460293" y="118244"/>
                      <a:pt x="1484929" y="99451"/>
                      <a:pt x="1501611" y="74428"/>
                    </a:cubicBezTo>
                    <a:cubicBezTo>
                      <a:pt x="1508699" y="63796"/>
                      <a:pt x="1512898" y="50514"/>
                      <a:pt x="1522876" y="42531"/>
                    </a:cubicBezTo>
                    <a:cubicBezTo>
                      <a:pt x="1531628" y="35530"/>
                      <a:pt x="1544749" y="36910"/>
                      <a:pt x="1554774" y="31898"/>
                    </a:cubicBezTo>
                    <a:cubicBezTo>
                      <a:pt x="1637223" y="-9327"/>
                      <a:pt x="1538392" y="26727"/>
                      <a:pt x="1618569" y="0"/>
                    </a:cubicBezTo>
                    <a:cubicBezTo>
                      <a:pt x="1636290" y="3544"/>
                      <a:pt x="1656041" y="1667"/>
                      <a:pt x="1671732" y="10633"/>
                    </a:cubicBezTo>
                    <a:cubicBezTo>
                      <a:pt x="1682827" y="16973"/>
                      <a:pt x="1692200" y="29777"/>
                      <a:pt x="1692997" y="42531"/>
                    </a:cubicBezTo>
                    <a:cubicBezTo>
                      <a:pt x="1696907" y="105083"/>
                      <a:pt x="1682407" y="180503"/>
                      <a:pt x="1671732" y="244549"/>
                    </a:cubicBezTo>
                    <a:cubicBezTo>
                      <a:pt x="1675339" y="302256"/>
                      <a:pt x="1652608" y="395546"/>
                      <a:pt x="1703630" y="446568"/>
                    </a:cubicBezTo>
                    <a:cubicBezTo>
                      <a:pt x="1709234" y="452172"/>
                      <a:pt x="1698313" y="467833"/>
                      <a:pt x="1714262" y="467833"/>
                    </a:cubicBezTo>
                    <a:close/>
                  </a:path>
                </a:pathLst>
              </a:cu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7" name="Group 86"/>
              <p:cNvGrpSpPr/>
              <p:nvPr/>
            </p:nvGrpSpPr>
            <p:grpSpPr>
              <a:xfrm>
                <a:off x="4766431" y="3703042"/>
                <a:ext cx="1895146" cy="478040"/>
                <a:chOff x="4766431" y="3703042"/>
                <a:chExt cx="1895146" cy="478040"/>
              </a:xfrm>
            </p:grpSpPr>
            <p:sp>
              <p:nvSpPr>
                <p:cNvPr id="65" name="Oval 64"/>
                <p:cNvSpPr/>
                <p:nvPr/>
              </p:nvSpPr>
              <p:spPr>
                <a:xfrm>
                  <a:off x="4766431" y="4035398"/>
                  <a:ext cx="151703" cy="145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l 65"/>
                <p:cNvSpPr/>
                <p:nvPr/>
              </p:nvSpPr>
              <p:spPr>
                <a:xfrm>
                  <a:off x="4926239" y="4001635"/>
                  <a:ext cx="151703" cy="145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Oval 66"/>
                <p:cNvSpPr/>
                <p:nvPr/>
              </p:nvSpPr>
              <p:spPr>
                <a:xfrm>
                  <a:off x="5084111" y="3966349"/>
                  <a:ext cx="151703" cy="145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Oval 67"/>
                <p:cNvSpPr/>
                <p:nvPr/>
              </p:nvSpPr>
              <p:spPr>
                <a:xfrm>
                  <a:off x="5244775" y="3944613"/>
                  <a:ext cx="151703" cy="145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Oval 68"/>
                <p:cNvSpPr/>
                <p:nvPr/>
              </p:nvSpPr>
              <p:spPr>
                <a:xfrm>
                  <a:off x="5400400" y="3921075"/>
                  <a:ext cx="151703" cy="145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Oval 69"/>
                <p:cNvSpPr/>
                <p:nvPr/>
              </p:nvSpPr>
              <p:spPr>
                <a:xfrm>
                  <a:off x="5562740" y="3889714"/>
                  <a:ext cx="151703" cy="145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Oval 70"/>
                <p:cNvSpPr/>
                <p:nvPr/>
              </p:nvSpPr>
              <p:spPr>
                <a:xfrm>
                  <a:off x="5725080" y="3855951"/>
                  <a:ext cx="151703" cy="145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Oval 71"/>
                <p:cNvSpPr/>
                <p:nvPr/>
              </p:nvSpPr>
              <p:spPr>
                <a:xfrm>
                  <a:off x="5886851" y="3838647"/>
                  <a:ext cx="151703" cy="145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p:cNvSpPr/>
                <p:nvPr/>
              </p:nvSpPr>
              <p:spPr>
                <a:xfrm>
                  <a:off x="6044705" y="3813776"/>
                  <a:ext cx="151703" cy="145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p:cNvSpPr/>
                <p:nvPr/>
              </p:nvSpPr>
              <p:spPr>
                <a:xfrm>
                  <a:off x="6196511" y="3788905"/>
                  <a:ext cx="151703" cy="145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Oval 74"/>
                <p:cNvSpPr/>
                <p:nvPr/>
              </p:nvSpPr>
              <p:spPr>
                <a:xfrm>
                  <a:off x="6352020" y="3740934"/>
                  <a:ext cx="151703" cy="145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Oval 75"/>
                <p:cNvSpPr/>
                <p:nvPr/>
              </p:nvSpPr>
              <p:spPr>
                <a:xfrm>
                  <a:off x="6509874" y="3703042"/>
                  <a:ext cx="151703" cy="145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89" name="TextBox 88"/>
            <p:cNvSpPr txBox="1"/>
            <p:nvPr/>
          </p:nvSpPr>
          <p:spPr>
            <a:xfrm>
              <a:off x="6707204" y="3011885"/>
              <a:ext cx="160433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Aktivirani trombocit</a:t>
              </a:r>
              <a:endParaRPr kumimoji="0" lang="en-US" sz="1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90" name="TextBox 89">
              <a:extLst>
                <a:ext uri="{FF2B5EF4-FFF2-40B4-BE49-F238E27FC236}">
                  <a16:creationId xmlns:a16="http://schemas.microsoft.com/office/drawing/2014/main" id="{079BC702-9B13-44E5-83DB-6C739C6074A4}"/>
                </a:ext>
              </a:extLst>
            </p:cNvPr>
            <p:cNvSpPr txBox="1"/>
            <p:nvPr/>
          </p:nvSpPr>
          <p:spPr>
            <a:xfrm>
              <a:off x="5091369" y="4121273"/>
              <a:ext cx="140156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srgbClr val="FF0000"/>
                  </a:solidFill>
                  <a:effectLst/>
                  <a:uLnTx/>
                  <a:uFillTx/>
                  <a:latin typeface="Garamond" panose="02020404030301010803" pitchFamily="18" charset="0"/>
                  <a:ea typeface="+mn-ea"/>
                  <a:cs typeface="+mn-cs"/>
                </a:rPr>
                <a:t>Fibrinogen</a:t>
              </a:r>
            </a:p>
          </p:txBody>
        </p:sp>
      </p:grpSp>
      <p:sp>
        <p:nvSpPr>
          <p:cNvPr id="92" name="TextBox 91">
            <a:extLst>
              <a:ext uri="{FF2B5EF4-FFF2-40B4-BE49-F238E27FC236}">
                <a16:creationId xmlns:a16="http://schemas.microsoft.com/office/drawing/2014/main" id="{079BC702-9B13-44E5-83DB-6C739C6074A4}"/>
              </a:ext>
            </a:extLst>
          </p:cNvPr>
          <p:cNvSpPr txBox="1"/>
          <p:nvPr/>
        </p:nvSpPr>
        <p:spPr>
          <a:xfrm>
            <a:off x="631560" y="1126090"/>
            <a:ext cx="801052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Trombociti </a:t>
            </a:r>
            <a:r>
              <a:rPr kumimoji="0" lang="sr-Latn-RS" sz="2400" b="0"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se međusobno povezuju (</a:t>
            </a:r>
            <a:r>
              <a:rPr kumimoji="0" lang="sr-Latn-RS" sz="2400" b="1"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agregacija trombocita</a:t>
            </a:r>
            <a:r>
              <a:rPr kumimoji="0" lang="sr-Latn-RS" sz="2400" b="0"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a:t>
            </a:r>
            <a:endParaRPr kumimoji="0" lang="sr-Latn-RS" sz="24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1036155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A51B170-1A9B-4F90-ADE5-0344D787DA6F}"/>
              </a:ext>
            </a:extLst>
          </p:cNvPr>
          <p:cNvSpPr/>
          <p:nvPr/>
        </p:nvSpPr>
        <p:spPr>
          <a:xfrm>
            <a:off x="390525" y="258520"/>
            <a:ext cx="8277225"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600" b="1" i="0" u="none" strike="noStrike" kern="1200" cap="none" spc="0" normalizeH="0" baseline="0" noProof="0" dirty="0">
                <a:ln>
                  <a:noFill/>
                </a:ln>
                <a:solidFill>
                  <a:prstClr val="white"/>
                </a:solidFill>
                <a:effectLst/>
                <a:uLnTx/>
                <a:uFillTx/>
                <a:latin typeface="Garamond" pitchFamily="18" charset="0"/>
                <a:ea typeface="+mn-ea"/>
                <a:cs typeface="+mn-cs"/>
              </a:rPr>
              <a:t>2</a:t>
            </a:r>
            <a:r>
              <a:rPr kumimoji="0" lang="sr-Latn-RS" sz="2600" b="1" i="0" u="none" strike="noStrike" kern="1200" cap="none" spc="0" normalizeH="0" baseline="0" noProof="0" dirty="0" smtClean="0">
                <a:ln>
                  <a:noFill/>
                </a:ln>
                <a:solidFill>
                  <a:prstClr val="white"/>
                </a:solidFill>
                <a:effectLst/>
                <a:uLnTx/>
                <a:uFillTx/>
                <a:latin typeface="Garamond" pitchFamily="18" charset="0"/>
                <a:ea typeface="+mn-ea"/>
                <a:cs typeface="+mn-cs"/>
              </a:rPr>
              <a:t>. Stvaranje trombocitnog čepa (primarnog koaguluma)</a:t>
            </a:r>
            <a:endParaRPr kumimoji="0" lang="en-US" sz="26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grpSp>
        <p:nvGrpSpPr>
          <p:cNvPr id="79" name="Group 78"/>
          <p:cNvGrpSpPr/>
          <p:nvPr/>
        </p:nvGrpSpPr>
        <p:grpSpPr>
          <a:xfrm>
            <a:off x="1109616" y="2996730"/>
            <a:ext cx="6374739" cy="3699290"/>
            <a:chOff x="73069" y="3158710"/>
            <a:chExt cx="6374739" cy="3699290"/>
          </a:xfrm>
        </p:grpSpPr>
        <p:sp>
          <p:nvSpPr>
            <p:cNvPr id="64" name="Freeform 63"/>
            <p:cNvSpPr/>
            <p:nvPr/>
          </p:nvSpPr>
          <p:spPr>
            <a:xfrm>
              <a:off x="3771524" y="5175607"/>
              <a:ext cx="2538190" cy="656013"/>
            </a:xfrm>
            <a:custGeom>
              <a:avLst/>
              <a:gdLst>
                <a:gd name="connsiteX0" fmla="*/ 1785789 w 1785789"/>
                <a:gd name="connsiteY0" fmla="*/ 410163 h 452071"/>
                <a:gd name="connsiteX1" fmla="*/ 792367 w 1785789"/>
                <a:gd name="connsiteY1" fmla="*/ 440266 h 452071"/>
                <a:gd name="connsiteX2" fmla="*/ 295656 w 1785789"/>
                <a:gd name="connsiteY2" fmla="*/ 237066 h 452071"/>
                <a:gd name="connsiteX3" fmla="*/ 20960 w 1785789"/>
                <a:gd name="connsiteY3" fmla="*/ 112889 h 452071"/>
                <a:gd name="connsiteX4" fmla="*/ 39775 w 1785789"/>
                <a:gd name="connsiteY4" fmla="*/ 0 h 452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9" h="452071">
                  <a:moveTo>
                    <a:pt x="1785789" y="410163"/>
                  </a:moveTo>
                  <a:cubicBezTo>
                    <a:pt x="1413255" y="439639"/>
                    <a:pt x="1040722" y="469115"/>
                    <a:pt x="792367" y="440266"/>
                  </a:cubicBezTo>
                  <a:cubicBezTo>
                    <a:pt x="544012" y="411417"/>
                    <a:pt x="424224" y="291629"/>
                    <a:pt x="295656" y="237066"/>
                  </a:cubicBezTo>
                  <a:cubicBezTo>
                    <a:pt x="167088" y="182503"/>
                    <a:pt x="63607" y="152400"/>
                    <a:pt x="20960" y="112889"/>
                  </a:cubicBezTo>
                  <a:cubicBezTo>
                    <a:pt x="-21687" y="73378"/>
                    <a:pt x="9044" y="36689"/>
                    <a:pt x="39775" y="0"/>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8" name="Group 77"/>
            <p:cNvGrpSpPr/>
            <p:nvPr/>
          </p:nvGrpSpPr>
          <p:grpSpPr>
            <a:xfrm>
              <a:off x="73069" y="3158710"/>
              <a:ext cx="6374739" cy="3699290"/>
              <a:chOff x="73069" y="3158710"/>
              <a:chExt cx="6374739" cy="3699290"/>
            </a:xfrm>
          </p:grpSpPr>
          <p:grpSp>
            <p:nvGrpSpPr>
              <p:cNvPr id="58" name="Group 57"/>
              <p:cNvGrpSpPr/>
              <p:nvPr/>
            </p:nvGrpSpPr>
            <p:grpSpPr>
              <a:xfrm>
                <a:off x="472920" y="5148305"/>
                <a:ext cx="1503485" cy="367088"/>
                <a:chOff x="4838700" y="4984808"/>
                <a:chExt cx="971550" cy="180975"/>
              </a:xfrm>
            </p:grpSpPr>
            <p:sp>
              <p:nvSpPr>
                <p:cNvPr id="73" name="Flowchart: Terminator 72"/>
                <p:cNvSpPr/>
                <p:nvPr/>
              </p:nvSpPr>
              <p:spPr>
                <a:xfrm>
                  <a:off x="4838700" y="4984808"/>
                  <a:ext cx="971550" cy="180975"/>
                </a:xfrm>
                <a:prstGeom prst="flowChartTerminator">
                  <a:avLst/>
                </a:prstGeom>
                <a:solidFill>
                  <a:srgbClr val="FAC9BE"/>
                </a:solidFill>
                <a:ln>
                  <a:solidFill>
                    <a:srgbClr val="CF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p:cNvSpPr/>
                <p:nvPr/>
              </p:nvSpPr>
              <p:spPr>
                <a:xfrm>
                  <a:off x="5232232" y="5037863"/>
                  <a:ext cx="184485" cy="748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9" name="Group 58"/>
              <p:cNvGrpSpPr/>
              <p:nvPr/>
            </p:nvGrpSpPr>
            <p:grpSpPr>
              <a:xfrm>
                <a:off x="4931518" y="5137385"/>
                <a:ext cx="1516290" cy="367085"/>
                <a:chOff x="4838700" y="4984808"/>
                <a:chExt cx="971550" cy="180975"/>
              </a:xfrm>
            </p:grpSpPr>
            <p:sp>
              <p:nvSpPr>
                <p:cNvPr id="71" name="Flowchart: Terminator 70"/>
                <p:cNvSpPr/>
                <p:nvPr/>
              </p:nvSpPr>
              <p:spPr>
                <a:xfrm>
                  <a:off x="4838700" y="4984808"/>
                  <a:ext cx="971550" cy="180975"/>
                </a:xfrm>
                <a:prstGeom prst="flowChartTerminator">
                  <a:avLst/>
                </a:prstGeom>
                <a:solidFill>
                  <a:srgbClr val="FAC9BE"/>
                </a:solidFill>
                <a:ln>
                  <a:solidFill>
                    <a:srgbClr val="CF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Oval 71"/>
                <p:cNvSpPr/>
                <p:nvPr/>
              </p:nvSpPr>
              <p:spPr>
                <a:xfrm>
                  <a:off x="5232232" y="5037863"/>
                  <a:ext cx="184485" cy="748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0" name="Group 59"/>
              <p:cNvGrpSpPr/>
              <p:nvPr/>
            </p:nvGrpSpPr>
            <p:grpSpPr>
              <a:xfrm>
                <a:off x="1976853" y="5148305"/>
                <a:ext cx="1610526" cy="367086"/>
                <a:chOff x="4838700" y="4984808"/>
                <a:chExt cx="971550" cy="180975"/>
              </a:xfrm>
            </p:grpSpPr>
            <p:sp>
              <p:nvSpPr>
                <p:cNvPr id="69" name="Flowchart: Terminator 68"/>
                <p:cNvSpPr/>
                <p:nvPr/>
              </p:nvSpPr>
              <p:spPr>
                <a:xfrm>
                  <a:off x="4838700" y="4984808"/>
                  <a:ext cx="971550" cy="180975"/>
                </a:xfrm>
                <a:prstGeom prst="flowChartTerminator">
                  <a:avLst/>
                </a:prstGeom>
                <a:solidFill>
                  <a:srgbClr val="FAC9BE"/>
                </a:solidFill>
                <a:ln>
                  <a:solidFill>
                    <a:srgbClr val="CF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Oval 69"/>
                <p:cNvSpPr/>
                <p:nvPr/>
              </p:nvSpPr>
              <p:spPr>
                <a:xfrm>
                  <a:off x="5232232" y="5037863"/>
                  <a:ext cx="184485" cy="748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1" name="Freeform 60"/>
              <p:cNvSpPr/>
              <p:nvPr/>
            </p:nvSpPr>
            <p:spPr>
              <a:xfrm>
                <a:off x="645759" y="5213829"/>
                <a:ext cx="4112920" cy="628144"/>
              </a:xfrm>
              <a:custGeom>
                <a:avLst/>
                <a:gdLst>
                  <a:gd name="connsiteX0" fmla="*/ 2893718 w 2893718"/>
                  <a:gd name="connsiteY0" fmla="*/ 0 h 432866"/>
                  <a:gd name="connsiteX1" fmla="*/ 2713096 w 2893718"/>
                  <a:gd name="connsiteY1" fmla="*/ 218252 h 432866"/>
                  <a:gd name="connsiteX2" fmla="*/ 2359377 w 2893718"/>
                  <a:gd name="connsiteY2" fmla="*/ 361245 h 432866"/>
                  <a:gd name="connsiteX3" fmla="*/ 1693333 w 2893718"/>
                  <a:gd name="connsiteY3" fmla="*/ 406400 h 432866"/>
                  <a:gd name="connsiteX4" fmla="*/ 1038577 w 2893718"/>
                  <a:gd name="connsiteY4" fmla="*/ 323615 h 432866"/>
                  <a:gd name="connsiteX5" fmla="*/ 613363 w 2893718"/>
                  <a:gd name="connsiteY5" fmla="*/ 361245 h 432866"/>
                  <a:gd name="connsiteX6" fmla="*/ 327377 w 2893718"/>
                  <a:gd name="connsiteY6" fmla="*/ 432741 h 432866"/>
                  <a:gd name="connsiteX7" fmla="*/ 0 w 2893718"/>
                  <a:gd name="connsiteY7" fmla="*/ 342430 h 43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3718" h="432866">
                    <a:moveTo>
                      <a:pt x="2893718" y="0"/>
                    </a:moveTo>
                    <a:cubicBezTo>
                      <a:pt x="2847935" y="79022"/>
                      <a:pt x="2802153" y="158045"/>
                      <a:pt x="2713096" y="218252"/>
                    </a:cubicBezTo>
                    <a:cubicBezTo>
                      <a:pt x="2624039" y="278459"/>
                      <a:pt x="2529337" y="329887"/>
                      <a:pt x="2359377" y="361245"/>
                    </a:cubicBezTo>
                    <a:cubicBezTo>
                      <a:pt x="2189417" y="392603"/>
                      <a:pt x="1913466" y="412672"/>
                      <a:pt x="1693333" y="406400"/>
                    </a:cubicBezTo>
                    <a:cubicBezTo>
                      <a:pt x="1473200" y="400128"/>
                      <a:pt x="1218572" y="331141"/>
                      <a:pt x="1038577" y="323615"/>
                    </a:cubicBezTo>
                    <a:cubicBezTo>
                      <a:pt x="858582" y="316089"/>
                      <a:pt x="731896" y="343057"/>
                      <a:pt x="613363" y="361245"/>
                    </a:cubicBezTo>
                    <a:cubicBezTo>
                      <a:pt x="494830" y="379433"/>
                      <a:pt x="429604" y="435877"/>
                      <a:pt x="327377" y="432741"/>
                    </a:cubicBezTo>
                    <a:cubicBezTo>
                      <a:pt x="225150" y="429605"/>
                      <a:pt x="112575" y="386017"/>
                      <a:pt x="0" y="342430"/>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61"/>
              <p:cNvSpPr/>
              <p:nvPr/>
            </p:nvSpPr>
            <p:spPr>
              <a:xfrm>
                <a:off x="544138" y="5579582"/>
                <a:ext cx="5776273" cy="263658"/>
              </a:xfrm>
              <a:custGeom>
                <a:avLst/>
                <a:gdLst>
                  <a:gd name="connsiteX0" fmla="*/ 4064000 w 4064000"/>
                  <a:gd name="connsiteY0" fmla="*/ 82857 h 181692"/>
                  <a:gd name="connsiteX1" fmla="*/ 3285067 w 4064000"/>
                  <a:gd name="connsiteY1" fmla="*/ 120487 h 181692"/>
                  <a:gd name="connsiteX2" fmla="*/ 2893719 w 4064000"/>
                  <a:gd name="connsiteY2" fmla="*/ 33939 h 181692"/>
                  <a:gd name="connsiteX3" fmla="*/ 2502371 w 4064000"/>
                  <a:gd name="connsiteY3" fmla="*/ 72 h 181692"/>
                  <a:gd name="connsiteX4" fmla="*/ 1922874 w 4064000"/>
                  <a:gd name="connsiteY4" fmla="*/ 41465 h 181692"/>
                  <a:gd name="connsiteX5" fmla="*/ 1550341 w 4064000"/>
                  <a:gd name="connsiteY5" fmla="*/ 116724 h 181692"/>
                  <a:gd name="connsiteX6" fmla="*/ 1286934 w 4064000"/>
                  <a:gd name="connsiteY6" fmla="*/ 173168 h 181692"/>
                  <a:gd name="connsiteX7" fmla="*/ 590785 w 4064000"/>
                  <a:gd name="connsiteY7" fmla="*/ 173168 h 181692"/>
                  <a:gd name="connsiteX8" fmla="*/ 402637 w 4064000"/>
                  <a:gd name="connsiteY8" fmla="*/ 94146 h 181692"/>
                  <a:gd name="connsiteX9" fmla="*/ 0 w 4064000"/>
                  <a:gd name="connsiteY9" fmla="*/ 146827 h 1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0" h="181692">
                    <a:moveTo>
                      <a:pt x="4064000" y="82857"/>
                    </a:moveTo>
                    <a:cubicBezTo>
                      <a:pt x="3772057" y="105748"/>
                      <a:pt x="3480114" y="128640"/>
                      <a:pt x="3285067" y="120487"/>
                    </a:cubicBezTo>
                    <a:cubicBezTo>
                      <a:pt x="3090020" y="112334"/>
                      <a:pt x="3024168" y="54008"/>
                      <a:pt x="2893719" y="33939"/>
                    </a:cubicBezTo>
                    <a:cubicBezTo>
                      <a:pt x="2763270" y="13870"/>
                      <a:pt x="2664178" y="-1182"/>
                      <a:pt x="2502371" y="72"/>
                    </a:cubicBezTo>
                    <a:cubicBezTo>
                      <a:pt x="2340564" y="1326"/>
                      <a:pt x="2081546" y="22023"/>
                      <a:pt x="1922874" y="41465"/>
                    </a:cubicBezTo>
                    <a:cubicBezTo>
                      <a:pt x="1764202" y="60907"/>
                      <a:pt x="1550341" y="116724"/>
                      <a:pt x="1550341" y="116724"/>
                    </a:cubicBezTo>
                    <a:cubicBezTo>
                      <a:pt x="1444351" y="138674"/>
                      <a:pt x="1446860" y="163761"/>
                      <a:pt x="1286934" y="173168"/>
                    </a:cubicBezTo>
                    <a:cubicBezTo>
                      <a:pt x="1127008" y="182575"/>
                      <a:pt x="738168" y="186338"/>
                      <a:pt x="590785" y="173168"/>
                    </a:cubicBezTo>
                    <a:cubicBezTo>
                      <a:pt x="443402" y="159998"/>
                      <a:pt x="501101" y="98536"/>
                      <a:pt x="402637" y="94146"/>
                    </a:cubicBezTo>
                    <a:cubicBezTo>
                      <a:pt x="304173" y="89756"/>
                      <a:pt x="152086" y="118291"/>
                      <a:pt x="0" y="146827"/>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reeform 62"/>
              <p:cNvSpPr/>
              <p:nvPr/>
            </p:nvSpPr>
            <p:spPr>
              <a:xfrm>
                <a:off x="512049" y="5593902"/>
                <a:ext cx="5888589" cy="373577"/>
              </a:xfrm>
              <a:custGeom>
                <a:avLst/>
                <a:gdLst>
                  <a:gd name="connsiteX0" fmla="*/ 0 w 4143022"/>
                  <a:gd name="connsiteY0" fmla="*/ 72989 h 257439"/>
                  <a:gd name="connsiteX1" fmla="*/ 90311 w 4143022"/>
                  <a:gd name="connsiteY1" fmla="*/ 1493 h 257439"/>
                  <a:gd name="connsiteX2" fmla="*/ 229540 w 4143022"/>
                  <a:gd name="connsiteY2" fmla="*/ 31597 h 257439"/>
                  <a:gd name="connsiteX3" fmla="*/ 402637 w 4143022"/>
                  <a:gd name="connsiteY3" fmla="*/ 114382 h 257439"/>
                  <a:gd name="connsiteX4" fmla="*/ 782696 w 4143022"/>
                  <a:gd name="connsiteY4" fmla="*/ 125671 h 257439"/>
                  <a:gd name="connsiteX5" fmla="*/ 1238014 w 4143022"/>
                  <a:gd name="connsiteY5" fmla="*/ 257374 h 257439"/>
                  <a:gd name="connsiteX6" fmla="*/ 1851377 w 4143022"/>
                  <a:gd name="connsiteY6" fmla="*/ 106856 h 257439"/>
                  <a:gd name="connsiteX7" fmla="*/ 2472266 w 4143022"/>
                  <a:gd name="connsiteY7" fmla="*/ 42885 h 257439"/>
                  <a:gd name="connsiteX8" fmla="*/ 2814696 w 4143022"/>
                  <a:gd name="connsiteY8" fmla="*/ 84278 h 257439"/>
                  <a:gd name="connsiteX9" fmla="*/ 3300118 w 4143022"/>
                  <a:gd name="connsiteY9" fmla="*/ 76752 h 257439"/>
                  <a:gd name="connsiteX10" fmla="*/ 3307644 w 4143022"/>
                  <a:gd name="connsiteY10" fmla="*/ 76752 h 257439"/>
                  <a:gd name="connsiteX11" fmla="*/ 3665125 w 4143022"/>
                  <a:gd name="connsiteY11" fmla="*/ 24071 h 257439"/>
                  <a:gd name="connsiteX12" fmla="*/ 4143022 w 4143022"/>
                  <a:gd name="connsiteY12" fmla="*/ 5256 h 25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3022" h="257439">
                    <a:moveTo>
                      <a:pt x="0" y="72989"/>
                    </a:moveTo>
                    <a:cubicBezTo>
                      <a:pt x="26027" y="40690"/>
                      <a:pt x="52054" y="8392"/>
                      <a:pt x="90311" y="1493"/>
                    </a:cubicBezTo>
                    <a:cubicBezTo>
                      <a:pt x="128568" y="-5406"/>
                      <a:pt x="177486" y="12782"/>
                      <a:pt x="229540" y="31597"/>
                    </a:cubicBezTo>
                    <a:cubicBezTo>
                      <a:pt x="281594" y="50412"/>
                      <a:pt x="310444" y="98703"/>
                      <a:pt x="402637" y="114382"/>
                    </a:cubicBezTo>
                    <a:cubicBezTo>
                      <a:pt x="494830" y="130061"/>
                      <a:pt x="643467" y="101839"/>
                      <a:pt x="782696" y="125671"/>
                    </a:cubicBezTo>
                    <a:cubicBezTo>
                      <a:pt x="921926" y="149503"/>
                      <a:pt x="1059901" y="260510"/>
                      <a:pt x="1238014" y="257374"/>
                    </a:cubicBezTo>
                    <a:cubicBezTo>
                      <a:pt x="1416127" y="254238"/>
                      <a:pt x="1645668" y="142604"/>
                      <a:pt x="1851377" y="106856"/>
                    </a:cubicBezTo>
                    <a:cubicBezTo>
                      <a:pt x="2057086" y="71108"/>
                      <a:pt x="2311713" y="46648"/>
                      <a:pt x="2472266" y="42885"/>
                    </a:cubicBezTo>
                    <a:cubicBezTo>
                      <a:pt x="2632819" y="39122"/>
                      <a:pt x="2676721" y="78634"/>
                      <a:pt x="2814696" y="84278"/>
                    </a:cubicBezTo>
                    <a:cubicBezTo>
                      <a:pt x="2952671" y="89923"/>
                      <a:pt x="3300118" y="76752"/>
                      <a:pt x="3300118" y="76752"/>
                    </a:cubicBezTo>
                    <a:cubicBezTo>
                      <a:pt x="3382276" y="75498"/>
                      <a:pt x="3307644" y="76752"/>
                      <a:pt x="3307644" y="76752"/>
                    </a:cubicBezTo>
                    <a:cubicBezTo>
                      <a:pt x="3368478" y="67972"/>
                      <a:pt x="3525895" y="35987"/>
                      <a:pt x="3665125" y="24071"/>
                    </a:cubicBezTo>
                    <a:cubicBezTo>
                      <a:pt x="3804355" y="12155"/>
                      <a:pt x="3973688" y="8705"/>
                      <a:pt x="4143022" y="5256"/>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p:cNvSpPr/>
              <p:nvPr/>
            </p:nvSpPr>
            <p:spPr>
              <a:xfrm>
                <a:off x="1982858" y="5252054"/>
                <a:ext cx="2331903" cy="666368"/>
              </a:xfrm>
              <a:custGeom>
                <a:avLst/>
                <a:gdLst>
                  <a:gd name="connsiteX0" fmla="*/ 0 w 1640652"/>
                  <a:gd name="connsiteY0" fmla="*/ 346193 h 459207"/>
                  <a:gd name="connsiteX1" fmla="*/ 402637 w 1640652"/>
                  <a:gd name="connsiteY1" fmla="*/ 391348 h 459207"/>
                  <a:gd name="connsiteX2" fmla="*/ 801511 w 1640652"/>
                  <a:gd name="connsiteY2" fmla="*/ 459082 h 459207"/>
                  <a:gd name="connsiteX3" fmla="*/ 1350904 w 1640652"/>
                  <a:gd name="connsiteY3" fmla="*/ 406400 h 459207"/>
                  <a:gd name="connsiteX4" fmla="*/ 1572919 w 1640652"/>
                  <a:gd name="connsiteY4" fmla="*/ 342430 h 459207"/>
                  <a:gd name="connsiteX5" fmla="*/ 1640652 w 1640652"/>
                  <a:gd name="connsiteY5" fmla="*/ 0 h 4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0652" h="459207">
                    <a:moveTo>
                      <a:pt x="0" y="346193"/>
                    </a:moveTo>
                    <a:cubicBezTo>
                      <a:pt x="134526" y="359363"/>
                      <a:pt x="269052" y="372533"/>
                      <a:pt x="402637" y="391348"/>
                    </a:cubicBezTo>
                    <a:cubicBezTo>
                      <a:pt x="536222" y="410163"/>
                      <a:pt x="643467" y="456573"/>
                      <a:pt x="801511" y="459082"/>
                    </a:cubicBezTo>
                    <a:cubicBezTo>
                      <a:pt x="959555" y="461591"/>
                      <a:pt x="1222336" y="425842"/>
                      <a:pt x="1350904" y="406400"/>
                    </a:cubicBezTo>
                    <a:cubicBezTo>
                      <a:pt x="1479472" y="386958"/>
                      <a:pt x="1524628" y="410163"/>
                      <a:pt x="1572919" y="342430"/>
                    </a:cubicBezTo>
                    <a:cubicBezTo>
                      <a:pt x="1621210" y="274697"/>
                      <a:pt x="1630931" y="137348"/>
                      <a:pt x="1640652" y="0"/>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079BC702-9B13-44E5-83DB-6C739C6074A4}"/>
                  </a:ext>
                </a:extLst>
              </p:cNvPr>
              <p:cNvSpPr txBox="1"/>
              <p:nvPr/>
            </p:nvSpPr>
            <p:spPr>
              <a:xfrm>
                <a:off x="73069" y="6322052"/>
                <a:ext cx="1764755" cy="5359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Endotel</a:t>
                </a:r>
              </a:p>
            </p:txBody>
          </p:sp>
          <p:sp>
            <p:nvSpPr>
              <p:cNvPr id="53" name="TextBox 52">
                <a:extLst>
                  <a:ext uri="{FF2B5EF4-FFF2-40B4-BE49-F238E27FC236}">
                    <a16:creationId xmlns:a16="http://schemas.microsoft.com/office/drawing/2014/main" id="{079BC702-9B13-44E5-83DB-6C739C6074A4}"/>
                  </a:ext>
                </a:extLst>
              </p:cNvPr>
              <p:cNvSpPr txBox="1"/>
              <p:nvPr/>
            </p:nvSpPr>
            <p:spPr>
              <a:xfrm>
                <a:off x="1584352" y="6322052"/>
                <a:ext cx="1764755" cy="5359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Kolagen</a:t>
                </a:r>
              </a:p>
            </p:txBody>
          </p:sp>
          <p:cxnSp>
            <p:nvCxnSpPr>
              <p:cNvPr id="55" name="Straight Arrow Connector 54"/>
              <p:cNvCxnSpPr>
                <a:stCxn id="52" idx="0"/>
              </p:cNvCxnSpPr>
              <p:nvPr/>
            </p:nvCxnSpPr>
            <p:spPr>
              <a:xfrm flipH="1" flipV="1">
                <a:off x="950087" y="5331847"/>
                <a:ext cx="5360" cy="9902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2548978" y="5780689"/>
                <a:ext cx="1" cy="5413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Freeform 75"/>
              <p:cNvSpPr/>
              <p:nvPr/>
            </p:nvSpPr>
            <p:spPr>
              <a:xfrm rot="230339">
                <a:off x="2238338" y="3158710"/>
                <a:ext cx="4135502" cy="2153920"/>
              </a:xfrm>
              <a:custGeom>
                <a:avLst/>
                <a:gdLst>
                  <a:gd name="connsiteX0" fmla="*/ 4135502 w 4135502"/>
                  <a:gd name="connsiteY0" fmla="*/ 1727200 h 2153920"/>
                  <a:gd name="connsiteX1" fmla="*/ 4074542 w 4135502"/>
                  <a:gd name="connsiteY1" fmla="*/ 1717040 h 2153920"/>
                  <a:gd name="connsiteX2" fmla="*/ 4003422 w 4135502"/>
                  <a:gd name="connsiteY2" fmla="*/ 1737360 h 2153920"/>
                  <a:gd name="connsiteX3" fmla="*/ 3962782 w 4135502"/>
                  <a:gd name="connsiteY3" fmla="*/ 1747520 h 2153920"/>
                  <a:gd name="connsiteX4" fmla="*/ 3932302 w 4135502"/>
                  <a:gd name="connsiteY4" fmla="*/ 1757680 h 2153920"/>
                  <a:gd name="connsiteX5" fmla="*/ 3861182 w 4135502"/>
                  <a:gd name="connsiteY5" fmla="*/ 1767840 h 2153920"/>
                  <a:gd name="connsiteX6" fmla="*/ 3820542 w 4135502"/>
                  <a:gd name="connsiteY6" fmla="*/ 1788160 h 2153920"/>
                  <a:gd name="connsiteX7" fmla="*/ 3759582 w 4135502"/>
                  <a:gd name="connsiteY7" fmla="*/ 1808480 h 2153920"/>
                  <a:gd name="connsiteX8" fmla="*/ 3688462 w 4135502"/>
                  <a:gd name="connsiteY8" fmla="*/ 1838960 h 2153920"/>
                  <a:gd name="connsiteX9" fmla="*/ 3657982 w 4135502"/>
                  <a:gd name="connsiteY9" fmla="*/ 1869440 h 2153920"/>
                  <a:gd name="connsiteX10" fmla="*/ 3586862 w 4135502"/>
                  <a:gd name="connsiteY10" fmla="*/ 1910080 h 2153920"/>
                  <a:gd name="connsiteX11" fmla="*/ 3515742 w 4135502"/>
                  <a:gd name="connsiteY11" fmla="*/ 1940560 h 2153920"/>
                  <a:gd name="connsiteX12" fmla="*/ 3454782 w 4135502"/>
                  <a:gd name="connsiteY12" fmla="*/ 1971040 h 2153920"/>
                  <a:gd name="connsiteX13" fmla="*/ 3424302 w 4135502"/>
                  <a:gd name="connsiteY13" fmla="*/ 1991360 h 2153920"/>
                  <a:gd name="connsiteX14" fmla="*/ 3322702 w 4135502"/>
                  <a:gd name="connsiteY14" fmla="*/ 2021840 h 2153920"/>
                  <a:gd name="connsiteX15" fmla="*/ 3261742 w 4135502"/>
                  <a:gd name="connsiteY15" fmla="*/ 2042160 h 2153920"/>
                  <a:gd name="connsiteX16" fmla="*/ 3139822 w 4135502"/>
                  <a:gd name="connsiteY16" fmla="*/ 2052320 h 2153920"/>
                  <a:gd name="connsiteX17" fmla="*/ 2977262 w 4135502"/>
                  <a:gd name="connsiteY17" fmla="*/ 2042160 h 2153920"/>
                  <a:gd name="connsiteX18" fmla="*/ 2865502 w 4135502"/>
                  <a:gd name="connsiteY18" fmla="*/ 2021840 h 2153920"/>
                  <a:gd name="connsiteX19" fmla="*/ 2794382 w 4135502"/>
                  <a:gd name="connsiteY19" fmla="*/ 2011680 h 2153920"/>
                  <a:gd name="connsiteX20" fmla="*/ 2520062 w 4135502"/>
                  <a:gd name="connsiteY20" fmla="*/ 1991360 h 2153920"/>
                  <a:gd name="connsiteX21" fmla="*/ 2387982 w 4135502"/>
                  <a:gd name="connsiteY21" fmla="*/ 2001520 h 2153920"/>
                  <a:gd name="connsiteX22" fmla="*/ 2255902 w 4135502"/>
                  <a:gd name="connsiteY22" fmla="*/ 2032000 h 2153920"/>
                  <a:gd name="connsiteX23" fmla="*/ 2022222 w 4135502"/>
                  <a:gd name="connsiteY23" fmla="*/ 2011680 h 2153920"/>
                  <a:gd name="connsiteX24" fmla="*/ 1920622 w 4135502"/>
                  <a:gd name="connsiteY24" fmla="*/ 2021840 h 2153920"/>
                  <a:gd name="connsiteX25" fmla="*/ 1798702 w 4135502"/>
                  <a:gd name="connsiteY25" fmla="*/ 2062480 h 2153920"/>
                  <a:gd name="connsiteX26" fmla="*/ 1768222 w 4135502"/>
                  <a:gd name="connsiteY26" fmla="*/ 2072640 h 2153920"/>
                  <a:gd name="connsiteX27" fmla="*/ 1737742 w 4135502"/>
                  <a:gd name="connsiteY27" fmla="*/ 2082800 h 2153920"/>
                  <a:gd name="connsiteX28" fmla="*/ 1666622 w 4135502"/>
                  <a:gd name="connsiteY28" fmla="*/ 2092960 h 2153920"/>
                  <a:gd name="connsiteX29" fmla="*/ 1361822 w 4135502"/>
                  <a:gd name="connsiteY29" fmla="*/ 2082800 h 2153920"/>
                  <a:gd name="connsiteX30" fmla="*/ 1260222 w 4135502"/>
                  <a:gd name="connsiteY30" fmla="*/ 2072640 h 2153920"/>
                  <a:gd name="connsiteX31" fmla="*/ 1199262 w 4135502"/>
                  <a:gd name="connsiteY31" fmla="*/ 2052320 h 2153920"/>
                  <a:gd name="connsiteX32" fmla="*/ 1046862 w 4135502"/>
                  <a:gd name="connsiteY32" fmla="*/ 2062480 h 2153920"/>
                  <a:gd name="connsiteX33" fmla="*/ 965582 w 4135502"/>
                  <a:gd name="connsiteY33" fmla="*/ 2072640 h 2153920"/>
                  <a:gd name="connsiteX34" fmla="*/ 894462 w 4135502"/>
                  <a:gd name="connsiteY34" fmla="*/ 2082800 h 2153920"/>
                  <a:gd name="connsiteX35" fmla="*/ 620142 w 4135502"/>
                  <a:gd name="connsiteY35" fmla="*/ 2092960 h 2153920"/>
                  <a:gd name="connsiteX36" fmla="*/ 559182 w 4135502"/>
                  <a:gd name="connsiteY36" fmla="*/ 2103120 h 2153920"/>
                  <a:gd name="connsiteX37" fmla="*/ 528702 w 4135502"/>
                  <a:gd name="connsiteY37" fmla="*/ 2113280 h 2153920"/>
                  <a:gd name="connsiteX38" fmla="*/ 447422 w 4135502"/>
                  <a:gd name="connsiteY38" fmla="*/ 2133600 h 2153920"/>
                  <a:gd name="connsiteX39" fmla="*/ 416942 w 4135502"/>
                  <a:gd name="connsiteY39" fmla="*/ 2153920 h 2153920"/>
                  <a:gd name="connsiteX40" fmla="*/ 61342 w 4135502"/>
                  <a:gd name="connsiteY40" fmla="*/ 2143760 h 2153920"/>
                  <a:gd name="connsiteX41" fmla="*/ 30862 w 4135502"/>
                  <a:gd name="connsiteY41" fmla="*/ 2133600 h 2153920"/>
                  <a:gd name="connsiteX42" fmla="*/ 382 w 4135502"/>
                  <a:gd name="connsiteY42" fmla="*/ 2021840 h 2153920"/>
                  <a:gd name="connsiteX43" fmla="*/ 10542 w 4135502"/>
                  <a:gd name="connsiteY43" fmla="*/ 1859280 h 2153920"/>
                  <a:gd name="connsiteX44" fmla="*/ 71502 w 4135502"/>
                  <a:gd name="connsiteY44" fmla="*/ 1818640 h 2153920"/>
                  <a:gd name="connsiteX45" fmla="*/ 101982 w 4135502"/>
                  <a:gd name="connsiteY45" fmla="*/ 1798320 h 2153920"/>
                  <a:gd name="connsiteX46" fmla="*/ 132462 w 4135502"/>
                  <a:gd name="connsiteY46" fmla="*/ 1767840 h 2153920"/>
                  <a:gd name="connsiteX47" fmla="*/ 162942 w 4135502"/>
                  <a:gd name="connsiteY47" fmla="*/ 1757680 h 2153920"/>
                  <a:gd name="connsiteX48" fmla="*/ 193422 w 4135502"/>
                  <a:gd name="connsiteY48" fmla="*/ 1737360 h 2153920"/>
                  <a:gd name="connsiteX49" fmla="*/ 244222 w 4135502"/>
                  <a:gd name="connsiteY49" fmla="*/ 1727200 h 2153920"/>
                  <a:gd name="connsiteX50" fmla="*/ 274702 w 4135502"/>
                  <a:gd name="connsiteY50" fmla="*/ 1717040 h 2153920"/>
                  <a:gd name="connsiteX51" fmla="*/ 315342 w 4135502"/>
                  <a:gd name="connsiteY51" fmla="*/ 1706880 h 2153920"/>
                  <a:gd name="connsiteX52" fmla="*/ 345822 w 4135502"/>
                  <a:gd name="connsiteY52" fmla="*/ 1686560 h 2153920"/>
                  <a:gd name="connsiteX53" fmla="*/ 376302 w 4135502"/>
                  <a:gd name="connsiteY53" fmla="*/ 1676400 h 2153920"/>
                  <a:gd name="connsiteX54" fmla="*/ 416942 w 4135502"/>
                  <a:gd name="connsiteY54" fmla="*/ 1656080 h 2153920"/>
                  <a:gd name="connsiteX55" fmla="*/ 488062 w 4135502"/>
                  <a:gd name="connsiteY55" fmla="*/ 1605280 h 2153920"/>
                  <a:gd name="connsiteX56" fmla="*/ 518542 w 4135502"/>
                  <a:gd name="connsiteY56" fmla="*/ 1584960 h 2153920"/>
                  <a:gd name="connsiteX57" fmla="*/ 538862 w 4135502"/>
                  <a:gd name="connsiteY57" fmla="*/ 1554480 h 2153920"/>
                  <a:gd name="connsiteX58" fmla="*/ 599822 w 4135502"/>
                  <a:gd name="connsiteY58" fmla="*/ 1524000 h 2153920"/>
                  <a:gd name="connsiteX59" fmla="*/ 630302 w 4135502"/>
                  <a:gd name="connsiteY59" fmla="*/ 1493520 h 2153920"/>
                  <a:gd name="connsiteX60" fmla="*/ 670942 w 4135502"/>
                  <a:gd name="connsiteY60" fmla="*/ 1432560 h 2153920"/>
                  <a:gd name="connsiteX61" fmla="*/ 701422 w 4135502"/>
                  <a:gd name="connsiteY61" fmla="*/ 1412240 h 2153920"/>
                  <a:gd name="connsiteX62" fmla="*/ 721742 w 4135502"/>
                  <a:gd name="connsiteY62" fmla="*/ 1371600 h 2153920"/>
                  <a:gd name="connsiteX63" fmla="*/ 731902 w 4135502"/>
                  <a:gd name="connsiteY63" fmla="*/ 1330960 h 2153920"/>
                  <a:gd name="connsiteX64" fmla="*/ 752222 w 4135502"/>
                  <a:gd name="connsiteY64" fmla="*/ 1209040 h 2153920"/>
                  <a:gd name="connsiteX65" fmla="*/ 762382 w 4135502"/>
                  <a:gd name="connsiteY65" fmla="*/ 1158240 h 2153920"/>
                  <a:gd name="connsiteX66" fmla="*/ 782702 w 4135502"/>
                  <a:gd name="connsiteY66" fmla="*/ 1117600 h 2153920"/>
                  <a:gd name="connsiteX67" fmla="*/ 792862 w 4135502"/>
                  <a:gd name="connsiteY67" fmla="*/ 1076960 h 2153920"/>
                  <a:gd name="connsiteX68" fmla="*/ 813182 w 4135502"/>
                  <a:gd name="connsiteY68" fmla="*/ 1046480 h 2153920"/>
                  <a:gd name="connsiteX69" fmla="*/ 975742 w 4135502"/>
                  <a:gd name="connsiteY69" fmla="*/ 904240 h 2153920"/>
                  <a:gd name="connsiteX70" fmla="*/ 1026542 w 4135502"/>
                  <a:gd name="connsiteY70" fmla="*/ 863600 h 2153920"/>
                  <a:gd name="connsiteX71" fmla="*/ 1117982 w 4135502"/>
                  <a:gd name="connsiteY71" fmla="*/ 833120 h 2153920"/>
                  <a:gd name="connsiteX72" fmla="*/ 1199262 w 4135502"/>
                  <a:gd name="connsiteY72" fmla="*/ 802640 h 2153920"/>
                  <a:gd name="connsiteX73" fmla="*/ 1331342 w 4135502"/>
                  <a:gd name="connsiteY73" fmla="*/ 772160 h 2153920"/>
                  <a:gd name="connsiteX74" fmla="*/ 1412622 w 4135502"/>
                  <a:gd name="connsiteY74" fmla="*/ 751840 h 2153920"/>
                  <a:gd name="connsiteX75" fmla="*/ 1443102 w 4135502"/>
                  <a:gd name="connsiteY75" fmla="*/ 741680 h 2153920"/>
                  <a:gd name="connsiteX76" fmla="*/ 1737742 w 4135502"/>
                  <a:gd name="connsiteY76" fmla="*/ 731520 h 2153920"/>
                  <a:gd name="connsiteX77" fmla="*/ 1940942 w 4135502"/>
                  <a:gd name="connsiteY77" fmla="*/ 711200 h 2153920"/>
                  <a:gd name="connsiteX78" fmla="*/ 2032382 w 4135502"/>
                  <a:gd name="connsiteY78" fmla="*/ 690880 h 2153920"/>
                  <a:gd name="connsiteX79" fmla="*/ 2093342 w 4135502"/>
                  <a:gd name="connsiteY79" fmla="*/ 670560 h 2153920"/>
                  <a:gd name="connsiteX80" fmla="*/ 2174622 w 4135502"/>
                  <a:gd name="connsiteY80" fmla="*/ 650240 h 2153920"/>
                  <a:gd name="connsiteX81" fmla="*/ 2205102 w 4135502"/>
                  <a:gd name="connsiteY81" fmla="*/ 640080 h 2153920"/>
                  <a:gd name="connsiteX82" fmla="*/ 2245742 w 4135502"/>
                  <a:gd name="connsiteY82" fmla="*/ 629920 h 2153920"/>
                  <a:gd name="connsiteX83" fmla="*/ 2347342 w 4135502"/>
                  <a:gd name="connsiteY83" fmla="*/ 568960 h 2153920"/>
                  <a:gd name="connsiteX84" fmla="*/ 2438782 w 4135502"/>
                  <a:gd name="connsiteY84" fmla="*/ 467360 h 2153920"/>
                  <a:gd name="connsiteX85" fmla="*/ 2469262 w 4135502"/>
                  <a:gd name="connsiteY85" fmla="*/ 426720 h 2153920"/>
                  <a:gd name="connsiteX86" fmla="*/ 2489582 w 4135502"/>
                  <a:gd name="connsiteY86" fmla="*/ 375920 h 2153920"/>
                  <a:gd name="connsiteX87" fmla="*/ 2520062 w 4135502"/>
                  <a:gd name="connsiteY87" fmla="*/ 314960 h 2153920"/>
                  <a:gd name="connsiteX88" fmla="*/ 2550542 w 4135502"/>
                  <a:gd name="connsiteY88" fmla="*/ 274320 h 2153920"/>
                  <a:gd name="connsiteX89" fmla="*/ 2570862 w 4135502"/>
                  <a:gd name="connsiteY89" fmla="*/ 223520 h 2153920"/>
                  <a:gd name="connsiteX90" fmla="*/ 2611502 w 4135502"/>
                  <a:gd name="connsiteY90" fmla="*/ 193040 h 2153920"/>
                  <a:gd name="connsiteX91" fmla="*/ 2631822 w 4135502"/>
                  <a:gd name="connsiteY91" fmla="*/ 162560 h 2153920"/>
                  <a:gd name="connsiteX92" fmla="*/ 2672462 w 4135502"/>
                  <a:gd name="connsiteY92" fmla="*/ 121920 h 2153920"/>
                  <a:gd name="connsiteX93" fmla="*/ 2733422 w 4135502"/>
                  <a:gd name="connsiteY93" fmla="*/ 50800 h 2153920"/>
                  <a:gd name="connsiteX94" fmla="*/ 2763902 w 4135502"/>
                  <a:gd name="connsiteY94" fmla="*/ 40640 h 2153920"/>
                  <a:gd name="connsiteX95" fmla="*/ 2794382 w 4135502"/>
                  <a:gd name="connsiteY95" fmla="*/ 20320 h 2153920"/>
                  <a:gd name="connsiteX96" fmla="*/ 2865502 w 4135502"/>
                  <a:gd name="connsiteY96" fmla="*/ 0 h 2153920"/>
                  <a:gd name="connsiteX97" fmla="*/ 3007742 w 4135502"/>
                  <a:gd name="connsiteY97" fmla="*/ 10160 h 2153920"/>
                  <a:gd name="connsiteX98" fmla="*/ 3068702 w 4135502"/>
                  <a:gd name="connsiteY98" fmla="*/ 30480 h 2153920"/>
                  <a:gd name="connsiteX99" fmla="*/ 3129662 w 4135502"/>
                  <a:gd name="connsiteY99" fmla="*/ 40640 h 2153920"/>
                  <a:gd name="connsiteX100" fmla="*/ 3160142 w 4135502"/>
                  <a:gd name="connsiteY100" fmla="*/ 60960 h 2153920"/>
                  <a:gd name="connsiteX101" fmla="*/ 3200782 w 4135502"/>
                  <a:gd name="connsiteY101" fmla="*/ 71120 h 2153920"/>
                  <a:gd name="connsiteX102" fmla="*/ 3282062 w 4135502"/>
                  <a:gd name="connsiteY102" fmla="*/ 101600 h 2153920"/>
                  <a:gd name="connsiteX103" fmla="*/ 3312542 w 4135502"/>
                  <a:gd name="connsiteY103" fmla="*/ 111760 h 2153920"/>
                  <a:gd name="connsiteX104" fmla="*/ 3373502 w 4135502"/>
                  <a:gd name="connsiteY104" fmla="*/ 152400 h 2153920"/>
                  <a:gd name="connsiteX105" fmla="*/ 3403982 w 4135502"/>
                  <a:gd name="connsiteY105" fmla="*/ 172720 h 2153920"/>
                  <a:gd name="connsiteX106" fmla="*/ 3434462 w 4135502"/>
                  <a:gd name="connsiteY106" fmla="*/ 193040 h 2153920"/>
                  <a:gd name="connsiteX107" fmla="*/ 3475102 w 4135502"/>
                  <a:gd name="connsiteY107" fmla="*/ 223520 h 2153920"/>
                  <a:gd name="connsiteX108" fmla="*/ 3515742 w 4135502"/>
                  <a:gd name="connsiteY108" fmla="*/ 345440 h 2153920"/>
                  <a:gd name="connsiteX109" fmla="*/ 3546222 w 4135502"/>
                  <a:gd name="connsiteY109" fmla="*/ 436880 h 2153920"/>
                  <a:gd name="connsiteX110" fmla="*/ 3556382 w 4135502"/>
                  <a:gd name="connsiteY110" fmla="*/ 467360 h 2153920"/>
                  <a:gd name="connsiteX111" fmla="*/ 3566542 w 4135502"/>
                  <a:gd name="connsiteY111" fmla="*/ 568960 h 2153920"/>
                  <a:gd name="connsiteX112" fmla="*/ 3586862 w 4135502"/>
                  <a:gd name="connsiteY112" fmla="*/ 640080 h 2153920"/>
                  <a:gd name="connsiteX113" fmla="*/ 3607182 w 4135502"/>
                  <a:gd name="connsiteY113" fmla="*/ 833120 h 2153920"/>
                  <a:gd name="connsiteX114" fmla="*/ 3617342 w 4135502"/>
                  <a:gd name="connsiteY114" fmla="*/ 873760 h 2153920"/>
                  <a:gd name="connsiteX115" fmla="*/ 3627502 w 4135502"/>
                  <a:gd name="connsiteY115" fmla="*/ 955040 h 2153920"/>
                  <a:gd name="connsiteX116" fmla="*/ 3637662 w 4135502"/>
                  <a:gd name="connsiteY116" fmla="*/ 985520 h 2153920"/>
                  <a:gd name="connsiteX117" fmla="*/ 3657982 w 4135502"/>
                  <a:gd name="connsiteY117" fmla="*/ 1066800 h 2153920"/>
                  <a:gd name="connsiteX118" fmla="*/ 3668142 w 4135502"/>
                  <a:gd name="connsiteY118" fmla="*/ 1107440 h 2153920"/>
                  <a:gd name="connsiteX119" fmla="*/ 3678302 w 4135502"/>
                  <a:gd name="connsiteY119" fmla="*/ 1137920 h 2153920"/>
                  <a:gd name="connsiteX120" fmla="*/ 3698622 w 4135502"/>
                  <a:gd name="connsiteY120" fmla="*/ 1290320 h 2153920"/>
                  <a:gd name="connsiteX121" fmla="*/ 3718942 w 4135502"/>
                  <a:gd name="connsiteY121" fmla="*/ 1330960 h 2153920"/>
                  <a:gd name="connsiteX122" fmla="*/ 3729102 w 4135502"/>
                  <a:gd name="connsiteY122" fmla="*/ 1371600 h 2153920"/>
                  <a:gd name="connsiteX123" fmla="*/ 3759582 w 4135502"/>
                  <a:gd name="connsiteY123" fmla="*/ 1412240 h 2153920"/>
                  <a:gd name="connsiteX124" fmla="*/ 3790062 w 4135502"/>
                  <a:gd name="connsiteY124" fmla="*/ 1473200 h 2153920"/>
                  <a:gd name="connsiteX125" fmla="*/ 3851022 w 4135502"/>
                  <a:gd name="connsiteY125" fmla="*/ 1503680 h 2153920"/>
                  <a:gd name="connsiteX126" fmla="*/ 3901822 w 4135502"/>
                  <a:gd name="connsiteY126" fmla="*/ 1524000 h 2153920"/>
                  <a:gd name="connsiteX127" fmla="*/ 3942462 w 4135502"/>
                  <a:gd name="connsiteY127" fmla="*/ 1544320 h 2153920"/>
                  <a:gd name="connsiteX128" fmla="*/ 3972942 w 4135502"/>
                  <a:gd name="connsiteY128" fmla="*/ 1554480 h 2153920"/>
                  <a:gd name="connsiteX129" fmla="*/ 4003422 w 4135502"/>
                  <a:gd name="connsiteY129" fmla="*/ 1574800 h 2153920"/>
                  <a:gd name="connsiteX130" fmla="*/ 4064382 w 4135502"/>
                  <a:gd name="connsiteY130" fmla="*/ 1605280 h 2153920"/>
                  <a:gd name="connsiteX131" fmla="*/ 4115182 w 4135502"/>
                  <a:gd name="connsiteY131" fmla="*/ 1656080 h 2153920"/>
                  <a:gd name="connsiteX132" fmla="*/ 4135502 w 4135502"/>
                  <a:gd name="connsiteY132" fmla="*/ 1686560 h 2153920"/>
                  <a:gd name="connsiteX133" fmla="*/ 4125342 w 4135502"/>
                  <a:gd name="connsiteY133" fmla="*/ 1737360 h 2153920"/>
                  <a:gd name="connsiteX134" fmla="*/ 4084702 w 4135502"/>
                  <a:gd name="connsiteY134" fmla="*/ 1757680 h 2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135502" h="2153920">
                    <a:moveTo>
                      <a:pt x="4135502" y="1727200"/>
                    </a:moveTo>
                    <a:cubicBezTo>
                      <a:pt x="4115182" y="1723813"/>
                      <a:pt x="4095142" y="1717040"/>
                      <a:pt x="4074542" y="1717040"/>
                    </a:cubicBezTo>
                    <a:cubicBezTo>
                      <a:pt x="4058661" y="1717040"/>
                      <a:pt x="4020191" y="1732569"/>
                      <a:pt x="4003422" y="1737360"/>
                    </a:cubicBezTo>
                    <a:cubicBezTo>
                      <a:pt x="3989996" y="1741196"/>
                      <a:pt x="3976208" y="1743684"/>
                      <a:pt x="3962782" y="1747520"/>
                    </a:cubicBezTo>
                    <a:cubicBezTo>
                      <a:pt x="3952484" y="1750462"/>
                      <a:pt x="3942804" y="1755580"/>
                      <a:pt x="3932302" y="1757680"/>
                    </a:cubicBezTo>
                    <a:cubicBezTo>
                      <a:pt x="3908820" y="1762376"/>
                      <a:pt x="3884889" y="1764453"/>
                      <a:pt x="3861182" y="1767840"/>
                    </a:cubicBezTo>
                    <a:cubicBezTo>
                      <a:pt x="3847635" y="1774613"/>
                      <a:pt x="3834604" y="1782535"/>
                      <a:pt x="3820542" y="1788160"/>
                    </a:cubicBezTo>
                    <a:cubicBezTo>
                      <a:pt x="3800655" y="1796115"/>
                      <a:pt x="3777404" y="1796599"/>
                      <a:pt x="3759582" y="1808480"/>
                    </a:cubicBezTo>
                    <a:cubicBezTo>
                      <a:pt x="3717484" y="1836546"/>
                      <a:pt x="3740948" y="1825838"/>
                      <a:pt x="3688462" y="1838960"/>
                    </a:cubicBezTo>
                    <a:cubicBezTo>
                      <a:pt x="3678302" y="1849120"/>
                      <a:pt x="3669020" y="1860242"/>
                      <a:pt x="3657982" y="1869440"/>
                    </a:cubicBezTo>
                    <a:cubicBezTo>
                      <a:pt x="3630978" y="1891943"/>
                      <a:pt x="3618481" y="1892012"/>
                      <a:pt x="3586862" y="1910080"/>
                    </a:cubicBezTo>
                    <a:cubicBezTo>
                      <a:pt x="3532290" y="1941264"/>
                      <a:pt x="3582492" y="1923872"/>
                      <a:pt x="3515742" y="1940560"/>
                    </a:cubicBezTo>
                    <a:cubicBezTo>
                      <a:pt x="3428391" y="1998794"/>
                      <a:pt x="3538910" y="1928976"/>
                      <a:pt x="3454782" y="1971040"/>
                    </a:cubicBezTo>
                    <a:cubicBezTo>
                      <a:pt x="3443860" y="1976501"/>
                      <a:pt x="3435460" y="1986401"/>
                      <a:pt x="3424302" y="1991360"/>
                    </a:cubicBezTo>
                    <a:cubicBezTo>
                      <a:pt x="3374565" y="2013465"/>
                      <a:pt x="3368169" y="2008200"/>
                      <a:pt x="3322702" y="2021840"/>
                    </a:cubicBezTo>
                    <a:cubicBezTo>
                      <a:pt x="3302186" y="2027995"/>
                      <a:pt x="3283087" y="2040381"/>
                      <a:pt x="3261742" y="2042160"/>
                    </a:cubicBezTo>
                    <a:lnTo>
                      <a:pt x="3139822" y="2052320"/>
                    </a:lnTo>
                    <a:cubicBezTo>
                      <a:pt x="3085635" y="2048933"/>
                      <a:pt x="3031350" y="2046863"/>
                      <a:pt x="2977262" y="2042160"/>
                    </a:cubicBezTo>
                    <a:cubicBezTo>
                      <a:pt x="2863643" y="2032280"/>
                      <a:pt x="2946095" y="2036493"/>
                      <a:pt x="2865502" y="2021840"/>
                    </a:cubicBezTo>
                    <a:cubicBezTo>
                      <a:pt x="2841941" y="2017556"/>
                      <a:pt x="2818198" y="2014187"/>
                      <a:pt x="2794382" y="2011680"/>
                    </a:cubicBezTo>
                    <a:cubicBezTo>
                      <a:pt x="2719826" y="2003832"/>
                      <a:pt x="2590679" y="1996068"/>
                      <a:pt x="2520062" y="1991360"/>
                    </a:cubicBezTo>
                    <a:cubicBezTo>
                      <a:pt x="2476035" y="1994747"/>
                      <a:pt x="2431768" y="1995809"/>
                      <a:pt x="2387982" y="2001520"/>
                    </a:cubicBezTo>
                    <a:cubicBezTo>
                      <a:pt x="2314315" y="2011129"/>
                      <a:pt x="2307229" y="2014891"/>
                      <a:pt x="2255902" y="2032000"/>
                    </a:cubicBezTo>
                    <a:cubicBezTo>
                      <a:pt x="2175485" y="2021948"/>
                      <a:pt x="2106056" y="2011680"/>
                      <a:pt x="2022222" y="2011680"/>
                    </a:cubicBezTo>
                    <a:cubicBezTo>
                      <a:pt x="1988186" y="2011680"/>
                      <a:pt x="1954489" y="2018453"/>
                      <a:pt x="1920622" y="2021840"/>
                    </a:cubicBezTo>
                    <a:lnTo>
                      <a:pt x="1798702" y="2062480"/>
                    </a:lnTo>
                    <a:lnTo>
                      <a:pt x="1768222" y="2072640"/>
                    </a:lnTo>
                    <a:cubicBezTo>
                      <a:pt x="1758062" y="2076027"/>
                      <a:pt x="1748344" y="2081285"/>
                      <a:pt x="1737742" y="2082800"/>
                    </a:cubicBezTo>
                    <a:lnTo>
                      <a:pt x="1666622" y="2092960"/>
                    </a:lnTo>
                    <a:lnTo>
                      <a:pt x="1361822" y="2082800"/>
                    </a:lnTo>
                    <a:cubicBezTo>
                      <a:pt x="1327829" y="2081100"/>
                      <a:pt x="1293675" y="2078912"/>
                      <a:pt x="1260222" y="2072640"/>
                    </a:cubicBezTo>
                    <a:cubicBezTo>
                      <a:pt x="1239170" y="2068693"/>
                      <a:pt x="1199262" y="2052320"/>
                      <a:pt x="1199262" y="2052320"/>
                    </a:cubicBezTo>
                    <a:cubicBezTo>
                      <a:pt x="1148462" y="2055707"/>
                      <a:pt x="1097583" y="2058069"/>
                      <a:pt x="1046862" y="2062480"/>
                    </a:cubicBezTo>
                    <a:cubicBezTo>
                      <a:pt x="1019660" y="2064845"/>
                      <a:pt x="992647" y="2069031"/>
                      <a:pt x="965582" y="2072640"/>
                    </a:cubicBezTo>
                    <a:cubicBezTo>
                      <a:pt x="941845" y="2075805"/>
                      <a:pt x="918368" y="2081394"/>
                      <a:pt x="894462" y="2082800"/>
                    </a:cubicBezTo>
                    <a:cubicBezTo>
                      <a:pt x="803117" y="2088173"/>
                      <a:pt x="711582" y="2089573"/>
                      <a:pt x="620142" y="2092960"/>
                    </a:cubicBezTo>
                    <a:cubicBezTo>
                      <a:pt x="599822" y="2096347"/>
                      <a:pt x="579292" y="2098651"/>
                      <a:pt x="559182" y="2103120"/>
                    </a:cubicBezTo>
                    <a:cubicBezTo>
                      <a:pt x="548727" y="2105443"/>
                      <a:pt x="539092" y="2110683"/>
                      <a:pt x="528702" y="2113280"/>
                    </a:cubicBezTo>
                    <a:cubicBezTo>
                      <a:pt x="505516" y="2119077"/>
                      <a:pt x="470646" y="2121988"/>
                      <a:pt x="447422" y="2133600"/>
                    </a:cubicBezTo>
                    <a:cubicBezTo>
                      <a:pt x="436500" y="2139061"/>
                      <a:pt x="427102" y="2147147"/>
                      <a:pt x="416942" y="2153920"/>
                    </a:cubicBezTo>
                    <a:cubicBezTo>
                      <a:pt x="298409" y="2150533"/>
                      <a:pt x="179760" y="2149993"/>
                      <a:pt x="61342" y="2143760"/>
                    </a:cubicBezTo>
                    <a:cubicBezTo>
                      <a:pt x="50647" y="2143197"/>
                      <a:pt x="37087" y="2142315"/>
                      <a:pt x="30862" y="2133600"/>
                    </a:cubicBezTo>
                    <a:cubicBezTo>
                      <a:pt x="16539" y="2113548"/>
                      <a:pt x="5505" y="2047454"/>
                      <a:pt x="382" y="2021840"/>
                    </a:cubicBezTo>
                    <a:cubicBezTo>
                      <a:pt x="3769" y="1967653"/>
                      <a:pt x="-7394" y="1910524"/>
                      <a:pt x="10542" y="1859280"/>
                    </a:cubicBezTo>
                    <a:cubicBezTo>
                      <a:pt x="18610" y="1836229"/>
                      <a:pt x="51182" y="1832187"/>
                      <a:pt x="71502" y="1818640"/>
                    </a:cubicBezTo>
                    <a:cubicBezTo>
                      <a:pt x="81662" y="1811867"/>
                      <a:pt x="93348" y="1806954"/>
                      <a:pt x="101982" y="1798320"/>
                    </a:cubicBezTo>
                    <a:cubicBezTo>
                      <a:pt x="112142" y="1788160"/>
                      <a:pt x="120507" y="1775810"/>
                      <a:pt x="132462" y="1767840"/>
                    </a:cubicBezTo>
                    <a:cubicBezTo>
                      <a:pt x="141373" y="1761899"/>
                      <a:pt x="153363" y="1762469"/>
                      <a:pt x="162942" y="1757680"/>
                    </a:cubicBezTo>
                    <a:cubicBezTo>
                      <a:pt x="173864" y="1752219"/>
                      <a:pt x="181989" y="1741647"/>
                      <a:pt x="193422" y="1737360"/>
                    </a:cubicBezTo>
                    <a:cubicBezTo>
                      <a:pt x="209591" y="1731297"/>
                      <a:pt x="227469" y="1731388"/>
                      <a:pt x="244222" y="1727200"/>
                    </a:cubicBezTo>
                    <a:cubicBezTo>
                      <a:pt x="254612" y="1724603"/>
                      <a:pt x="264404" y="1719982"/>
                      <a:pt x="274702" y="1717040"/>
                    </a:cubicBezTo>
                    <a:cubicBezTo>
                      <a:pt x="288128" y="1713204"/>
                      <a:pt x="301795" y="1710267"/>
                      <a:pt x="315342" y="1706880"/>
                    </a:cubicBezTo>
                    <a:cubicBezTo>
                      <a:pt x="325502" y="1700107"/>
                      <a:pt x="334900" y="1692021"/>
                      <a:pt x="345822" y="1686560"/>
                    </a:cubicBezTo>
                    <a:cubicBezTo>
                      <a:pt x="355401" y="1681771"/>
                      <a:pt x="366458" y="1680619"/>
                      <a:pt x="376302" y="1676400"/>
                    </a:cubicBezTo>
                    <a:cubicBezTo>
                      <a:pt x="390223" y="1670434"/>
                      <a:pt x="403792" y="1663594"/>
                      <a:pt x="416942" y="1656080"/>
                    </a:cubicBezTo>
                    <a:cubicBezTo>
                      <a:pt x="440886" y="1642398"/>
                      <a:pt x="466256" y="1620856"/>
                      <a:pt x="488062" y="1605280"/>
                    </a:cubicBezTo>
                    <a:cubicBezTo>
                      <a:pt x="497998" y="1598183"/>
                      <a:pt x="508382" y="1591733"/>
                      <a:pt x="518542" y="1584960"/>
                    </a:cubicBezTo>
                    <a:cubicBezTo>
                      <a:pt x="525315" y="1574800"/>
                      <a:pt x="530228" y="1563114"/>
                      <a:pt x="538862" y="1554480"/>
                    </a:cubicBezTo>
                    <a:cubicBezTo>
                      <a:pt x="558557" y="1534785"/>
                      <a:pt x="575032" y="1532263"/>
                      <a:pt x="599822" y="1524000"/>
                    </a:cubicBezTo>
                    <a:cubicBezTo>
                      <a:pt x="609982" y="1513840"/>
                      <a:pt x="621481" y="1504862"/>
                      <a:pt x="630302" y="1493520"/>
                    </a:cubicBezTo>
                    <a:cubicBezTo>
                      <a:pt x="645295" y="1474243"/>
                      <a:pt x="650622" y="1446107"/>
                      <a:pt x="670942" y="1432560"/>
                    </a:cubicBezTo>
                    <a:lnTo>
                      <a:pt x="701422" y="1412240"/>
                    </a:lnTo>
                    <a:cubicBezTo>
                      <a:pt x="708195" y="1398693"/>
                      <a:pt x="716424" y="1385781"/>
                      <a:pt x="721742" y="1371600"/>
                    </a:cubicBezTo>
                    <a:cubicBezTo>
                      <a:pt x="726645" y="1358525"/>
                      <a:pt x="729329" y="1344684"/>
                      <a:pt x="731902" y="1330960"/>
                    </a:cubicBezTo>
                    <a:cubicBezTo>
                      <a:pt x="739495" y="1290465"/>
                      <a:pt x="744142" y="1249440"/>
                      <a:pt x="752222" y="1209040"/>
                    </a:cubicBezTo>
                    <a:cubicBezTo>
                      <a:pt x="755609" y="1192107"/>
                      <a:pt x="756921" y="1174623"/>
                      <a:pt x="762382" y="1158240"/>
                    </a:cubicBezTo>
                    <a:cubicBezTo>
                      <a:pt x="767171" y="1143872"/>
                      <a:pt x="777384" y="1131781"/>
                      <a:pt x="782702" y="1117600"/>
                    </a:cubicBezTo>
                    <a:cubicBezTo>
                      <a:pt x="787605" y="1104525"/>
                      <a:pt x="787361" y="1089795"/>
                      <a:pt x="792862" y="1076960"/>
                    </a:cubicBezTo>
                    <a:cubicBezTo>
                      <a:pt x="797672" y="1065737"/>
                      <a:pt x="804968" y="1055515"/>
                      <a:pt x="813182" y="1046480"/>
                    </a:cubicBezTo>
                    <a:cubicBezTo>
                      <a:pt x="893959" y="957625"/>
                      <a:pt x="885421" y="973718"/>
                      <a:pt x="975742" y="904240"/>
                    </a:cubicBezTo>
                    <a:cubicBezTo>
                      <a:pt x="992930" y="891018"/>
                      <a:pt x="1005970" y="870457"/>
                      <a:pt x="1026542" y="863600"/>
                    </a:cubicBezTo>
                    <a:cubicBezTo>
                      <a:pt x="1057022" y="853440"/>
                      <a:pt x="1088151" y="845052"/>
                      <a:pt x="1117982" y="833120"/>
                    </a:cubicBezTo>
                    <a:cubicBezTo>
                      <a:pt x="1139978" y="824322"/>
                      <a:pt x="1174233" y="809466"/>
                      <a:pt x="1199262" y="802640"/>
                    </a:cubicBezTo>
                    <a:cubicBezTo>
                      <a:pt x="1336918" y="765098"/>
                      <a:pt x="1228657" y="795857"/>
                      <a:pt x="1331342" y="772160"/>
                    </a:cubicBezTo>
                    <a:cubicBezTo>
                      <a:pt x="1358554" y="765880"/>
                      <a:pt x="1386128" y="760671"/>
                      <a:pt x="1412622" y="751840"/>
                    </a:cubicBezTo>
                    <a:cubicBezTo>
                      <a:pt x="1422782" y="748453"/>
                      <a:pt x="1432413" y="742348"/>
                      <a:pt x="1443102" y="741680"/>
                    </a:cubicBezTo>
                    <a:cubicBezTo>
                      <a:pt x="1541182" y="735550"/>
                      <a:pt x="1639529" y="734907"/>
                      <a:pt x="1737742" y="731520"/>
                    </a:cubicBezTo>
                    <a:cubicBezTo>
                      <a:pt x="1812484" y="725291"/>
                      <a:pt x="1869001" y="722268"/>
                      <a:pt x="1940942" y="711200"/>
                    </a:cubicBezTo>
                    <a:cubicBezTo>
                      <a:pt x="1960787" y="708147"/>
                      <a:pt x="2011092" y="697267"/>
                      <a:pt x="2032382" y="690880"/>
                    </a:cubicBezTo>
                    <a:cubicBezTo>
                      <a:pt x="2052898" y="684725"/>
                      <a:pt x="2072747" y="676444"/>
                      <a:pt x="2093342" y="670560"/>
                    </a:cubicBezTo>
                    <a:cubicBezTo>
                      <a:pt x="2120195" y="662888"/>
                      <a:pt x="2148128" y="659071"/>
                      <a:pt x="2174622" y="650240"/>
                    </a:cubicBezTo>
                    <a:cubicBezTo>
                      <a:pt x="2184782" y="646853"/>
                      <a:pt x="2194804" y="643022"/>
                      <a:pt x="2205102" y="640080"/>
                    </a:cubicBezTo>
                    <a:cubicBezTo>
                      <a:pt x="2218528" y="636244"/>
                      <a:pt x="2232667" y="634823"/>
                      <a:pt x="2245742" y="629920"/>
                    </a:cubicBezTo>
                    <a:cubicBezTo>
                      <a:pt x="2271397" y="620299"/>
                      <a:pt x="2333163" y="583139"/>
                      <a:pt x="2347342" y="568960"/>
                    </a:cubicBezTo>
                    <a:cubicBezTo>
                      <a:pt x="2453809" y="462493"/>
                      <a:pt x="2390136" y="535465"/>
                      <a:pt x="2438782" y="467360"/>
                    </a:cubicBezTo>
                    <a:cubicBezTo>
                      <a:pt x="2448624" y="453581"/>
                      <a:pt x="2461038" y="441522"/>
                      <a:pt x="2469262" y="426720"/>
                    </a:cubicBezTo>
                    <a:cubicBezTo>
                      <a:pt x="2478119" y="410777"/>
                      <a:pt x="2482035" y="392523"/>
                      <a:pt x="2489582" y="375920"/>
                    </a:cubicBezTo>
                    <a:cubicBezTo>
                      <a:pt x="2498983" y="355238"/>
                      <a:pt x="2508373" y="334441"/>
                      <a:pt x="2520062" y="314960"/>
                    </a:cubicBezTo>
                    <a:cubicBezTo>
                      <a:pt x="2528774" y="300440"/>
                      <a:pt x="2542318" y="289122"/>
                      <a:pt x="2550542" y="274320"/>
                    </a:cubicBezTo>
                    <a:cubicBezTo>
                      <a:pt x="2559399" y="258377"/>
                      <a:pt x="2559919" y="238110"/>
                      <a:pt x="2570862" y="223520"/>
                    </a:cubicBezTo>
                    <a:cubicBezTo>
                      <a:pt x="2581022" y="209973"/>
                      <a:pt x="2599528" y="205014"/>
                      <a:pt x="2611502" y="193040"/>
                    </a:cubicBezTo>
                    <a:cubicBezTo>
                      <a:pt x="2620136" y="184406"/>
                      <a:pt x="2623875" y="171831"/>
                      <a:pt x="2631822" y="162560"/>
                    </a:cubicBezTo>
                    <a:cubicBezTo>
                      <a:pt x="2644290" y="148014"/>
                      <a:pt x="2659846" y="136338"/>
                      <a:pt x="2672462" y="121920"/>
                    </a:cubicBezTo>
                    <a:cubicBezTo>
                      <a:pt x="2692181" y="99384"/>
                      <a:pt x="2707415" y="68138"/>
                      <a:pt x="2733422" y="50800"/>
                    </a:cubicBezTo>
                    <a:cubicBezTo>
                      <a:pt x="2742333" y="44859"/>
                      <a:pt x="2754323" y="45429"/>
                      <a:pt x="2763902" y="40640"/>
                    </a:cubicBezTo>
                    <a:cubicBezTo>
                      <a:pt x="2774824" y="35179"/>
                      <a:pt x="2783460" y="25781"/>
                      <a:pt x="2794382" y="20320"/>
                    </a:cubicBezTo>
                    <a:cubicBezTo>
                      <a:pt x="2808958" y="13032"/>
                      <a:pt x="2852481" y="3255"/>
                      <a:pt x="2865502" y="0"/>
                    </a:cubicBezTo>
                    <a:cubicBezTo>
                      <a:pt x="2912915" y="3387"/>
                      <a:pt x="2960734" y="3109"/>
                      <a:pt x="3007742" y="10160"/>
                    </a:cubicBezTo>
                    <a:cubicBezTo>
                      <a:pt x="3028924" y="13337"/>
                      <a:pt x="3047574" y="26959"/>
                      <a:pt x="3068702" y="30480"/>
                    </a:cubicBezTo>
                    <a:lnTo>
                      <a:pt x="3129662" y="40640"/>
                    </a:lnTo>
                    <a:cubicBezTo>
                      <a:pt x="3139822" y="47413"/>
                      <a:pt x="3148919" y="56150"/>
                      <a:pt x="3160142" y="60960"/>
                    </a:cubicBezTo>
                    <a:cubicBezTo>
                      <a:pt x="3172977" y="66461"/>
                      <a:pt x="3187356" y="67284"/>
                      <a:pt x="3200782" y="71120"/>
                    </a:cubicBezTo>
                    <a:cubicBezTo>
                      <a:pt x="3233068" y="80345"/>
                      <a:pt x="3247707" y="88717"/>
                      <a:pt x="3282062" y="101600"/>
                    </a:cubicBezTo>
                    <a:cubicBezTo>
                      <a:pt x="3292090" y="105360"/>
                      <a:pt x="3303180" y="106559"/>
                      <a:pt x="3312542" y="111760"/>
                    </a:cubicBezTo>
                    <a:cubicBezTo>
                      <a:pt x="3333890" y="123620"/>
                      <a:pt x="3353182" y="138853"/>
                      <a:pt x="3373502" y="152400"/>
                    </a:cubicBezTo>
                    <a:lnTo>
                      <a:pt x="3403982" y="172720"/>
                    </a:lnTo>
                    <a:cubicBezTo>
                      <a:pt x="3414142" y="179493"/>
                      <a:pt x="3424693" y="185714"/>
                      <a:pt x="3434462" y="193040"/>
                    </a:cubicBezTo>
                    <a:lnTo>
                      <a:pt x="3475102" y="223520"/>
                    </a:lnTo>
                    <a:cubicBezTo>
                      <a:pt x="3520924" y="315163"/>
                      <a:pt x="3467755" y="201480"/>
                      <a:pt x="3515742" y="345440"/>
                    </a:cubicBezTo>
                    <a:lnTo>
                      <a:pt x="3546222" y="436880"/>
                    </a:lnTo>
                    <a:lnTo>
                      <a:pt x="3556382" y="467360"/>
                    </a:lnTo>
                    <a:cubicBezTo>
                      <a:pt x="3559769" y="501227"/>
                      <a:pt x="3561729" y="535266"/>
                      <a:pt x="3566542" y="568960"/>
                    </a:cubicBezTo>
                    <a:cubicBezTo>
                      <a:pt x="3569731" y="591286"/>
                      <a:pt x="3579625" y="618368"/>
                      <a:pt x="3586862" y="640080"/>
                    </a:cubicBezTo>
                    <a:cubicBezTo>
                      <a:pt x="3593635" y="704427"/>
                      <a:pt x="3591489" y="770350"/>
                      <a:pt x="3607182" y="833120"/>
                    </a:cubicBezTo>
                    <a:cubicBezTo>
                      <a:pt x="3610569" y="846667"/>
                      <a:pt x="3615046" y="859986"/>
                      <a:pt x="3617342" y="873760"/>
                    </a:cubicBezTo>
                    <a:cubicBezTo>
                      <a:pt x="3621831" y="900693"/>
                      <a:pt x="3622618" y="928176"/>
                      <a:pt x="3627502" y="955040"/>
                    </a:cubicBezTo>
                    <a:cubicBezTo>
                      <a:pt x="3629418" y="965577"/>
                      <a:pt x="3634844" y="975188"/>
                      <a:pt x="3637662" y="985520"/>
                    </a:cubicBezTo>
                    <a:cubicBezTo>
                      <a:pt x="3645010" y="1012463"/>
                      <a:pt x="3651209" y="1039707"/>
                      <a:pt x="3657982" y="1066800"/>
                    </a:cubicBezTo>
                    <a:cubicBezTo>
                      <a:pt x="3661369" y="1080347"/>
                      <a:pt x="3663726" y="1094193"/>
                      <a:pt x="3668142" y="1107440"/>
                    </a:cubicBezTo>
                    <a:lnTo>
                      <a:pt x="3678302" y="1137920"/>
                    </a:lnTo>
                    <a:cubicBezTo>
                      <a:pt x="3680087" y="1153986"/>
                      <a:pt x="3690574" y="1263493"/>
                      <a:pt x="3698622" y="1290320"/>
                    </a:cubicBezTo>
                    <a:cubicBezTo>
                      <a:pt x="3702974" y="1304827"/>
                      <a:pt x="3713624" y="1316779"/>
                      <a:pt x="3718942" y="1330960"/>
                    </a:cubicBezTo>
                    <a:cubicBezTo>
                      <a:pt x="3723845" y="1344035"/>
                      <a:pt x="3722857" y="1359111"/>
                      <a:pt x="3729102" y="1371600"/>
                    </a:cubicBezTo>
                    <a:cubicBezTo>
                      <a:pt x="3736675" y="1386746"/>
                      <a:pt x="3749422" y="1398693"/>
                      <a:pt x="3759582" y="1412240"/>
                    </a:cubicBezTo>
                    <a:cubicBezTo>
                      <a:pt x="3767845" y="1437030"/>
                      <a:pt x="3770367" y="1453505"/>
                      <a:pt x="3790062" y="1473200"/>
                    </a:cubicBezTo>
                    <a:cubicBezTo>
                      <a:pt x="3811642" y="1494780"/>
                      <a:pt x="3824579" y="1493764"/>
                      <a:pt x="3851022" y="1503680"/>
                    </a:cubicBezTo>
                    <a:cubicBezTo>
                      <a:pt x="3868099" y="1510084"/>
                      <a:pt x="3885156" y="1516593"/>
                      <a:pt x="3901822" y="1524000"/>
                    </a:cubicBezTo>
                    <a:cubicBezTo>
                      <a:pt x="3915662" y="1530151"/>
                      <a:pt x="3928541" y="1538354"/>
                      <a:pt x="3942462" y="1544320"/>
                    </a:cubicBezTo>
                    <a:cubicBezTo>
                      <a:pt x="3952306" y="1548539"/>
                      <a:pt x="3963363" y="1549691"/>
                      <a:pt x="3972942" y="1554480"/>
                    </a:cubicBezTo>
                    <a:cubicBezTo>
                      <a:pt x="3983864" y="1559941"/>
                      <a:pt x="3992500" y="1569339"/>
                      <a:pt x="4003422" y="1574800"/>
                    </a:cubicBezTo>
                    <a:cubicBezTo>
                      <a:pt x="4087550" y="1616864"/>
                      <a:pt x="3977031" y="1547046"/>
                      <a:pt x="4064382" y="1605280"/>
                    </a:cubicBezTo>
                    <a:cubicBezTo>
                      <a:pt x="4118569" y="1686560"/>
                      <a:pt x="4047449" y="1588347"/>
                      <a:pt x="4115182" y="1656080"/>
                    </a:cubicBezTo>
                    <a:cubicBezTo>
                      <a:pt x="4123816" y="1664714"/>
                      <a:pt x="4128729" y="1676400"/>
                      <a:pt x="4135502" y="1686560"/>
                    </a:cubicBezTo>
                    <a:cubicBezTo>
                      <a:pt x="4132115" y="1703493"/>
                      <a:pt x="4135379" y="1723308"/>
                      <a:pt x="4125342" y="1737360"/>
                    </a:cubicBezTo>
                    <a:cubicBezTo>
                      <a:pt x="4116539" y="1749685"/>
                      <a:pt x="4084702" y="1757680"/>
                      <a:pt x="4084702" y="1757680"/>
                    </a:cubicBezTo>
                  </a:path>
                </a:pathLst>
              </a:cu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Box 76"/>
              <p:cNvSpPr txBox="1"/>
              <p:nvPr/>
            </p:nvSpPr>
            <p:spPr>
              <a:xfrm>
                <a:off x="3086896" y="4144112"/>
                <a:ext cx="260276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Homogena masa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n</a:t>
                </a:r>
                <a:r>
                  <a:rPr kumimoji="0" lang="sr-Latn-RS" sz="18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astala od trombocita</a:t>
                </a:r>
                <a:endParaRPr kumimoji="0" lang="en-US" sz="1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grpSp>
      </p:grpSp>
      <p:sp>
        <p:nvSpPr>
          <p:cNvPr id="80" name="TextBox 79">
            <a:extLst>
              <a:ext uri="{FF2B5EF4-FFF2-40B4-BE49-F238E27FC236}">
                <a16:creationId xmlns:a16="http://schemas.microsoft.com/office/drawing/2014/main" id="{079BC702-9B13-44E5-83DB-6C739C6074A4}"/>
              </a:ext>
            </a:extLst>
          </p:cNvPr>
          <p:cNvSpPr txBox="1"/>
          <p:nvPr/>
        </p:nvSpPr>
        <p:spPr>
          <a:xfrm>
            <a:off x="631560" y="1126090"/>
            <a:ext cx="801052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r-Latn-RS" sz="2400" smtClean="0">
                <a:solidFill>
                  <a:srgbClr val="7E7559"/>
                </a:solidFill>
                <a:latin typeface="Garamond" panose="02020404030301010803" pitchFamily="18" charset="0"/>
              </a:rPr>
              <a:t>T</a:t>
            </a:r>
            <a:r>
              <a:rPr kumimoji="0" lang="sr-Latn-RS" sz="2400" b="0"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rombociti </a:t>
            </a:r>
            <a:r>
              <a:rPr kumimoji="0" lang="sr-Latn-RS" sz="24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prelaze u </a:t>
            </a:r>
            <a:r>
              <a:rPr kumimoji="0" lang="sr-Latn-RS" sz="2400" b="0"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homogenu masu</a:t>
            </a:r>
            <a:r>
              <a:rPr kumimoji="0" lang="sr-Latn-RS" sz="2400" b="0" i="0" u="none" strike="noStrike" kern="1200" cap="none" spc="0" normalizeH="0" noProof="0" smtClean="0">
                <a:ln>
                  <a:noFill/>
                </a:ln>
                <a:solidFill>
                  <a:srgbClr val="7E7559"/>
                </a:solidFill>
                <a:effectLst/>
                <a:uLnTx/>
                <a:uFillTx/>
                <a:latin typeface="Garamond" panose="02020404030301010803" pitchFamily="18" charset="0"/>
                <a:ea typeface="+mn-ea"/>
                <a:cs typeface="+mn-cs"/>
              </a:rPr>
              <a:t> (</a:t>
            </a:r>
            <a:r>
              <a:rPr lang="sr-Latn-RS" sz="2400" b="1" smtClean="0">
                <a:solidFill>
                  <a:srgbClr val="7E7559"/>
                </a:solidFill>
                <a:latin typeface="Garamond" panose="02020404030301010803" pitchFamily="18" charset="0"/>
              </a:rPr>
              <a:t>v</a:t>
            </a:r>
            <a:r>
              <a:rPr kumimoji="0" lang="sr-Latn-RS" sz="2400" b="1"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iskozna metamorfoza</a:t>
            </a:r>
            <a:r>
              <a:rPr kumimoji="0" lang="sr-Latn-RS" sz="2400"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a:t>
            </a:r>
            <a:r>
              <a:rPr kumimoji="0" lang="sr-Latn-RS" sz="2400" b="0"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a:t>
            </a:r>
            <a:endParaRPr kumimoji="0" lang="sr-Latn-RS" sz="24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endParaRPr>
          </a:p>
        </p:txBody>
      </p:sp>
      <p:sp>
        <p:nvSpPr>
          <p:cNvPr id="28" name="TextBox 27">
            <a:extLst>
              <a:ext uri="{FF2B5EF4-FFF2-40B4-BE49-F238E27FC236}">
                <a16:creationId xmlns:a16="http://schemas.microsoft.com/office/drawing/2014/main" id="{079BC702-9B13-44E5-83DB-6C739C6074A4}"/>
              </a:ext>
            </a:extLst>
          </p:cNvPr>
          <p:cNvSpPr txBox="1"/>
          <p:nvPr/>
        </p:nvSpPr>
        <p:spPr>
          <a:xfrm>
            <a:off x="631560" y="1677187"/>
            <a:ext cx="801052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r-Latn-RS" sz="2400" noProof="0" smtClean="0">
                <a:solidFill>
                  <a:srgbClr val="7E7559"/>
                </a:solidFill>
                <a:latin typeface="Garamond" panose="02020404030301010803" pitchFamily="18" charset="0"/>
              </a:rPr>
              <a:t>Ovim je primarna hemostaza završena.</a:t>
            </a:r>
            <a:endParaRPr kumimoji="0" lang="sr-Latn-RS" sz="24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1986264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A51B170-1A9B-4F90-ADE5-0344D787DA6F}"/>
              </a:ext>
            </a:extLst>
          </p:cNvPr>
          <p:cNvSpPr/>
          <p:nvPr/>
        </p:nvSpPr>
        <p:spPr>
          <a:xfrm>
            <a:off x="298580" y="261204"/>
            <a:ext cx="8472196"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3200" b="1" smtClean="0">
                <a:latin typeface="Garamond" pitchFamily="18" charset="0"/>
              </a:rPr>
              <a:t>Zbirni prikaz uloga </a:t>
            </a:r>
            <a:r>
              <a:rPr lang="sr-Latn-RS" sz="3200" b="1" dirty="0">
                <a:latin typeface="Garamond" pitchFamily="18" charset="0"/>
              </a:rPr>
              <a:t>trombocita u hemostazi</a:t>
            </a:r>
            <a:endParaRPr lang="en-US" sz="3200" b="1" dirty="0">
              <a:latin typeface="Garamond"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1759"/>
            <a:ext cx="9144000" cy="5246241"/>
          </a:xfrm>
          <a:prstGeom prst="rect">
            <a:avLst/>
          </a:prstGeom>
        </p:spPr>
      </p:pic>
      <p:sp>
        <p:nvSpPr>
          <p:cNvPr id="6" name="TextBox 5">
            <a:extLst>
              <a:ext uri="{FF2B5EF4-FFF2-40B4-BE49-F238E27FC236}">
                <a16:creationId xmlns:a16="http://schemas.microsoft.com/office/drawing/2014/main" id="{079BC702-9B13-44E5-83DB-6C739C6074A4}"/>
              </a:ext>
            </a:extLst>
          </p:cNvPr>
          <p:cNvSpPr txBox="1"/>
          <p:nvPr/>
        </p:nvSpPr>
        <p:spPr>
          <a:xfrm>
            <a:off x="4341424" y="6287010"/>
            <a:ext cx="1819470" cy="523220"/>
          </a:xfrm>
          <a:prstGeom prst="rect">
            <a:avLst/>
          </a:prstGeom>
          <a:solidFill>
            <a:schemeClr val="bg1"/>
          </a:solidFill>
        </p:spPr>
        <p:txBody>
          <a:bodyPr wrap="square" rtlCol="0">
            <a:spAutoFit/>
          </a:bodyPr>
          <a:lstStyle/>
          <a:p>
            <a:pPr algn="ctr"/>
            <a:r>
              <a:rPr lang="sr-Latn-RS" sz="2800" b="1" dirty="0">
                <a:latin typeface="Garamond" panose="02020404030301010803" pitchFamily="18" charset="0"/>
              </a:rPr>
              <a:t>Aktivacija</a:t>
            </a:r>
          </a:p>
        </p:txBody>
      </p:sp>
      <p:sp>
        <p:nvSpPr>
          <p:cNvPr id="7" name="TextBox 6">
            <a:extLst>
              <a:ext uri="{FF2B5EF4-FFF2-40B4-BE49-F238E27FC236}">
                <a16:creationId xmlns:a16="http://schemas.microsoft.com/office/drawing/2014/main" id="{079BC702-9B13-44E5-83DB-6C739C6074A4}"/>
              </a:ext>
            </a:extLst>
          </p:cNvPr>
          <p:cNvSpPr txBox="1"/>
          <p:nvPr/>
        </p:nvSpPr>
        <p:spPr>
          <a:xfrm>
            <a:off x="743341" y="4934923"/>
            <a:ext cx="1601754" cy="523220"/>
          </a:xfrm>
          <a:prstGeom prst="rect">
            <a:avLst/>
          </a:prstGeom>
          <a:solidFill>
            <a:schemeClr val="bg1"/>
          </a:solidFill>
        </p:spPr>
        <p:txBody>
          <a:bodyPr wrap="square" rtlCol="0">
            <a:spAutoFit/>
          </a:bodyPr>
          <a:lstStyle/>
          <a:p>
            <a:pPr algn="ctr"/>
            <a:r>
              <a:rPr lang="sr-Latn-RS" sz="2800" b="1" dirty="0">
                <a:latin typeface="Garamond" panose="02020404030301010803" pitchFamily="18" charset="0"/>
              </a:rPr>
              <a:t>Adhezija</a:t>
            </a:r>
          </a:p>
        </p:txBody>
      </p:sp>
      <p:sp>
        <p:nvSpPr>
          <p:cNvPr id="8" name="TextBox 7">
            <a:extLst>
              <a:ext uri="{FF2B5EF4-FFF2-40B4-BE49-F238E27FC236}">
                <a16:creationId xmlns:a16="http://schemas.microsoft.com/office/drawing/2014/main" id="{079BC702-9B13-44E5-83DB-6C739C6074A4}"/>
              </a:ext>
            </a:extLst>
          </p:cNvPr>
          <p:cNvSpPr txBox="1"/>
          <p:nvPr/>
        </p:nvSpPr>
        <p:spPr>
          <a:xfrm>
            <a:off x="6291943" y="4458125"/>
            <a:ext cx="2189583" cy="523220"/>
          </a:xfrm>
          <a:prstGeom prst="rect">
            <a:avLst/>
          </a:prstGeom>
          <a:noFill/>
        </p:spPr>
        <p:txBody>
          <a:bodyPr wrap="square" rtlCol="0">
            <a:spAutoFit/>
          </a:bodyPr>
          <a:lstStyle/>
          <a:p>
            <a:pPr algn="ctr"/>
            <a:r>
              <a:rPr lang="sr-Latn-RS" sz="2800" b="1" dirty="0">
                <a:latin typeface="Garamond" panose="02020404030301010803" pitchFamily="18" charset="0"/>
              </a:rPr>
              <a:t>Agregacija</a:t>
            </a:r>
          </a:p>
        </p:txBody>
      </p:sp>
      <p:sp>
        <p:nvSpPr>
          <p:cNvPr id="9" name="TextBox 8">
            <a:extLst>
              <a:ext uri="{FF2B5EF4-FFF2-40B4-BE49-F238E27FC236}">
                <a16:creationId xmlns:a16="http://schemas.microsoft.com/office/drawing/2014/main" id="{079BC702-9B13-44E5-83DB-6C739C6074A4}"/>
              </a:ext>
            </a:extLst>
          </p:cNvPr>
          <p:cNvSpPr txBox="1"/>
          <p:nvPr/>
        </p:nvSpPr>
        <p:spPr>
          <a:xfrm>
            <a:off x="842866" y="6249603"/>
            <a:ext cx="1819470" cy="400110"/>
          </a:xfrm>
          <a:prstGeom prst="rect">
            <a:avLst/>
          </a:prstGeom>
          <a:noFill/>
        </p:spPr>
        <p:txBody>
          <a:bodyPr wrap="square" rtlCol="0">
            <a:spAutoFit/>
          </a:bodyPr>
          <a:lstStyle/>
          <a:p>
            <a:pPr algn="ctr"/>
            <a:r>
              <a:rPr lang="sr-Latn-RS" sz="2000" b="1" dirty="0">
                <a:latin typeface="Garamond" panose="02020404030301010803" pitchFamily="18" charset="0"/>
              </a:rPr>
              <a:t>Kolagen</a:t>
            </a:r>
          </a:p>
        </p:txBody>
      </p:sp>
      <p:sp>
        <p:nvSpPr>
          <p:cNvPr id="10" name="TextBox 9">
            <a:extLst>
              <a:ext uri="{FF2B5EF4-FFF2-40B4-BE49-F238E27FC236}">
                <a16:creationId xmlns:a16="http://schemas.microsoft.com/office/drawing/2014/main" id="{079BC702-9B13-44E5-83DB-6C739C6074A4}"/>
              </a:ext>
            </a:extLst>
          </p:cNvPr>
          <p:cNvSpPr txBox="1"/>
          <p:nvPr/>
        </p:nvSpPr>
        <p:spPr>
          <a:xfrm>
            <a:off x="-1026" y="1002891"/>
            <a:ext cx="1391816" cy="769441"/>
          </a:xfrm>
          <a:prstGeom prst="rect">
            <a:avLst/>
          </a:prstGeom>
          <a:noFill/>
        </p:spPr>
        <p:txBody>
          <a:bodyPr wrap="square" rtlCol="0">
            <a:spAutoFit/>
          </a:bodyPr>
          <a:lstStyle/>
          <a:p>
            <a:pPr algn="ctr"/>
            <a:r>
              <a:rPr lang="sr-Latn-RS" sz="2200" b="1" dirty="0">
                <a:latin typeface="Garamond" panose="02020404030301010803" pitchFamily="18" charset="0"/>
              </a:rPr>
              <a:t>Oštećeni endotel</a:t>
            </a:r>
          </a:p>
        </p:txBody>
      </p:sp>
      <p:sp>
        <p:nvSpPr>
          <p:cNvPr id="11" name="TextBox 10">
            <a:extLst>
              <a:ext uri="{FF2B5EF4-FFF2-40B4-BE49-F238E27FC236}">
                <a16:creationId xmlns:a16="http://schemas.microsoft.com/office/drawing/2014/main" id="{079BC702-9B13-44E5-83DB-6C739C6074A4}"/>
              </a:ext>
            </a:extLst>
          </p:cNvPr>
          <p:cNvSpPr txBox="1"/>
          <p:nvPr/>
        </p:nvSpPr>
        <p:spPr>
          <a:xfrm>
            <a:off x="3420051" y="967190"/>
            <a:ext cx="1615750" cy="769441"/>
          </a:xfrm>
          <a:prstGeom prst="rect">
            <a:avLst/>
          </a:prstGeom>
          <a:noFill/>
        </p:spPr>
        <p:txBody>
          <a:bodyPr wrap="square" rtlCol="0">
            <a:spAutoFit/>
          </a:bodyPr>
          <a:lstStyle/>
          <a:p>
            <a:pPr algn="ctr"/>
            <a:r>
              <a:rPr lang="sr-Latn-RS" sz="2200" b="1" dirty="0">
                <a:latin typeface="Garamond" panose="02020404030301010803" pitchFamily="18" charset="0"/>
              </a:rPr>
              <a:t>Aktivacija trombocita</a:t>
            </a:r>
          </a:p>
        </p:txBody>
      </p:sp>
      <p:sp>
        <p:nvSpPr>
          <p:cNvPr id="12" name="TextBox 11">
            <a:extLst>
              <a:ext uri="{FF2B5EF4-FFF2-40B4-BE49-F238E27FC236}">
                <a16:creationId xmlns:a16="http://schemas.microsoft.com/office/drawing/2014/main" id="{079BC702-9B13-44E5-83DB-6C739C6074A4}"/>
              </a:ext>
            </a:extLst>
          </p:cNvPr>
          <p:cNvSpPr txBox="1"/>
          <p:nvPr/>
        </p:nvSpPr>
        <p:spPr>
          <a:xfrm>
            <a:off x="1722293" y="1136468"/>
            <a:ext cx="1345519" cy="430887"/>
          </a:xfrm>
          <a:prstGeom prst="rect">
            <a:avLst/>
          </a:prstGeom>
          <a:noFill/>
        </p:spPr>
        <p:txBody>
          <a:bodyPr wrap="square" rtlCol="0">
            <a:spAutoFit/>
          </a:bodyPr>
          <a:lstStyle/>
          <a:p>
            <a:pPr algn="ctr"/>
            <a:r>
              <a:rPr lang="sr-Latn-RS" sz="2200" b="1" dirty="0">
                <a:latin typeface="Garamond" panose="02020404030301010803" pitchFamily="18" charset="0"/>
              </a:rPr>
              <a:t>Adhezija</a:t>
            </a:r>
          </a:p>
        </p:txBody>
      </p:sp>
      <p:sp>
        <p:nvSpPr>
          <p:cNvPr id="13" name="TextBox 12">
            <a:extLst>
              <a:ext uri="{FF2B5EF4-FFF2-40B4-BE49-F238E27FC236}">
                <a16:creationId xmlns:a16="http://schemas.microsoft.com/office/drawing/2014/main" id="{079BC702-9B13-44E5-83DB-6C739C6074A4}"/>
              </a:ext>
            </a:extLst>
          </p:cNvPr>
          <p:cNvSpPr txBox="1"/>
          <p:nvPr/>
        </p:nvSpPr>
        <p:spPr>
          <a:xfrm>
            <a:off x="5409764" y="1136470"/>
            <a:ext cx="1502261" cy="430887"/>
          </a:xfrm>
          <a:prstGeom prst="rect">
            <a:avLst/>
          </a:prstGeom>
          <a:noFill/>
        </p:spPr>
        <p:txBody>
          <a:bodyPr wrap="square" rtlCol="0">
            <a:spAutoFit/>
          </a:bodyPr>
          <a:lstStyle/>
          <a:p>
            <a:pPr algn="ctr"/>
            <a:r>
              <a:rPr lang="sr-Latn-RS" sz="2200" b="1" dirty="0">
                <a:latin typeface="Garamond" panose="02020404030301010803" pitchFamily="18" charset="0"/>
              </a:rPr>
              <a:t>Agregacija</a:t>
            </a:r>
          </a:p>
        </p:txBody>
      </p:sp>
      <p:sp>
        <p:nvSpPr>
          <p:cNvPr id="14" name="TextBox 13">
            <a:extLst>
              <a:ext uri="{FF2B5EF4-FFF2-40B4-BE49-F238E27FC236}">
                <a16:creationId xmlns:a16="http://schemas.microsoft.com/office/drawing/2014/main" id="{079BC702-9B13-44E5-83DB-6C739C6074A4}"/>
              </a:ext>
            </a:extLst>
          </p:cNvPr>
          <p:cNvSpPr txBox="1"/>
          <p:nvPr/>
        </p:nvSpPr>
        <p:spPr>
          <a:xfrm>
            <a:off x="7121202" y="967192"/>
            <a:ext cx="2022798" cy="769441"/>
          </a:xfrm>
          <a:prstGeom prst="rect">
            <a:avLst/>
          </a:prstGeom>
          <a:noFill/>
        </p:spPr>
        <p:txBody>
          <a:bodyPr wrap="square" rtlCol="0">
            <a:spAutoFit/>
          </a:bodyPr>
          <a:lstStyle/>
          <a:p>
            <a:pPr algn="ctr"/>
            <a:r>
              <a:rPr lang="sr-Latn-RS" sz="2200" b="1" dirty="0">
                <a:latin typeface="Garamond" panose="02020404030301010803" pitchFamily="18" charset="0"/>
              </a:rPr>
              <a:t>Viskozna metamorfoza</a:t>
            </a:r>
          </a:p>
        </p:txBody>
      </p:sp>
      <p:cxnSp>
        <p:nvCxnSpPr>
          <p:cNvPr id="15" name="Straight Arrow Connector 14"/>
          <p:cNvCxnSpPr/>
          <p:nvPr/>
        </p:nvCxnSpPr>
        <p:spPr>
          <a:xfrm>
            <a:off x="1327499" y="1387611"/>
            <a:ext cx="4089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067812" y="1387611"/>
            <a:ext cx="4089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00781" y="1351914"/>
            <a:ext cx="4089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864194" y="1351913"/>
            <a:ext cx="4089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382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A51B170-1A9B-4F90-ADE5-0344D787DA6F}"/>
              </a:ext>
            </a:extLst>
          </p:cNvPr>
          <p:cNvSpPr/>
          <p:nvPr/>
        </p:nvSpPr>
        <p:spPr>
          <a:xfrm>
            <a:off x="2352675" y="258520"/>
            <a:ext cx="4533899"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dirty="0">
                <a:ln>
                  <a:noFill/>
                </a:ln>
                <a:solidFill>
                  <a:prstClr val="white"/>
                </a:solidFill>
                <a:effectLst/>
                <a:uLnTx/>
                <a:uFillTx/>
                <a:latin typeface="Garamond" pitchFamily="18" charset="0"/>
                <a:ea typeface="+mn-ea"/>
                <a:cs typeface="+mn-cs"/>
              </a:rPr>
              <a:t>3</a:t>
            </a:r>
            <a:r>
              <a:rPr kumimoji="0" lang="sr-Latn-RS" sz="3200" b="1" i="0" u="none" strike="noStrike" kern="1200" cap="none" spc="0" normalizeH="0" baseline="0" noProof="0" dirty="0" smtClean="0">
                <a:ln>
                  <a:noFill/>
                </a:ln>
                <a:solidFill>
                  <a:prstClr val="white"/>
                </a:solidFill>
                <a:effectLst/>
                <a:uLnTx/>
                <a:uFillTx/>
                <a:latin typeface="Garamond" pitchFamily="18" charset="0"/>
                <a:ea typeface="+mn-ea"/>
                <a:cs typeface="+mn-cs"/>
              </a:rPr>
              <a:t>. Koagulacija</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3" name="TextBox 2">
            <a:extLst>
              <a:ext uri="{FF2B5EF4-FFF2-40B4-BE49-F238E27FC236}">
                <a16:creationId xmlns:a16="http://schemas.microsoft.com/office/drawing/2014/main" id="{079BC702-9B13-44E5-83DB-6C739C6074A4}"/>
              </a:ext>
            </a:extLst>
          </p:cNvPr>
          <p:cNvSpPr txBox="1"/>
          <p:nvPr/>
        </p:nvSpPr>
        <p:spPr>
          <a:xfrm>
            <a:off x="696874" y="943210"/>
            <a:ext cx="8010524"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Serija </a:t>
            </a:r>
            <a:r>
              <a:rPr kumimoji="0" lang="sr-Latn-RS" sz="2400" b="0"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enzimskih </a:t>
            </a:r>
            <a:r>
              <a:rPr lang="en-US" sz="2400" smtClean="0">
                <a:solidFill>
                  <a:srgbClr val="7E7559"/>
                </a:solidFill>
                <a:latin typeface="Garamond" panose="02020404030301010803" pitchFamily="18" charset="0"/>
              </a:rPr>
              <a:t>(kaskadnih) </a:t>
            </a:r>
            <a:r>
              <a:rPr kumimoji="0" lang="sr-Latn-RS" sz="2400" b="0"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reakcija </a:t>
            </a:r>
            <a:r>
              <a:rPr lang="sr-Latn-RS" sz="2400" smtClean="0">
                <a:solidFill>
                  <a:srgbClr val="7E7559"/>
                </a:solidFill>
                <a:latin typeface="Garamond" panose="02020404030301010803" pitchFamily="18" charset="0"/>
              </a:rPr>
              <a:t>čiji je krajnji cilj </a:t>
            </a:r>
            <a:r>
              <a:rPr lang="sr-Latn-RS" sz="2400" b="1" smtClean="0">
                <a:solidFill>
                  <a:srgbClr val="7E7559"/>
                </a:solidFill>
                <a:latin typeface="Garamond" panose="02020404030301010803" pitchFamily="18" charset="0"/>
              </a:rPr>
              <a:t>formiranje fibrinske mreže </a:t>
            </a:r>
            <a:r>
              <a:rPr lang="sr-Latn-RS" sz="2400" smtClean="0">
                <a:solidFill>
                  <a:srgbClr val="7E7559"/>
                </a:solidFill>
                <a:latin typeface="Garamond" panose="02020404030301010803" pitchFamily="18" charset="0"/>
              </a:rPr>
              <a:t>koja će obložiti, prožeti i učvrstiti trombocitni čep – </a:t>
            </a:r>
            <a:r>
              <a:rPr lang="sr-Latn-RS" sz="2400" b="1" smtClean="0">
                <a:solidFill>
                  <a:srgbClr val="7E7559"/>
                </a:solidFill>
                <a:latin typeface="Garamond" panose="02020404030301010803" pitchFamily="18" charset="0"/>
              </a:rPr>
              <a:t>nastaje pravi koagulum</a:t>
            </a:r>
            <a:r>
              <a:rPr lang="sr-Latn-RS" sz="2400" smtClean="0">
                <a:solidFill>
                  <a:srgbClr val="7E7559"/>
                </a:solidFill>
                <a:latin typeface="Garamond" panose="02020404030301010803"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r-Latn-RS" sz="2400" b="0" i="0" u="none" strike="noStrike" kern="1200" cap="none" spc="0" normalizeH="0" baseline="0" noProof="0">
              <a:ln>
                <a:noFill/>
              </a:ln>
              <a:solidFill>
                <a:srgbClr val="7E7559"/>
              </a:solidFill>
              <a:effectLst/>
              <a:uLnTx/>
              <a:uFillTx/>
              <a:latin typeface="Garamond" panose="020204040303010108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1. Faktori </a:t>
            </a:r>
            <a:r>
              <a:rPr kumimoji="0" lang="sr-Latn-RS" sz="2400" b="0"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rPr>
              <a:t>iz krvne plazme (</a:t>
            </a:r>
            <a:r>
              <a:rPr kumimoji="0" lang="sr-Latn-RS" sz="2400"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rPr>
              <a:t>proenzimi koji se stvaraju </a:t>
            </a:r>
            <a:r>
              <a:rPr kumimoji="0" lang="sr-Latn-RS" sz="2400"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u jetri)</a:t>
            </a:r>
            <a:r>
              <a:rPr kumimoji="0" lang="sr-Latn-RS" sz="2400" b="0"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2. Fosfolipidi</a:t>
            </a:r>
            <a:r>
              <a:rPr kumimoji="0" lang="sr-Latn-RS" sz="2400" b="0" i="0" u="none" strike="noStrike" kern="1200" cap="none" spc="0" normalizeH="0" noProof="0" smtClean="0">
                <a:ln>
                  <a:noFill/>
                </a:ln>
                <a:solidFill>
                  <a:srgbClr val="C00000"/>
                </a:solidFill>
                <a:effectLst/>
                <a:uLnTx/>
                <a:uFillTx/>
                <a:latin typeface="Garamond" panose="02020404030301010803" pitchFamily="18" charset="0"/>
                <a:ea typeface="+mn-ea"/>
                <a:cs typeface="+mn-cs"/>
              </a:rPr>
              <a:t> iz trombocita</a:t>
            </a:r>
            <a:r>
              <a:rPr kumimoji="0" lang="sr-Latn-RS" sz="2400" b="0"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3.</a:t>
            </a:r>
            <a:r>
              <a:rPr kumimoji="0" lang="sr-Latn-RS" sz="2400" b="1"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 Joni</a:t>
            </a:r>
            <a:r>
              <a:rPr kumimoji="0" lang="sr-Latn-RS" sz="2400" b="0"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 </a:t>
            </a:r>
            <a:r>
              <a:rPr kumimoji="0" lang="sr-Latn-RS" sz="2400" b="1"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Ca</a:t>
            </a:r>
            <a:r>
              <a:rPr kumimoji="0" lang="sr-Latn-RS" sz="1800" b="1"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a:t>
            </a:r>
            <a:endParaRPr kumimoji="0" lang="sr-Latn-RS" sz="24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715706696"/>
              </p:ext>
            </p:extLst>
          </p:nvPr>
        </p:nvGraphicFramePr>
        <p:xfrm>
          <a:off x="1114424" y="1030066"/>
          <a:ext cx="7010400" cy="5547360"/>
        </p:xfrm>
        <a:graphic>
          <a:graphicData uri="http://schemas.openxmlformats.org/drawingml/2006/table">
            <a:tbl>
              <a:tblPr firstRow="1" bandRow="1">
                <a:tableStyleId>{5C22544A-7EE6-4342-B048-85BDC9FD1C3A}</a:tableStyleId>
              </a:tblPr>
              <a:tblGrid>
                <a:gridCol w="2394641">
                  <a:extLst>
                    <a:ext uri="{9D8B030D-6E8A-4147-A177-3AD203B41FA5}">
                      <a16:colId xmlns:a16="http://schemas.microsoft.com/office/drawing/2014/main" val="1795273067"/>
                    </a:ext>
                  </a:extLst>
                </a:gridCol>
                <a:gridCol w="4615759">
                  <a:extLst>
                    <a:ext uri="{9D8B030D-6E8A-4147-A177-3AD203B41FA5}">
                      <a16:colId xmlns:a16="http://schemas.microsoft.com/office/drawing/2014/main" val="2705493867"/>
                    </a:ext>
                  </a:extLst>
                </a:gridCol>
              </a:tblGrid>
              <a:tr h="304453">
                <a:tc>
                  <a:txBody>
                    <a:bodyPr/>
                    <a:lstStyle/>
                    <a:p>
                      <a:pPr algn="ctr"/>
                      <a:r>
                        <a:rPr lang="sr-Latn-RS" sz="2000" dirty="0" smtClean="0">
                          <a:latin typeface="Garamond" panose="02020404030301010803" pitchFamily="18" charset="0"/>
                        </a:rPr>
                        <a:t>Faktor koagulacije</a:t>
                      </a:r>
                      <a:endParaRPr lang="en-US" sz="2000" dirty="0">
                        <a:latin typeface="Garamond" panose="02020404030301010803" pitchFamily="18" charset="0"/>
                      </a:endParaRPr>
                    </a:p>
                  </a:txBody>
                  <a:tcPr>
                    <a:solidFill>
                      <a:srgbClr val="534D3B"/>
                    </a:solidFill>
                  </a:tcPr>
                </a:tc>
                <a:tc>
                  <a:txBody>
                    <a:bodyPr/>
                    <a:lstStyle/>
                    <a:p>
                      <a:pPr algn="ctr"/>
                      <a:r>
                        <a:rPr lang="sr-Latn-RS" sz="2000" dirty="0" smtClean="0">
                          <a:latin typeface="Garamond" panose="02020404030301010803" pitchFamily="18" charset="0"/>
                        </a:rPr>
                        <a:t>Sinonimi</a:t>
                      </a:r>
                      <a:endParaRPr lang="en-US" sz="2000" dirty="0">
                        <a:latin typeface="Garamond" panose="02020404030301010803" pitchFamily="18" charset="0"/>
                      </a:endParaRPr>
                    </a:p>
                  </a:txBody>
                  <a:tcPr>
                    <a:solidFill>
                      <a:srgbClr val="534D3B"/>
                    </a:solidFill>
                  </a:tcPr>
                </a:tc>
                <a:extLst>
                  <a:ext uri="{0D108BD9-81ED-4DB2-BD59-A6C34878D82A}">
                    <a16:rowId xmlns:a16="http://schemas.microsoft.com/office/drawing/2014/main" val="3751728470"/>
                  </a:ext>
                </a:extLst>
              </a:tr>
              <a:tr h="304453">
                <a:tc>
                  <a:txBody>
                    <a:bodyPr/>
                    <a:lstStyle/>
                    <a:p>
                      <a:pPr algn="ctr"/>
                      <a:r>
                        <a:rPr lang="sr-Latn-RS" sz="2000" b="1" dirty="0" smtClean="0">
                          <a:latin typeface="Garamond" panose="02020404030301010803" pitchFamily="18" charset="0"/>
                        </a:rPr>
                        <a:t>I</a:t>
                      </a:r>
                      <a:endParaRPr lang="en-US" sz="2000" b="1" dirty="0">
                        <a:latin typeface="Garamond" panose="02020404030301010803" pitchFamily="18" charset="0"/>
                      </a:endParaRPr>
                    </a:p>
                  </a:txBody>
                  <a:tcPr anchor="ctr">
                    <a:solidFill>
                      <a:srgbClr val="C1BBA7"/>
                    </a:solidFill>
                  </a:tcPr>
                </a:tc>
                <a:tc>
                  <a:txBody>
                    <a:bodyPr/>
                    <a:lstStyle/>
                    <a:p>
                      <a:r>
                        <a:rPr lang="sr-Latn-RS" sz="2000" b="1" dirty="0" smtClean="0">
                          <a:latin typeface="Garamond" panose="02020404030301010803" pitchFamily="18" charset="0"/>
                        </a:rPr>
                        <a:t>Fibrinogen</a:t>
                      </a:r>
                      <a:endParaRPr lang="en-US" sz="2000" b="1" dirty="0">
                        <a:latin typeface="Garamond" panose="02020404030301010803" pitchFamily="18" charset="0"/>
                      </a:endParaRPr>
                    </a:p>
                  </a:txBody>
                  <a:tcPr anchor="ctr">
                    <a:solidFill>
                      <a:srgbClr val="C1BBA7"/>
                    </a:solidFill>
                  </a:tcPr>
                </a:tc>
                <a:extLst>
                  <a:ext uri="{0D108BD9-81ED-4DB2-BD59-A6C34878D82A}">
                    <a16:rowId xmlns:a16="http://schemas.microsoft.com/office/drawing/2014/main" val="3297277"/>
                  </a:ext>
                </a:extLst>
              </a:tr>
              <a:tr h="304453">
                <a:tc>
                  <a:txBody>
                    <a:bodyPr/>
                    <a:lstStyle/>
                    <a:p>
                      <a:pPr algn="ctr"/>
                      <a:r>
                        <a:rPr lang="sr-Latn-RS" sz="2000" b="1" dirty="0" smtClean="0">
                          <a:latin typeface="Garamond" panose="02020404030301010803" pitchFamily="18" charset="0"/>
                        </a:rPr>
                        <a:t>II</a:t>
                      </a:r>
                      <a:endParaRPr lang="en-US" sz="2000" b="1" dirty="0">
                        <a:latin typeface="Garamond" panose="02020404030301010803" pitchFamily="18" charset="0"/>
                      </a:endParaRPr>
                    </a:p>
                  </a:txBody>
                  <a:tcPr anchor="ctr">
                    <a:noFill/>
                  </a:tcPr>
                </a:tc>
                <a:tc>
                  <a:txBody>
                    <a:bodyPr/>
                    <a:lstStyle/>
                    <a:p>
                      <a:r>
                        <a:rPr lang="sr-Latn-RS" sz="2000" b="1" dirty="0" smtClean="0">
                          <a:latin typeface="Garamond" panose="02020404030301010803" pitchFamily="18" charset="0"/>
                        </a:rPr>
                        <a:t>Protrombin</a:t>
                      </a:r>
                      <a:endParaRPr lang="en-US" sz="2000" b="1" dirty="0">
                        <a:latin typeface="Garamond" panose="02020404030301010803" pitchFamily="18" charset="0"/>
                      </a:endParaRPr>
                    </a:p>
                  </a:txBody>
                  <a:tcPr anchor="ctr">
                    <a:noFill/>
                  </a:tcPr>
                </a:tc>
                <a:extLst>
                  <a:ext uri="{0D108BD9-81ED-4DB2-BD59-A6C34878D82A}">
                    <a16:rowId xmlns:a16="http://schemas.microsoft.com/office/drawing/2014/main" val="3239095163"/>
                  </a:ext>
                </a:extLst>
              </a:tr>
              <a:tr h="304453">
                <a:tc>
                  <a:txBody>
                    <a:bodyPr/>
                    <a:lstStyle/>
                    <a:p>
                      <a:pPr algn="ctr"/>
                      <a:r>
                        <a:rPr lang="sr-Latn-RS" sz="2000" b="1" dirty="0" smtClean="0">
                          <a:latin typeface="Garamond" panose="02020404030301010803" pitchFamily="18" charset="0"/>
                        </a:rPr>
                        <a:t>III</a:t>
                      </a:r>
                      <a:endParaRPr lang="en-US" sz="2000" b="1" dirty="0">
                        <a:latin typeface="Garamond" panose="02020404030301010803" pitchFamily="18" charset="0"/>
                      </a:endParaRPr>
                    </a:p>
                  </a:txBody>
                  <a:tcPr anchor="ctr">
                    <a:solidFill>
                      <a:srgbClr val="C1BBA7"/>
                    </a:solidFill>
                  </a:tcPr>
                </a:tc>
                <a:tc>
                  <a:txBody>
                    <a:bodyPr/>
                    <a:lstStyle/>
                    <a:p>
                      <a:r>
                        <a:rPr lang="sr-Latn-RS" sz="2000" b="1" smtClean="0">
                          <a:latin typeface="Garamond" panose="02020404030301010803" pitchFamily="18" charset="0"/>
                        </a:rPr>
                        <a:t>Tkivni faktor (tromboplastin)</a:t>
                      </a:r>
                      <a:endParaRPr lang="en-US" sz="2000" b="1" dirty="0">
                        <a:latin typeface="Garamond" panose="02020404030301010803" pitchFamily="18" charset="0"/>
                      </a:endParaRPr>
                    </a:p>
                  </a:txBody>
                  <a:tcPr anchor="ctr">
                    <a:solidFill>
                      <a:srgbClr val="C1BBA7"/>
                    </a:solidFill>
                  </a:tcPr>
                </a:tc>
                <a:extLst>
                  <a:ext uri="{0D108BD9-81ED-4DB2-BD59-A6C34878D82A}">
                    <a16:rowId xmlns:a16="http://schemas.microsoft.com/office/drawing/2014/main" val="3317020166"/>
                  </a:ext>
                </a:extLst>
              </a:tr>
              <a:tr h="304453">
                <a:tc>
                  <a:txBody>
                    <a:bodyPr/>
                    <a:lstStyle/>
                    <a:p>
                      <a:pPr algn="ctr"/>
                      <a:r>
                        <a:rPr lang="sr-Latn-RS" sz="2000" b="1" dirty="0" smtClean="0">
                          <a:latin typeface="Garamond" panose="02020404030301010803" pitchFamily="18" charset="0"/>
                        </a:rPr>
                        <a:t>IV</a:t>
                      </a:r>
                      <a:endParaRPr lang="en-US" sz="2000" b="1" dirty="0">
                        <a:latin typeface="Garamond" panose="02020404030301010803" pitchFamily="18" charset="0"/>
                      </a:endParaRPr>
                    </a:p>
                  </a:txBody>
                  <a:tcPr anchor="ctr">
                    <a:noFill/>
                  </a:tcPr>
                </a:tc>
                <a:tc>
                  <a:txBody>
                    <a:bodyPr/>
                    <a:lstStyle/>
                    <a:p>
                      <a:r>
                        <a:rPr lang="sr-Latn-RS" sz="2000" b="1" dirty="0" smtClean="0">
                          <a:latin typeface="Garamond" panose="02020404030301010803" pitchFamily="18" charset="0"/>
                        </a:rPr>
                        <a:t>Jon kalcijuma (Ca++)</a:t>
                      </a:r>
                      <a:endParaRPr lang="en-US" sz="2000" b="1" dirty="0">
                        <a:latin typeface="Garamond" panose="02020404030301010803" pitchFamily="18" charset="0"/>
                      </a:endParaRPr>
                    </a:p>
                  </a:txBody>
                  <a:tcPr anchor="ctr">
                    <a:noFill/>
                  </a:tcPr>
                </a:tc>
                <a:extLst>
                  <a:ext uri="{0D108BD9-81ED-4DB2-BD59-A6C34878D82A}">
                    <a16:rowId xmlns:a16="http://schemas.microsoft.com/office/drawing/2014/main" val="164626776"/>
                  </a:ext>
                </a:extLst>
              </a:tr>
              <a:tr h="304453">
                <a:tc>
                  <a:txBody>
                    <a:bodyPr/>
                    <a:lstStyle/>
                    <a:p>
                      <a:pPr algn="ctr"/>
                      <a:r>
                        <a:rPr lang="sr-Latn-RS" sz="2000" b="1" dirty="0" smtClean="0">
                          <a:latin typeface="Garamond" panose="02020404030301010803" pitchFamily="18" charset="0"/>
                        </a:rPr>
                        <a:t>V</a:t>
                      </a:r>
                      <a:endParaRPr lang="en-US" sz="2000" b="1" dirty="0">
                        <a:latin typeface="Garamond" panose="02020404030301010803" pitchFamily="18" charset="0"/>
                      </a:endParaRPr>
                    </a:p>
                  </a:txBody>
                  <a:tcPr anchor="ctr">
                    <a:solidFill>
                      <a:srgbClr val="C1BBA7"/>
                    </a:solidFill>
                  </a:tcPr>
                </a:tc>
                <a:tc>
                  <a:txBody>
                    <a:bodyPr/>
                    <a:lstStyle/>
                    <a:p>
                      <a:r>
                        <a:rPr lang="sr-Latn-RS" sz="2000" b="1" dirty="0" smtClean="0">
                          <a:latin typeface="Garamond" panose="02020404030301010803" pitchFamily="18" charset="0"/>
                        </a:rPr>
                        <a:t>Proakcelerin (labilni faktor)</a:t>
                      </a:r>
                      <a:endParaRPr lang="en-US" sz="2000" b="1" dirty="0">
                        <a:latin typeface="Garamond" panose="02020404030301010803" pitchFamily="18" charset="0"/>
                      </a:endParaRPr>
                    </a:p>
                  </a:txBody>
                  <a:tcPr anchor="ctr">
                    <a:solidFill>
                      <a:srgbClr val="C1BBA7"/>
                    </a:solidFill>
                  </a:tcPr>
                </a:tc>
                <a:extLst>
                  <a:ext uri="{0D108BD9-81ED-4DB2-BD59-A6C34878D82A}">
                    <a16:rowId xmlns:a16="http://schemas.microsoft.com/office/drawing/2014/main" val="907809782"/>
                  </a:ext>
                </a:extLst>
              </a:tr>
              <a:tr h="304453">
                <a:tc>
                  <a:txBody>
                    <a:bodyPr/>
                    <a:lstStyle/>
                    <a:p>
                      <a:pPr algn="ctr"/>
                      <a:r>
                        <a:rPr lang="sr-Latn-RS" sz="2000" b="1" dirty="0" smtClean="0">
                          <a:latin typeface="Garamond" panose="02020404030301010803" pitchFamily="18" charset="0"/>
                        </a:rPr>
                        <a:t>VI</a:t>
                      </a:r>
                      <a:endParaRPr lang="en-US" sz="2000" b="1" dirty="0">
                        <a:latin typeface="Garamond" panose="02020404030301010803" pitchFamily="18" charset="0"/>
                      </a:endParaRPr>
                    </a:p>
                  </a:txBody>
                  <a:tcPr anchor="ctr">
                    <a:noFill/>
                  </a:tcPr>
                </a:tc>
                <a:tc>
                  <a:txBody>
                    <a:bodyPr/>
                    <a:lstStyle/>
                    <a:p>
                      <a:r>
                        <a:rPr lang="sr-Latn-RS" sz="2000" b="1" dirty="0" smtClean="0">
                          <a:latin typeface="Garamond" panose="02020404030301010803" pitchFamily="18" charset="0"/>
                        </a:rPr>
                        <a:t>Neoznačen</a:t>
                      </a:r>
                      <a:endParaRPr lang="en-US" sz="2000" b="1" dirty="0">
                        <a:latin typeface="Garamond" panose="02020404030301010803" pitchFamily="18" charset="0"/>
                      </a:endParaRPr>
                    </a:p>
                  </a:txBody>
                  <a:tcPr anchor="ctr">
                    <a:noFill/>
                  </a:tcPr>
                </a:tc>
                <a:extLst>
                  <a:ext uri="{0D108BD9-81ED-4DB2-BD59-A6C34878D82A}">
                    <a16:rowId xmlns:a16="http://schemas.microsoft.com/office/drawing/2014/main" val="3234405858"/>
                  </a:ext>
                </a:extLst>
              </a:tr>
              <a:tr h="304453">
                <a:tc>
                  <a:txBody>
                    <a:bodyPr/>
                    <a:lstStyle/>
                    <a:p>
                      <a:pPr algn="ctr"/>
                      <a:r>
                        <a:rPr lang="sr-Latn-RS" sz="2000" b="1" dirty="0" smtClean="0">
                          <a:latin typeface="Garamond" panose="02020404030301010803" pitchFamily="18" charset="0"/>
                        </a:rPr>
                        <a:t>VII</a:t>
                      </a:r>
                      <a:endParaRPr lang="en-US" sz="2000" b="1" dirty="0">
                        <a:latin typeface="Garamond" panose="02020404030301010803" pitchFamily="18" charset="0"/>
                      </a:endParaRPr>
                    </a:p>
                  </a:txBody>
                  <a:tcPr anchor="ctr">
                    <a:solidFill>
                      <a:srgbClr val="C1BBA7"/>
                    </a:solidFill>
                  </a:tcPr>
                </a:tc>
                <a:tc>
                  <a:txBody>
                    <a:bodyPr/>
                    <a:lstStyle/>
                    <a:p>
                      <a:r>
                        <a:rPr lang="sr-Latn-RS" sz="2000" b="1" dirty="0" smtClean="0">
                          <a:latin typeface="Garamond" panose="02020404030301010803" pitchFamily="18" charset="0"/>
                        </a:rPr>
                        <a:t>Prokonvertin (stabilni faktor)</a:t>
                      </a:r>
                      <a:endParaRPr lang="en-US" sz="2000" b="1" dirty="0">
                        <a:latin typeface="Garamond" panose="02020404030301010803" pitchFamily="18" charset="0"/>
                      </a:endParaRPr>
                    </a:p>
                  </a:txBody>
                  <a:tcPr anchor="ctr">
                    <a:solidFill>
                      <a:srgbClr val="C1BBA7"/>
                    </a:solidFill>
                  </a:tcPr>
                </a:tc>
                <a:extLst>
                  <a:ext uri="{0D108BD9-81ED-4DB2-BD59-A6C34878D82A}">
                    <a16:rowId xmlns:a16="http://schemas.microsoft.com/office/drawing/2014/main" val="2779346531"/>
                  </a:ext>
                </a:extLst>
              </a:tr>
              <a:tr h="304453">
                <a:tc>
                  <a:txBody>
                    <a:bodyPr/>
                    <a:lstStyle/>
                    <a:p>
                      <a:pPr algn="ctr"/>
                      <a:r>
                        <a:rPr lang="sr-Latn-RS" sz="2000" b="1" dirty="0" smtClean="0">
                          <a:latin typeface="Garamond" panose="02020404030301010803" pitchFamily="18" charset="0"/>
                        </a:rPr>
                        <a:t>VIII</a:t>
                      </a:r>
                      <a:endParaRPr lang="en-US" sz="2000" b="1" dirty="0">
                        <a:latin typeface="Garamond" panose="02020404030301010803" pitchFamily="18" charset="0"/>
                      </a:endParaRPr>
                    </a:p>
                  </a:txBody>
                  <a:tcPr anchor="ctr">
                    <a:noFill/>
                  </a:tcPr>
                </a:tc>
                <a:tc>
                  <a:txBody>
                    <a:bodyPr/>
                    <a:lstStyle/>
                    <a:p>
                      <a:r>
                        <a:rPr lang="sr-Latn-RS" sz="2000" b="1" dirty="0" smtClean="0">
                          <a:latin typeface="Garamond" panose="02020404030301010803" pitchFamily="18" charset="0"/>
                        </a:rPr>
                        <a:t>Antihemofilni</a:t>
                      </a:r>
                      <a:r>
                        <a:rPr lang="sr-Latn-RS" sz="2000" b="1" baseline="0" dirty="0" smtClean="0">
                          <a:latin typeface="Garamond" panose="02020404030301010803" pitchFamily="18" charset="0"/>
                        </a:rPr>
                        <a:t> globulin (AHG)</a:t>
                      </a:r>
                      <a:endParaRPr lang="en-US" sz="2000" b="1" dirty="0">
                        <a:latin typeface="Garamond" panose="02020404030301010803" pitchFamily="18" charset="0"/>
                      </a:endParaRPr>
                    </a:p>
                  </a:txBody>
                  <a:tcPr anchor="ctr">
                    <a:noFill/>
                  </a:tcPr>
                </a:tc>
                <a:extLst>
                  <a:ext uri="{0D108BD9-81ED-4DB2-BD59-A6C34878D82A}">
                    <a16:rowId xmlns:a16="http://schemas.microsoft.com/office/drawing/2014/main" val="1143069818"/>
                  </a:ext>
                </a:extLst>
              </a:tr>
              <a:tr h="304453">
                <a:tc>
                  <a:txBody>
                    <a:bodyPr/>
                    <a:lstStyle/>
                    <a:p>
                      <a:pPr algn="ctr"/>
                      <a:r>
                        <a:rPr lang="sr-Latn-RS" sz="2000" b="1" dirty="0" smtClean="0">
                          <a:latin typeface="Garamond" panose="02020404030301010803" pitchFamily="18" charset="0"/>
                        </a:rPr>
                        <a:t>IX</a:t>
                      </a:r>
                      <a:endParaRPr lang="en-US" sz="2000" b="1" dirty="0">
                        <a:latin typeface="Garamond" panose="02020404030301010803" pitchFamily="18" charset="0"/>
                      </a:endParaRPr>
                    </a:p>
                  </a:txBody>
                  <a:tcPr anchor="ctr">
                    <a:solidFill>
                      <a:srgbClr val="C1BBA7"/>
                    </a:solidFill>
                  </a:tcPr>
                </a:tc>
                <a:tc>
                  <a:txBody>
                    <a:bodyPr/>
                    <a:lstStyle/>
                    <a:p>
                      <a:r>
                        <a:rPr lang="sr-Latn-RS" sz="2000" b="1" dirty="0" smtClean="0">
                          <a:latin typeface="Garamond" panose="02020404030301010803" pitchFamily="18" charset="0"/>
                        </a:rPr>
                        <a:t>Plazmin,</a:t>
                      </a:r>
                      <a:r>
                        <a:rPr lang="sr-Latn-RS" sz="2000" b="1" baseline="0" dirty="0" smtClean="0">
                          <a:latin typeface="Garamond" panose="02020404030301010803" pitchFamily="18" charset="0"/>
                        </a:rPr>
                        <a:t> tromboplastinski faktor</a:t>
                      </a:r>
                      <a:endParaRPr lang="en-US" sz="2000" b="1" dirty="0">
                        <a:latin typeface="Garamond" panose="02020404030301010803" pitchFamily="18" charset="0"/>
                      </a:endParaRPr>
                    </a:p>
                  </a:txBody>
                  <a:tcPr anchor="ctr">
                    <a:solidFill>
                      <a:srgbClr val="C1BBA7"/>
                    </a:solidFill>
                  </a:tcPr>
                </a:tc>
                <a:extLst>
                  <a:ext uri="{0D108BD9-81ED-4DB2-BD59-A6C34878D82A}">
                    <a16:rowId xmlns:a16="http://schemas.microsoft.com/office/drawing/2014/main" val="3744392159"/>
                  </a:ext>
                </a:extLst>
              </a:tr>
              <a:tr h="304453">
                <a:tc>
                  <a:txBody>
                    <a:bodyPr/>
                    <a:lstStyle/>
                    <a:p>
                      <a:pPr algn="ctr"/>
                      <a:r>
                        <a:rPr lang="sr-Latn-RS" sz="2000" b="1" dirty="0" smtClean="0">
                          <a:latin typeface="Garamond" panose="02020404030301010803" pitchFamily="18" charset="0"/>
                        </a:rPr>
                        <a:t>X</a:t>
                      </a:r>
                      <a:endParaRPr lang="en-US" sz="2000" b="1" dirty="0">
                        <a:latin typeface="Garamond" panose="02020404030301010803" pitchFamily="18" charset="0"/>
                      </a:endParaRPr>
                    </a:p>
                  </a:txBody>
                  <a:tcPr anchor="ctr">
                    <a:noFill/>
                  </a:tcPr>
                </a:tc>
                <a:tc>
                  <a:txBody>
                    <a:bodyPr/>
                    <a:lstStyle/>
                    <a:p>
                      <a:r>
                        <a:rPr lang="sr-Latn-RS" sz="2000" b="1" dirty="0" smtClean="0">
                          <a:latin typeface="Garamond" panose="02020404030301010803" pitchFamily="18" charset="0"/>
                        </a:rPr>
                        <a:t>Stuart-Prower-ov faktor</a:t>
                      </a:r>
                      <a:endParaRPr lang="en-US" sz="2000" b="1" dirty="0">
                        <a:latin typeface="Garamond" panose="02020404030301010803" pitchFamily="18" charset="0"/>
                      </a:endParaRPr>
                    </a:p>
                  </a:txBody>
                  <a:tcPr anchor="ctr">
                    <a:noFill/>
                  </a:tcPr>
                </a:tc>
                <a:extLst>
                  <a:ext uri="{0D108BD9-81ED-4DB2-BD59-A6C34878D82A}">
                    <a16:rowId xmlns:a16="http://schemas.microsoft.com/office/drawing/2014/main" val="834964259"/>
                  </a:ext>
                </a:extLst>
              </a:tr>
              <a:tr h="304453">
                <a:tc>
                  <a:txBody>
                    <a:bodyPr/>
                    <a:lstStyle/>
                    <a:p>
                      <a:pPr algn="ctr"/>
                      <a:r>
                        <a:rPr lang="sr-Latn-RS" sz="2000" b="1" dirty="0" smtClean="0">
                          <a:latin typeface="Garamond" panose="02020404030301010803" pitchFamily="18" charset="0"/>
                        </a:rPr>
                        <a:t>XI</a:t>
                      </a:r>
                      <a:endParaRPr lang="en-US" sz="2000" b="1" dirty="0">
                        <a:latin typeface="Garamond" panose="02020404030301010803" pitchFamily="18" charset="0"/>
                      </a:endParaRPr>
                    </a:p>
                  </a:txBody>
                  <a:tcPr anchor="ctr">
                    <a:solidFill>
                      <a:srgbClr val="C1BBA7"/>
                    </a:solidFill>
                  </a:tcPr>
                </a:tc>
                <a:tc>
                  <a:txBody>
                    <a:bodyPr/>
                    <a:lstStyle/>
                    <a:p>
                      <a:r>
                        <a:rPr lang="sr-Latn-RS" sz="2000" b="1" dirty="0" smtClean="0">
                          <a:latin typeface="Garamond" panose="02020404030301010803" pitchFamily="18" charset="0"/>
                        </a:rPr>
                        <a:t>Prethodnik</a:t>
                      </a:r>
                      <a:r>
                        <a:rPr lang="sr-Latn-RS" sz="2000" b="1" baseline="0" dirty="0" smtClean="0">
                          <a:latin typeface="Garamond" panose="02020404030301010803" pitchFamily="18" charset="0"/>
                        </a:rPr>
                        <a:t> plazminskog tromboplastina</a:t>
                      </a:r>
                      <a:endParaRPr lang="en-US" sz="2000" b="1" dirty="0">
                        <a:latin typeface="Garamond" panose="02020404030301010803" pitchFamily="18" charset="0"/>
                      </a:endParaRPr>
                    </a:p>
                  </a:txBody>
                  <a:tcPr anchor="ctr">
                    <a:solidFill>
                      <a:srgbClr val="C1BBA7"/>
                    </a:solidFill>
                  </a:tcPr>
                </a:tc>
                <a:extLst>
                  <a:ext uri="{0D108BD9-81ED-4DB2-BD59-A6C34878D82A}">
                    <a16:rowId xmlns:a16="http://schemas.microsoft.com/office/drawing/2014/main" val="688153510"/>
                  </a:ext>
                </a:extLst>
              </a:tr>
              <a:tr h="304453">
                <a:tc>
                  <a:txBody>
                    <a:bodyPr/>
                    <a:lstStyle/>
                    <a:p>
                      <a:pPr algn="ctr"/>
                      <a:r>
                        <a:rPr lang="sr-Latn-RS" sz="2000" b="1" dirty="0" smtClean="0">
                          <a:latin typeface="Garamond" panose="02020404030301010803" pitchFamily="18" charset="0"/>
                        </a:rPr>
                        <a:t>XII</a:t>
                      </a:r>
                      <a:endParaRPr lang="en-US" sz="2000" b="1" dirty="0">
                        <a:latin typeface="Garamond" panose="02020404030301010803" pitchFamily="18" charset="0"/>
                      </a:endParaRPr>
                    </a:p>
                  </a:txBody>
                  <a:tcPr anchor="ctr">
                    <a:noFill/>
                  </a:tcPr>
                </a:tc>
                <a:tc>
                  <a:txBody>
                    <a:bodyPr/>
                    <a:lstStyle/>
                    <a:p>
                      <a:r>
                        <a:rPr lang="sr-Latn-RS" sz="2000" b="1" smtClean="0">
                          <a:latin typeface="Garamond" panose="02020404030301010803" pitchFamily="18" charset="0"/>
                        </a:rPr>
                        <a:t>Hageman-ov</a:t>
                      </a:r>
                      <a:r>
                        <a:rPr lang="sr-Latn-RS" sz="2000" b="1" baseline="0" smtClean="0">
                          <a:latin typeface="Garamond" panose="02020404030301010803" pitchFamily="18" charset="0"/>
                        </a:rPr>
                        <a:t> ili kontaktni faktor</a:t>
                      </a:r>
                      <a:endParaRPr lang="en-US" sz="2000" b="1" dirty="0">
                        <a:latin typeface="Garamond" panose="02020404030301010803" pitchFamily="18" charset="0"/>
                      </a:endParaRPr>
                    </a:p>
                  </a:txBody>
                  <a:tcPr anchor="ctr">
                    <a:noFill/>
                  </a:tcPr>
                </a:tc>
                <a:extLst>
                  <a:ext uri="{0D108BD9-81ED-4DB2-BD59-A6C34878D82A}">
                    <a16:rowId xmlns:a16="http://schemas.microsoft.com/office/drawing/2014/main" val="969133343"/>
                  </a:ext>
                </a:extLst>
              </a:tr>
              <a:tr h="304453">
                <a:tc>
                  <a:txBody>
                    <a:bodyPr/>
                    <a:lstStyle/>
                    <a:p>
                      <a:pPr algn="ctr"/>
                      <a:r>
                        <a:rPr lang="sr-Latn-RS" sz="2000" b="1" dirty="0" smtClean="0">
                          <a:latin typeface="Garamond" panose="02020404030301010803" pitchFamily="18" charset="0"/>
                        </a:rPr>
                        <a:t>XIII</a:t>
                      </a:r>
                      <a:endParaRPr lang="en-US" sz="2000" b="1" dirty="0">
                        <a:latin typeface="Garamond" panose="02020404030301010803" pitchFamily="18" charset="0"/>
                      </a:endParaRPr>
                    </a:p>
                  </a:txBody>
                  <a:tcPr anchor="ctr">
                    <a:solidFill>
                      <a:srgbClr val="C1BBA7"/>
                    </a:solidFill>
                  </a:tcPr>
                </a:tc>
                <a:tc>
                  <a:txBody>
                    <a:bodyPr/>
                    <a:lstStyle/>
                    <a:p>
                      <a:r>
                        <a:rPr lang="sr-Latn-RS" sz="2000" b="1" dirty="0" smtClean="0">
                          <a:latin typeface="Garamond" panose="02020404030301010803" pitchFamily="18" charset="0"/>
                        </a:rPr>
                        <a:t>Faktor</a:t>
                      </a:r>
                      <a:r>
                        <a:rPr lang="sr-Latn-RS" sz="2000" b="1" baseline="0" dirty="0" smtClean="0">
                          <a:latin typeface="Garamond" panose="02020404030301010803" pitchFamily="18" charset="0"/>
                        </a:rPr>
                        <a:t> stabilizacije fibrina</a:t>
                      </a:r>
                      <a:endParaRPr lang="en-US" sz="2000" b="1" dirty="0">
                        <a:latin typeface="Garamond" panose="02020404030301010803" pitchFamily="18" charset="0"/>
                      </a:endParaRPr>
                    </a:p>
                  </a:txBody>
                  <a:tcPr anchor="ctr">
                    <a:solidFill>
                      <a:srgbClr val="C1BBA7"/>
                    </a:solidFill>
                  </a:tcPr>
                </a:tc>
                <a:extLst>
                  <a:ext uri="{0D108BD9-81ED-4DB2-BD59-A6C34878D82A}">
                    <a16:rowId xmlns:a16="http://schemas.microsoft.com/office/drawing/2014/main" val="1601891352"/>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3736" y="3772156"/>
            <a:ext cx="4876800" cy="2956560"/>
          </a:xfrm>
          <a:prstGeom prst="rect">
            <a:avLst/>
          </a:prstGeom>
        </p:spPr>
      </p:pic>
    </p:spTree>
    <p:extLst>
      <p:ext uri="{BB962C8B-B14F-4D97-AF65-F5344CB8AC3E}">
        <p14:creationId xmlns:p14="http://schemas.microsoft.com/office/powerpoint/2010/main" val="19781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A51B170-1A9B-4F90-ADE5-0344D787DA6F}"/>
              </a:ext>
            </a:extLst>
          </p:cNvPr>
          <p:cNvSpPr/>
          <p:nvPr/>
        </p:nvSpPr>
        <p:spPr>
          <a:xfrm>
            <a:off x="2352675" y="258520"/>
            <a:ext cx="4533899"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dirty="0">
                <a:ln>
                  <a:noFill/>
                </a:ln>
                <a:solidFill>
                  <a:prstClr val="white"/>
                </a:solidFill>
                <a:effectLst/>
                <a:uLnTx/>
                <a:uFillTx/>
                <a:latin typeface="Garamond" pitchFamily="18" charset="0"/>
                <a:ea typeface="+mn-ea"/>
                <a:cs typeface="+mn-cs"/>
              </a:rPr>
              <a:t>3</a:t>
            </a:r>
            <a:r>
              <a:rPr kumimoji="0" lang="sr-Latn-RS" sz="3200" b="1" i="0" u="none" strike="noStrike" kern="1200" cap="none" spc="0" normalizeH="0" baseline="0" noProof="0" dirty="0" smtClean="0">
                <a:ln>
                  <a:noFill/>
                </a:ln>
                <a:solidFill>
                  <a:prstClr val="white"/>
                </a:solidFill>
                <a:effectLst/>
                <a:uLnTx/>
                <a:uFillTx/>
                <a:latin typeface="Garamond" pitchFamily="18" charset="0"/>
                <a:ea typeface="+mn-ea"/>
                <a:cs typeface="+mn-cs"/>
              </a:rPr>
              <a:t>. Koagulacija</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3" name="TextBox 2">
            <a:extLst>
              <a:ext uri="{FF2B5EF4-FFF2-40B4-BE49-F238E27FC236}">
                <a16:creationId xmlns:a16="http://schemas.microsoft.com/office/drawing/2014/main" id="{079BC702-9B13-44E5-83DB-6C739C6074A4}"/>
              </a:ext>
            </a:extLst>
          </p:cNvPr>
          <p:cNvSpPr txBox="1"/>
          <p:nvPr/>
        </p:nvSpPr>
        <p:spPr>
          <a:xfrm>
            <a:off x="2093003" y="1131511"/>
            <a:ext cx="505324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Sastoji se </a:t>
            </a:r>
            <a:r>
              <a:rPr kumimoji="0" lang="sr-Latn-RS" sz="2800" b="0"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iz tri </a:t>
            </a:r>
            <a:r>
              <a:rPr kumimoji="0" lang="sr-Latn-RS" sz="28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faze:</a:t>
            </a:r>
            <a:endParaRPr kumimoji="0" lang="sr-Latn-RS" sz="2800" b="0" i="0" u="none" strike="noStrike" kern="1200" cap="none" spc="0" normalizeH="0" baseline="0" noProof="0" dirty="0">
              <a:ln>
                <a:noFill/>
              </a:ln>
              <a:solidFill>
                <a:srgbClr val="7E7559"/>
              </a:solidFill>
              <a:effectLst/>
              <a:uLnTx/>
              <a:uFillTx/>
              <a:latin typeface="Garamond" panose="02020404030301010803" pitchFamily="18" charset="0"/>
              <a:ea typeface="+mn-ea"/>
              <a:cs typeface="+mn-cs"/>
            </a:endParaRPr>
          </a:p>
        </p:txBody>
      </p:sp>
      <p:sp>
        <p:nvSpPr>
          <p:cNvPr id="4" name="TextBox 3">
            <a:extLst>
              <a:ext uri="{FF2B5EF4-FFF2-40B4-BE49-F238E27FC236}">
                <a16:creationId xmlns:a16="http://schemas.microsoft.com/office/drawing/2014/main" id="{079BC702-9B13-44E5-83DB-6C739C6074A4}"/>
              </a:ext>
            </a:extLst>
          </p:cNvPr>
          <p:cNvSpPr txBox="1"/>
          <p:nvPr/>
        </p:nvSpPr>
        <p:spPr>
          <a:xfrm>
            <a:off x="670251" y="2680170"/>
            <a:ext cx="778950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A - Stvaranje </a:t>
            </a:r>
            <a:r>
              <a:rPr kumimoji="0" lang="sr-Latn-RS" sz="2800" b="1"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aktivatora protrombina</a:t>
            </a:r>
            <a:r>
              <a:rPr lang="en-US" sz="2800">
                <a:solidFill>
                  <a:srgbClr val="7E7559"/>
                </a:solidFill>
                <a:latin typeface="Garamond" panose="02020404030301010803" pitchFamily="18" charset="0"/>
              </a:rPr>
              <a:t> </a:t>
            </a:r>
            <a:r>
              <a:rPr lang="en-US" sz="2800" smtClean="0">
                <a:solidFill>
                  <a:srgbClr val="7E7559"/>
                </a:solidFill>
                <a:latin typeface="Garamond" panose="02020404030301010803" pitchFamily="18" charset="0"/>
              </a:rPr>
              <a:t>(5-8 </a:t>
            </a:r>
            <a:r>
              <a:rPr lang="en-US" sz="2800" b="1" smtClean="0">
                <a:solidFill>
                  <a:srgbClr val="7E7559"/>
                </a:solidFill>
                <a:latin typeface="Garamond" panose="02020404030301010803" pitchFamily="18" charset="0"/>
              </a:rPr>
              <a:t>minuta</a:t>
            </a:r>
            <a:r>
              <a:rPr lang="en-US" sz="2800" smtClean="0">
                <a:solidFill>
                  <a:srgbClr val="7E7559"/>
                </a:solidFill>
                <a:latin typeface="Garamond" panose="02020404030301010803" pitchFamily="18" charset="0"/>
              </a:rPr>
              <a:t>)</a:t>
            </a:r>
            <a:endParaRPr kumimoji="0" lang="sr-Latn-RS" sz="2800" b="0" i="0" u="none" strike="noStrike" kern="1200" cap="none" spc="0" normalizeH="0" baseline="0" noProof="0" dirty="0">
              <a:ln>
                <a:noFill/>
              </a:ln>
              <a:solidFill>
                <a:srgbClr val="7E7559"/>
              </a:solidFill>
              <a:effectLst/>
              <a:uLnTx/>
              <a:uFillTx/>
              <a:latin typeface="Garamond" panose="02020404030301010803" pitchFamily="18" charset="0"/>
              <a:ea typeface="+mn-ea"/>
              <a:cs typeface="+mn-cs"/>
            </a:endParaRPr>
          </a:p>
        </p:txBody>
      </p:sp>
      <p:sp>
        <p:nvSpPr>
          <p:cNvPr id="5" name="TextBox 4">
            <a:extLst>
              <a:ext uri="{FF2B5EF4-FFF2-40B4-BE49-F238E27FC236}">
                <a16:creationId xmlns:a16="http://schemas.microsoft.com/office/drawing/2014/main" id="{079BC702-9B13-44E5-83DB-6C739C6074A4}"/>
              </a:ext>
            </a:extLst>
          </p:cNvPr>
          <p:cNvSpPr txBox="1"/>
          <p:nvPr/>
        </p:nvSpPr>
        <p:spPr>
          <a:xfrm>
            <a:off x="670251" y="3604575"/>
            <a:ext cx="807097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B - Pretvaranje protrombina </a:t>
            </a:r>
            <a:r>
              <a:rPr kumimoji="0" lang="sr-Latn-RS" sz="2800" b="0"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u </a:t>
            </a:r>
            <a:r>
              <a:rPr kumimoji="0" lang="sr-Latn-RS" sz="2800" b="1"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trombin</a:t>
            </a:r>
            <a:r>
              <a:rPr kumimoji="0" lang="en-US" sz="2800" b="1"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 </a:t>
            </a:r>
            <a:r>
              <a:rPr kumimoji="0" lang="en-US" sz="2800"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(10-15 </a:t>
            </a:r>
            <a:r>
              <a:rPr kumimoji="0" lang="en-US" sz="2800" b="1"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sekundi</a:t>
            </a:r>
            <a:r>
              <a:rPr kumimoji="0" lang="en-US" sz="2800"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a:t>
            </a:r>
            <a:endParaRPr kumimoji="0" lang="sr-Latn-RS" sz="2800" i="0" u="none" strike="noStrike" kern="1200" cap="none" spc="0" normalizeH="0" baseline="0" noProof="0" dirty="0">
              <a:ln>
                <a:noFill/>
              </a:ln>
              <a:solidFill>
                <a:srgbClr val="7E7559"/>
              </a:solidFill>
              <a:effectLst/>
              <a:uLnTx/>
              <a:uFillTx/>
              <a:latin typeface="Garamond" panose="02020404030301010803" pitchFamily="18" charset="0"/>
              <a:ea typeface="+mn-ea"/>
              <a:cs typeface="+mn-cs"/>
            </a:endParaRPr>
          </a:p>
        </p:txBody>
      </p:sp>
      <p:sp>
        <p:nvSpPr>
          <p:cNvPr id="6" name="TextBox 5">
            <a:extLst>
              <a:ext uri="{FF2B5EF4-FFF2-40B4-BE49-F238E27FC236}">
                <a16:creationId xmlns:a16="http://schemas.microsoft.com/office/drawing/2014/main" id="{079BC702-9B13-44E5-83DB-6C739C6074A4}"/>
              </a:ext>
            </a:extLst>
          </p:cNvPr>
          <p:cNvSpPr txBox="1"/>
          <p:nvPr/>
        </p:nvSpPr>
        <p:spPr>
          <a:xfrm>
            <a:off x="670251" y="4463626"/>
            <a:ext cx="671354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C - Pretvaranje fibrinogena u </a:t>
            </a:r>
            <a:r>
              <a:rPr kumimoji="0" lang="sr-Latn-RS" sz="2800" b="1"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fibrin</a:t>
            </a:r>
            <a:endParaRPr kumimoji="0" lang="sr-Latn-RS" sz="2800" b="1" i="0" u="none" strike="noStrike" kern="1200" cap="none" spc="0" normalizeH="0" baseline="0" noProof="0" dirty="0">
              <a:ln>
                <a:noFill/>
              </a:ln>
              <a:solidFill>
                <a:srgbClr val="7E7559"/>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91544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3551937"/>
            <a:ext cx="3414906" cy="2276604"/>
          </a:xfrm>
          <a:prstGeom prst="rect">
            <a:avLst/>
          </a:prstGeom>
        </p:spPr>
      </p:pic>
      <p:sp>
        <p:nvSpPr>
          <p:cNvPr id="2" name="Rounded Rectangle 1">
            <a:extLst>
              <a:ext uri="{FF2B5EF4-FFF2-40B4-BE49-F238E27FC236}">
                <a16:creationId xmlns:a16="http://schemas.microsoft.com/office/drawing/2014/main" id="{8A51B170-1A9B-4F90-ADE5-0344D787DA6F}"/>
              </a:ext>
            </a:extLst>
          </p:cNvPr>
          <p:cNvSpPr/>
          <p:nvPr/>
        </p:nvSpPr>
        <p:spPr>
          <a:xfrm>
            <a:off x="934721" y="258520"/>
            <a:ext cx="7294878"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dirty="0">
                <a:ln>
                  <a:noFill/>
                </a:ln>
                <a:solidFill>
                  <a:prstClr val="white"/>
                </a:solidFill>
                <a:effectLst/>
                <a:uLnTx/>
                <a:uFillTx/>
                <a:latin typeface="Garamond" pitchFamily="18" charset="0"/>
                <a:ea typeface="+mn-ea"/>
                <a:cs typeface="+mn-cs"/>
              </a:rPr>
              <a:t>3</a:t>
            </a:r>
            <a:r>
              <a:rPr kumimoji="0" lang="sr-Latn-RS" sz="3200" b="1" i="0" u="none" strike="noStrike" kern="1200" cap="none" spc="0" normalizeH="0" baseline="0" noProof="0" dirty="0" smtClean="0">
                <a:ln>
                  <a:noFill/>
                </a:ln>
                <a:solidFill>
                  <a:prstClr val="white"/>
                </a:solidFill>
                <a:effectLst/>
                <a:uLnTx/>
                <a:uFillTx/>
                <a:latin typeface="Garamond" pitchFamily="18" charset="0"/>
                <a:ea typeface="+mn-ea"/>
                <a:cs typeface="+mn-cs"/>
              </a:rPr>
              <a:t>. Koagulacija</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grpSp>
        <p:nvGrpSpPr>
          <p:cNvPr id="9" name="Group 8"/>
          <p:cNvGrpSpPr/>
          <p:nvPr/>
        </p:nvGrpSpPr>
        <p:grpSpPr>
          <a:xfrm>
            <a:off x="3689575" y="3409952"/>
            <a:ext cx="1775732" cy="996041"/>
            <a:chOff x="1140276" y="1953990"/>
            <a:chExt cx="1775732" cy="996041"/>
          </a:xfrm>
        </p:grpSpPr>
        <p:sp>
          <p:nvSpPr>
            <p:cNvPr id="5" name="Oval 4"/>
            <p:cNvSpPr/>
            <p:nvPr/>
          </p:nvSpPr>
          <p:spPr>
            <a:xfrm>
              <a:off x="1332137" y="1953990"/>
              <a:ext cx="664029" cy="50074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Va</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6" name="Oval 5"/>
            <p:cNvSpPr/>
            <p:nvPr/>
          </p:nvSpPr>
          <p:spPr>
            <a:xfrm>
              <a:off x="1868258" y="2057402"/>
              <a:ext cx="783772" cy="50074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Xa</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7" name="Oval 6"/>
            <p:cNvSpPr/>
            <p:nvPr/>
          </p:nvSpPr>
          <p:spPr>
            <a:xfrm>
              <a:off x="1140276" y="2378530"/>
              <a:ext cx="1055915" cy="500743"/>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Ca</a:t>
              </a:r>
              <a:r>
                <a:rPr kumimoji="0" lang="sr-Latn-RS" sz="9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a:t>
              </a:r>
              <a:endParaRPr kumimoji="0" lang="en-US" sz="9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Oval 7"/>
            <p:cNvSpPr/>
            <p:nvPr/>
          </p:nvSpPr>
          <p:spPr>
            <a:xfrm>
              <a:off x="2034265" y="2449288"/>
              <a:ext cx="881743" cy="50074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FL</a:t>
              </a:r>
              <a:endParaRPr kumimoji="0" lang="en-US" sz="9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grpSp>
      <p:sp>
        <p:nvSpPr>
          <p:cNvPr id="10" name="TextBox 9">
            <a:extLst>
              <a:ext uri="{FF2B5EF4-FFF2-40B4-BE49-F238E27FC236}">
                <a16:creationId xmlns:a16="http://schemas.microsoft.com/office/drawing/2014/main" id="{079BC702-9B13-44E5-83DB-6C739C6074A4}"/>
              </a:ext>
            </a:extLst>
          </p:cNvPr>
          <p:cNvSpPr txBox="1"/>
          <p:nvPr/>
        </p:nvSpPr>
        <p:spPr>
          <a:xfrm>
            <a:off x="1828800" y="4500688"/>
            <a:ext cx="54965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Aktivator protrombina (protrombinaza)</a:t>
            </a:r>
            <a:endParaRPr kumimoji="0" lang="sr-Latn-RS" sz="2400" b="1"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endParaRPr>
          </a:p>
        </p:txBody>
      </p:sp>
      <p:sp>
        <p:nvSpPr>
          <p:cNvPr id="11" name="TextBox 10">
            <a:extLst>
              <a:ext uri="{FF2B5EF4-FFF2-40B4-BE49-F238E27FC236}">
                <a16:creationId xmlns:a16="http://schemas.microsoft.com/office/drawing/2014/main" id="{079BC702-9B13-44E5-83DB-6C739C6074A4}"/>
              </a:ext>
            </a:extLst>
          </p:cNvPr>
          <p:cNvSpPr txBox="1"/>
          <p:nvPr/>
        </p:nvSpPr>
        <p:spPr>
          <a:xfrm>
            <a:off x="2968739" y="4962353"/>
            <a:ext cx="307725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smtClean="0">
                <a:ln>
                  <a:noFill/>
                </a:ln>
                <a:solidFill>
                  <a:srgbClr val="ED7D31">
                    <a:lumMod val="75000"/>
                  </a:srgbClr>
                </a:solidFill>
                <a:effectLst/>
                <a:uLnTx/>
                <a:uFillTx/>
                <a:latin typeface="Garamond" panose="02020404030301010803" pitchFamily="18" charset="0"/>
                <a:ea typeface="+mn-ea"/>
                <a:cs typeface="+mn-cs"/>
              </a:rPr>
              <a:t>Xa faktor</a:t>
            </a:r>
          </a:p>
        </p:txBody>
      </p:sp>
      <p:sp>
        <p:nvSpPr>
          <p:cNvPr id="12" name="TextBox 11">
            <a:extLst>
              <a:ext uri="{FF2B5EF4-FFF2-40B4-BE49-F238E27FC236}">
                <a16:creationId xmlns:a16="http://schemas.microsoft.com/office/drawing/2014/main" id="{079BC702-9B13-44E5-83DB-6C739C6074A4}"/>
              </a:ext>
            </a:extLst>
          </p:cNvPr>
          <p:cNvSpPr txBox="1"/>
          <p:nvPr/>
        </p:nvSpPr>
        <p:spPr>
          <a:xfrm>
            <a:off x="2989147" y="5424018"/>
            <a:ext cx="307725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smtClean="0">
                <a:ln>
                  <a:noFill/>
                </a:ln>
                <a:solidFill>
                  <a:srgbClr val="70AD47">
                    <a:lumMod val="75000"/>
                  </a:srgbClr>
                </a:solidFill>
                <a:effectLst/>
                <a:uLnTx/>
                <a:uFillTx/>
                <a:latin typeface="Garamond" panose="02020404030301010803" pitchFamily="18" charset="0"/>
                <a:ea typeface="+mn-ea"/>
                <a:cs typeface="+mn-cs"/>
              </a:rPr>
              <a:t>Va faktor</a:t>
            </a:r>
          </a:p>
        </p:txBody>
      </p:sp>
      <p:sp>
        <p:nvSpPr>
          <p:cNvPr id="13" name="TextBox 12">
            <a:extLst>
              <a:ext uri="{FF2B5EF4-FFF2-40B4-BE49-F238E27FC236}">
                <a16:creationId xmlns:a16="http://schemas.microsoft.com/office/drawing/2014/main" id="{079BC702-9B13-44E5-83DB-6C739C6074A4}"/>
              </a:ext>
            </a:extLst>
          </p:cNvPr>
          <p:cNvSpPr txBox="1"/>
          <p:nvPr/>
        </p:nvSpPr>
        <p:spPr>
          <a:xfrm>
            <a:off x="3006837" y="5887409"/>
            <a:ext cx="307725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b="0" i="0" u="none" strike="noStrike" kern="1200" cap="none" spc="0" normalizeH="0" baseline="0" noProof="0" smtClean="0">
                <a:ln>
                  <a:noFill/>
                </a:ln>
                <a:solidFill>
                  <a:srgbClr val="FFC000">
                    <a:lumMod val="75000"/>
                  </a:srgbClr>
                </a:solidFill>
                <a:effectLst/>
                <a:uLnTx/>
                <a:uFillTx/>
                <a:latin typeface="Garamond" panose="02020404030301010803" pitchFamily="18" charset="0"/>
                <a:ea typeface="+mn-ea"/>
                <a:cs typeface="+mn-cs"/>
              </a:rPr>
              <a:t>Joni Ca++</a:t>
            </a:r>
            <a:endParaRPr kumimoji="0" lang="sr-Latn-RS" b="0" i="0" u="none" strike="noStrike" kern="1200" cap="none" spc="0" normalizeH="0" baseline="0" noProof="0" dirty="0" smtClean="0">
              <a:ln>
                <a:noFill/>
              </a:ln>
              <a:solidFill>
                <a:srgbClr val="FFC000">
                  <a:lumMod val="75000"/>
                </a:srgbClr>
              </a:solidFill>
              <a:effectLst/>
              <a:uLnTx/>
              <a:uFillTx/>
              <a:latin typeface="Garamond" panose="02020404030301010803" pitchFamily="18" charset="0"/>
              <a:ea typeface="+mn-ea"/>
              <a:cs typeface="+mn-cs"/>
            </a:endParaRPr>
          </a:p>
        </p:txBody>
      </p:sp>
      <p:sp>
        <p:nvSpPr>
          <p:cNvPr id="14" name="TextBox 13">
            <a:extLst>
              <a:ext uri="{FF2B5EF4-FFF2-40B4-BE49-F238E27FC236}">
                <a16:creationId xmlns:a16="http://schemas.microsoft.com/office/drawing/2014/main" id="{079BC702-9B13-44E5-83DB-6C739C6074A4}"/>
              </a:ext>
            </a:extLst>
          </p:cNvPr>
          <p:cNvSpPr txBox="1"/>
          <p:nvPr/>
        </p:nvSpPr>
        <p:spPr>
          <a:xfrm>
            <a:off x="2367280" y="6256600"/>
            <a:ext cx="44196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b="0" i="0" u="none" strike="noStrike" kern="1200" cap="none" spc="0" normalizeH="0" baseline="0" noProof="0" dirty="0" smtClean="0">
                <a:ln>
                  <a:noFill/>
                </a:ln>
                <a:solidFill>
                  <a:srgbClr val="4472C4">
                    <a:lumMod val="75000"/>
                  </a:srgbClr>
                </a:solidFill>
                <a:effectLst/>
                <a:uLnTx/>
                <a:uFillTx/>
                <a:latin typeface="Garamond" panose="02020404030301010803" pitchFamily="18" charset="0"/>
                <a:ea typeface="+mn-ea"/>
                <a:cs typeface="+mn-cs"/>
              </a:rPr>
              <a:t>Fosfolipidi iz trombocita i tkiva</a:t>
            </a:r>
          </a:p>
        </p:txBody>
      </p:sp>
      <p:sp>
        <p:nvSpPr>
          <p:cNvPr id="15" name="TextBox 14">
            <a:extLst>
              <a:ext uri="{FF2B5EF4-FFF2-40B4-BE49-F238E27FC236}">
                <a16:creationId xmlns:a16="http://schemas.microsoft.com/office/drawing/2014/main" id="{079BC702-9B13-44E5-83DB-6C739C6074A4}"/>
              </a:ext>
            </a:extLst>
          </p:cNvPr>
          <p:cNvSpPr txBox="1"/>
          <p:nvPr/>
        </p:nvSpPr>
        <p:spPr>
          <a:xfrm>
            <a:off x="531431" y="1684550"/>
            <a:ext cx="307725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t>Spoljašnji put</a:t>
            </a:r>
            <a:endParaRPr kumimoji="0" lang="sr-Latn-RS" sz="24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p:txBody>
      </p:sp>
      <p:sp>
        <p:nvSpPr>
          <p:cNvPr id="21" name="TextBox 20">
            <a:extLst>
              <a:ext uri="{FF2B5EF4-FFF2-40B4-BE49-F238E27FC236}">
                <a16:creationId xmlns:a16="http://schemas.microsoft.com/office/drawing/2014/main" id="{079BC702-9B13-44E5-83DB-6C739C6074A4}"/>
              </a:ext>
            </a:extLst>
          </p:cNvPr>
          <p:cNvSpPr txBox="1"/>
          <p:nvPr/>
        </p:nvSpPr>
        <p:spPr>
          <a:xfrm>
            <a:off x="332413" y="2925497"/>
            <a:ext cx="23012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2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t>Eksplozivan </a:t>
            </a:r>
            <a:r>
              <a:rPr kumimoji="0" lang="sr-Latn-RS" sz="22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(brži)</a:t>
            </a:r>
          </a:p>
        </p:txBody>
      </p:sp>
      <p:sp>
        <p:nvSpPr>
          <p:cNvPr id="22" name="TextBox 21">
            <a:extLst>
              <a:ext uri="{FF2B5EF4-FFF2-40B4-BE49-F238E27FC236}">
                <a16:creationId xmlns:a16="http://schemas.microsoft.com/office/drawing/2014/main" id="{079BC702-9B13-44E5-83DB-6C739C6074A4}"/>
              </a:ext>
            </a:extLst>
          </p:cNvPr>
          <p:cNvSpPr txBox="1"/>
          <p:nvPr/>
        </p:nvSpPr>
        <p:spPr>
          <a:xfrm>
            <a:off x="230623" y="2168599"/>
            <a:ext cx="2953660" cy="76944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sr-Latn-RS" sz="2200" b="0"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Isključivo oštećeno tkivo</a:t>
            </a:r>
          </a:p>
          <a:p>
            <a:pPr marL="0" marR="0" lvl="0" indent="0" defTabSz="457200" rtl="0" eaLnBrk="1" fontAlgn="auto" latinLnBrk="0" hangingPunct="1">
              <a:lnSpc>
                <a:spcPct val="100000"/>
              </a:lnSpc>
              <a:spcBef>
                <a:spcPts val="0"/>
              </a:spcBef>
              <a:spcAft>
                <a:spcPts val="0"/>
              </a:spcAft>
              <a:buClrTx/>
              <a:buSzTx/>
              <a:buFontTx/>
              <a:buNone/>
              <a:tabLst/>
              <a:defRPr/>
            </a:pPr>
            <a:r>
              <a:rPr lang="sr-Latn-RS" sz="2200" noProof="0" smtClean="0">
                <a:solidFill>
                  <a:srgbClr val="C00000"/>
                </a:solidFill>
                <a:latin typeface="Garamond" panose="02020404030301010803" pitchFamily="18" charset="0"/>
              </a:rPr>
              <a:t>(</a:t>
            </a:r>
            <a:r>
              <a:rPr lang="sr-Latn-RS" sz="2200" b="1" noProof="0" smtClean="0">
                <a:solidFill>
                  <a:srgbClr val="C00000"/>
                </a:solidFill>
                <a:latin typeface="Garamond" panose="02020404030301010803" pitchFamily="18" charset="0"/>
              </a:rPr>
              <a:t>tkivni faktor </a:t>
            </a:r>
            <a:r>
              <a:rPr lang="sr-Latn-RS" sz="2200" noProof="0" smtClean="0">
                <a:solidFill>
                  <a:srgbClr val="C00000"/>
                </a:solidFill>
                <a:latin typeface="Garamond" panose="02020404030301010803" pitchFamily="18" charset="0"/>
              </a:rPr>
              <a:t>– III)</a:t>
            </a:r>
            <a:endParaRPr kumimoji="0" lang="sr-Latn-RS" sz="2200" b="0"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endParaRPr>
          </a:p>
        </p:txBody>
      </p:sp>
      <p:sp>
        <p:nvSpPr>
          <p:cNvPr id="16" name="TextBox 15">
            <a:extLst>
              <a:ext uri="{FF2B5EF4-FFF2-40B4-BE49-F238E27FC236}">
                <a16:creationId xmlns:a16="http://schemas.microsoft.com/office/drawing/2014/main" id="{079BC702-9B13-44E5-83DB-6C739C6074A4}"/>
              </a:ext>
            </a:extLst>
          </p:cNvPr>
          <p:cNvSpPr txBox="1"/>
          <p:nvPr/>
        </p:nvSpPr>
        <p:spPr>
          <a:xfrm>
            <a:off x="5299651" y="1689451"/>
            <a:ext cx="331436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t>Unutrašnji put</a:t>
            </a:r>
            <a:endParaRPr kumimoji="0" lang="sr-Latn-RS" sz="24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p:txBody>
      </p:sp>
      <p:sp>
        <p:nvSpPr>
          <p:cNvPr id="23" name="TextBox 22">
            <a:extLst>
              <a:ext uri="{FF2B5EF4-FFF2-40B4-BE49-F238E27FC236}">
                <a16:creationId xmlns:a16="http://schemas.microsoft.com/office/drawing/2014/main" id="{079BC702-9B13-44E5-83DB-6C739C6074A4}"/>
              </a:ext>
            </a:extLst>
          </p:cNvPr>
          <p:cNvSpPr txBox="1"/>
          <p:nvPr/>
        </p:nvSpPr>
        <p:spPr>
          <a:xfrm>
            <a:off x="6278414" y="2897228"/>
            <a:ext cx="209389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2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t>Sporiji</a:t>
            </a:r>
            <a:endParaRPr kumimoji="0" lang="sr-Latn-RS" sz="22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p:txBody>
      </p:sp>
      <p:sp>
        <p:nvSpPr>
          <p:cNvPr id="24" name="TextBox 23">
            <a:extLst>
              <a:ext uri="{FF2B5EF4-FFF2-40B4-BE49-F238E27FC236}">
                <a16:creationId xmlns:a16="http://schemas.microsoft.com/office/drawing/2014/main" id="{079BC702-9B13-44E5-83DB-6C739C6074A4}"/>
              </a:ext>
            </a:extLst>
          </p:cNvPr>
          <p:cNvSpPr txBox="1"/>
          <p:nvPr/>
        </p:nvSpPr>
        <p:spPr>
          <a:xfrm>
            <a:off x="5990300" y="2125278"/>
            <a:ext cx="3077255"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200" b="1"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Kolagen</a:t>
            </a:r>
            <a:r>
              <a:rPr kumimoji="0" lang="sr-Latn-RS" sz="2200" b="0"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 </a:t>
            </a:r>
            <a:r>
              <a:rPr kumimoji="0" lang="sr-Latn-RS" sz="2200" b="0"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rPr>
              <a:t>i </a:t>
            </a:r>
            <a:r>
              <a:rPr kumimoji="0" lang="sr-Latn-RS" sz="2200" b="0"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druge </a:t>
            </a:r>
            <a:r>
              <a:rPr kumimoji="0" lang="sr-Latn-RS" sz="2200" b="1"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strane</a:t>
            </a:r>
            <a:r>
              <a:rPr kumimoji="0" lang="sr-Latn-RS" sz="2200" b="0"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  </a:t>
            </a:r>
            <a:r>
              <a:rPr kumimoji="0" lang="sr-Latn-RS" sz="2200" b="1"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rPr>
              <a:t>površine</a:t>
            </a:r>
            <a:r>
              <a:rPr kumimoji="0" lang="sr-Latn-RS" sz="2200" b="0"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rPr>
              <a:t> (zid epruvete</a:t>
            </a:r>
            <a:r>
              <a:rPr kumimoji="0" lang="sr-Latn-RS" sz="2400" b="0"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rPr>
              <a:t>)</a:t>
            </a:r>
          </a:p>
        </p:txBody>
      </p:sp>
      <p:sp>
        <p:nvSpPr>
          <p:cNvPr id="27" name="Rounded Rectangle 26"/>
          <p:cNvSpPr/>
          <p:nvPr/>
        </p:nvSpPr>
        <p:spPr>
          <a:xfrm>
            <a:off x="934720" y="791920"/>
            <a:ext cx="7294879" cy="445753"/>
          </a:xfrm>
          <a:prstGeom prst="roundRect">
            <a:avLst/>
          </a:prstGeom>
          <a:noFill/>
          <a:ln w="28575">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A – Stvaranje </a:t>
            </a:r>
            <a:r>
              <a:rPr kumimoji="0" lang="sr-Latn-RS" sz="2400" b="1"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aktivatora protrombina (protrombinaze)</a:t>
            </a:r>
            <a:endParaRPr kumimoji="0" lang="en-US" sz="2400" b="1" i="0" u="none" strike="noStrike" kern="1200" cap="none" spc="0" normalizeH="0" baseline="0" noProof="0" dirty="0">
              <a:ln>
                <a:noFill/>
              </a:ln>
              <a:solidFill>
                <a:srgbClr val="7E7559"/>
              </a:solidFill>
              <a:effectLst/>
              <a:uLnTx/>
              <a:uFillTx/>
              <a:latin typeface="Garamond" panose="02020404030301010803" pitchFamily="18" charset="0"/>
              <a:ea typeface="+mn-ea"/>
              <a:cs typeface="+mn-cs"/>
            </a:endParaRP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72402">
            <a:off x="7445996" y="4038166"/>
            <a:ext cx="464820" cy="1572273"/>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61764">
            <a:off x="7855972" y="4422811"/>
            <a:ext cx="464820" cy="1788501"/>
          </a:xfrm>
          <a:prstGeom prst="rect">
            <a:avLst/>
          </a:prstGeom>
        </p:spPr>
      </p:pic>
      <p:sp>
        <p:nvSpPr>
          <p:cNvPr id="20" name="Freeform 19"/>
          <p:cNvSpPr/>
          <p:nvPr/>
        </p:nvSpPr>
        <p:spPr>
          <a:xfrm>
            <a:off x="3083170" y="1922585"/>
            <a:ext cx="1301261" cy="1301261"/>
          </a:xfrm>
          <a:custGeom>
            <a:avLst/>
            <a:gdLst>
              <a:gd name="connsiteX0" fmla="*/ 0 w 1301261"/>
              <a:gd name="connsiteY0" fmla="*/ 0 h 1301261"/>
              <a:gd name="connsiteX1" fmla="*/ 867507 w 1301261"/>
              <a:gd name="connsiteY1" fmla="*/ 246184 h 1301261"/>
              <a:gd name="connsiteX2" fmla="*/ 1301261 w 1301261"/>
              <a:gd name="connsiteY2" fmla="*/ 1301261 h 1301261"/>
            </a:gdLst>
            <a:ahLst/>
            <a:cxnLst>
              <a:cxn ang="0">
                <a:pos x="connsiteX0" y="connsiteY0"/>
              </a:cxn>
              <a:cxn ang="0">
                <a:pos x="connsiteX1" y="connsiteY1"/>
              </a:cxn>
              <a:cxn ang="0">
                <a:pos x="connsiteX2" y="connsiteY2"/>
              </a:cxn>
            </a:cxnLst>
            <a:rect l="l" t="t" r="r" b="b"/>
            <a:pathLst>
              <a:path w="1301261" h="1301261">
                <a:moveTo>
                  <a:pt x="0" y="0"/>
                </a:moveTo>
                <a:cubicBezTo>
                  <a:pt x="325315" y="14653"/>
                  <a:pt x="650630" y="29307"/>
                  <a:pt x="867507" y="246184"/>
                </a:cubicBezTo>
                <a:cubicBezTo>
                  <a:pt x="1084384" y="463061"/>
                  <a:pt x="1192822" y="882161"/>
                  <a:pt x="1301261" y="1301261"/>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flipH="1">
            <a:off x="4601055" y="1922585"/>
            <a:ext cx="1301261" cy="1301261"/>
          </a:xfrm>
          <a:custGeom>
            <a:avLst/>
            <a:gdLst>
              <a:gd name="connsiteX0" fmla="*/ 0 w 1301261"/>
              <a:gd name="connsiteY0" fmla="*/ 0 h 1301261"/>
              <a:gd name="connsiteX1" fmla="*/ 867507 w 1301261"/>
              <a:gd name="connsiteY1" fmla="*/ 246184 h 1301261"/>
              <a:gd name="connsiteX2" fmla="*/ 1301261 w 1301261"/>
              <a:gd name="connsiteY2" fmla="*/ 1301261 h 1301261"/>
            </a:gdLst>
            <a:ahLst/>
            <a:cxnLst>
              <a:cxn ang="0">
                <a:pos x="connsiteX0" y="connsiteY0"/>
              </a:cxn>
              <a:cxn ang="0">
                <a:pos x="connsiteX1" y="connsiteY1"/>
              </a:cxn>
              <a:cxn ang="0">
                <a:pos x="connsiteX2" y="connsiteY2"/>
              </a:cxn>
            </a:cxnLst>
            <a:rect l="l" t="t" r="r" b="b"/>
            <a:pathLst>
              <a:path w="1301261" h="1301261">
                <a:moveTo>
                  <a:pt x="0" y="0"/>
                </a:moveTo>
                <a:cubicBezTo>
                  <a:pt x="325315" y="14653"/>
                  <a:pt x="650630" y="29307"/>
                  <a:pt x="867507" y="246184"/>
                </a:cubicBezTo>
                <a:cubicBezTo>
                  <a:pt x="1084384" y="463061"/>
                  <a:pt x="1192822" y="882161"/>
                  <a:pt x="1301261" y="1301261"/>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793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9BC702-9B13-44E5-83DB-6C739C6074A4}"/>
              </a:ext>
            </a:extLst>
          </p:cNvPr>
          <p:cNvSpPr txBox="1"/>
          <p:nvPr/>
        </p:nvSpPr>
        <p:spPr>
          <a:xfrm>
            <a:off x="504531" y="0"/>
            <a:ext cx="307725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t>Spoljašnji put</a:t>
            </a:r>
            <a:endParaRPr kumimoji="0" lang="sr-Latn-RS" sz="24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p:txBody>
      </p:sp>
      <p:sp>
        <p:nvSpPr>
          <p:cNvPr id="8" name="TextBox 7">
            <a:extLst>
              <a:ext uri="{FF2B5EF4-FFF2-40B4-BE49-F238E27FC236}">
                <a16:creationId xmlns:a16="http://schemas.microsoft.com/office/drawing/2014/main" id="{079BC702-9B13-44E5-83DB-6C739C6074A4}"/>
              </a:ext>
            </a:extLst>
          </p:cNvPr>
          <p:cNvSpPr txBox="1"/>
          <p:nvPr/>
        </p:nvSpPr>
        <p:spPr>
          <a:xfrm>
            <a:off x="5272751" y="4901"/>
            <a:ext cx="331436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t>Unutrašnji put</a:t>
            </a:r>
            <a:endParaRPr kumimoji="0" lang="sr-Latn-RS" sz="24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p:txBody>
      </p:sp>
      <p:sp>
        <p:nvSpPr>
          <p:cNvPr id="9" name="Rectangle 8"/>
          <p:cNvSpPr/>
          <p:nvPr/>
        </p:nvSpPr>
        <p:spPr>
          <a:xfrm>
            <a:off x="7519210" y="1702130"/>
            <a:ext cx="858983" cy="332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XII</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1" name="TextBox 10">
            <a:extLst>
              <a:ext uri="{FF2B5EF4-FFF2-40B4-BE49-F238E27FC236}">
                <a16:creationId xmlns:a16="http://schemas.microsoft.com/office/drawing/2014/main" id="{079BC702-9B13-44E5-83DB-6C739C6074A4}"/>
              </a:ext>
            </a:extLst>
          </p:cNvPr>
          <p:cNvSpPr txBox="1"/>
          <p:nvPr/>
        </p:nvSpPr>
        <p:spPr>
          <a:xfrm>
            <a:off x="0" y="439895"/>
            <a:ext cx="4086315"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2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Potreban faktor iz oštećenog tkiva</a:t>
            </a:r>
          </a:p>
        </p:txBody>
      </p:sp>
      <p:sp>
        <p:nvSpPr>
          <p:cNvPr id="12" name="TextBox 11">
            <a:extLst>
              <a:ext uri="{FF2B5EF4-FFF2-40B4-BE49-F238E27FC236}">
                <a16:creationId xmlns:a16="http://schemas.microsoft.com/office/drawing/2014/main" id="{079BC702-9B13-44E5-83DB-6C739C6074A4}"/>
              </a:ext>
            </a:extLst>
          </p:cNvPr>
          <p:cNvSpPr txBox="1"/>
          <p:nvPr/>
        </p:nvSpPr>
        <p:spPr>
          <a:xfrm>
            <a:off x="4577756" y="439894"/>
            <a:ext cx="46944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2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Učestvuju samo sastojci krvne plazme</a:t>
            </a:r>
          </a:p>
        </p:txBody>
      </p:sp>
      <p:sp>
        <p:nvSpPr>
          <p:cNvPr id="13" name="Rectangle 12"/>
          <p:cNvSpPr/>
          <p:nvPr/>
        </p:nvSpPr>
        <p:spPr>
          <a:xfrm>
            <a:off x="5165476" y="956173"/>
            <a:ext cx="3519056" cy="3325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Kolagen ili druge strane materije</a:t>
            </a:r>
            <a:endParaRPr kumimoji="0" lang="en-US" sz="18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14" name="Rectangle 13"/>
          <p:cNvSpPr/>
          <p:nvPr/>
        </p:nvSpPr>
        <p:spPr>
          <a:xfrm>
            <a:off x="86485" y="956173"/>
            <a:ext cx="4294127" cy="3325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t>Tkivni faktor ili tkivni tromboplastin </a:t>
            </a: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(III)</a:t>
            </a:r>
            <a:endParaRPr kumimoji="0" lang="en-US" sz="18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cxnSp>
        <p:nvCxnSpPr>
          <p:cNvPr id="17" name="Straight Arrow Connector 16"/>
          <p:cNvCxnSpPr>
            <a:stCxn id="9" idx="1"/>
            <a:endCxn id="15" idx="3"/>
          </p:cNvCxnSpPr>
          <p:nvPr/>
        </p:nvCxnSpPr>
        <p:spPr>
          <a:xfrm flipH="1">
            <a:off x="6925004" y="1868385"/>
            <a:ext cx="59420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48619" y="1288682"/>
            <a:ext cx="0" cy="579702"/>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25940" y="2465386"/>
            <a:ext cx="858983" cy="332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XI</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2" name="Rectangle 21"/>
          <p:cNvSpPr/>
          <p:nvPr/>
        </p:nvSpPr>
        <p:spPr>
          <a:xfrm>
            <a:off x="5272751" y="2465387"/>
            <a:ext cx="858983"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XIa</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cxnSp>
        <p:nvCxnSpPr>
          <p:cNvPr id="23" name="Straight Arrow Connector 22"/>
          <p:cNvCxnSpPr>
            <a:stCxn id="21" idx="1"/>
            <a:endCxn id="22" idx="3"/>
          </p:cNvCxnSpPr>
          <p:nvPr/>
        </p:nvCxnSpPr>
        <p:spPr>
          <a:xfrm flipH="1">
            <a:off x="6131734" y="2631641"/>
            <a:ext cx="59420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1844" y="2034639"/>
            <a:ext cx="0" cy="579702"/>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986379" y="3228641"/>
            <a:ext cx="858983" cy="332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IX</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cxnSp>
        <p:nvCxnSpPr>
          <p:cNvPr id="27" name="Straight Arrow Connector 26"/>
          <p:cNvCxnSpPr/>
          <p:nvPr/>
        </p:nvCxnSpPr>
        <p:spPr>
          <a:xfrm flipV="1">
            <a:off x="1793735" y="5375933"/>
            <a:ext cx="3598438" cy="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962682" y="3529304"/>
            <a:ext cx="15718" cy="1846628"/>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34752" y="5209679"/>
            <a:ext cx="858983" cy="332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X</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3" name="Rectangle 32"/>
          <p:cNvSpPr/>
          <p:nvPr/>
        </p:nvSpPr>
        <p:spPr>
          <a:xfrm>
            <a:off x="7569021" y="6485411"/>
            <a:ext cx="1527117"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TROMBIN</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cxnSp>
        <p:nvCxnSpPr>
          <p:cNvPr id="35" name="Straight Arrow Connector 34"/>
          <p:cNvCxnSpPr>
            <a:stCxn id="32" idx="3"/>
            <a:endCxn id="33" idx="1"/>
          </p:cNvCxnSpPr>
          <p:nvPr/>
        </p:nvCxnSpPr>
        <p:spPr>
          <a:xfrm>
            <a:off x="4521177" y="6647581"/>
            <a:ext cx="3047844" cy="40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504140" y="6481326"/>
            <a:ext cx="2017037" cy="332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PROTROMBIN</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cxnSp>
        <p:nvCxnSpPr>
          <p:cNvPr id="37" name="Straight Arrow Connector 36"/>
          <p:cNvCxnSpPr/>
          <p:nvPr/>
        </p:nvCxnSpPr>
        <p:spPr>
          <a:xfrm flipH="1">
            <a:off x="5392173" y="3394894"/>
            <a:ext cx="59420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24693" y="2797895"/>
            <a:ext cx="0" cy="579702"/>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533190" y="3228642"/>
            <a:ext cx="858983"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IXa</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47" name="Rectangle 46"/>
          <p:cNvSpPr/>
          <p:nvPr/>
        </p:nvSpPr>
        <p:spPr>
          <a:xfrm>
            <a:off x="8157621" y="3831826"/>
            <a:ext cx="858983" cy="332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VIII</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cxnSp>
        <p:nvCxnSpPr>
          <p:cNvPr id="48" name="Straight Arrow Connector 47"/>
          <p:cNvCxnSpPr>
            <a:endCxn id="43" idx="3"/>
          </p:cNvCxnSpPr>
          <p:nvPr/>
        </p:nvCxnSpPr>
        <p:spPr>
          <a:xfrm flipH="1">
            <a:off x="6313200" y="3998079"/>
            <a:ext cx="1834147" cy="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33" idx="0"/>
          </p:cNvCxnSpPr>
          <p:nvPr/>
        </p:nvCxnSpPr>
        <p:spPr>
          <a:xfrm rot="16200000" flipV="1">
            <a:off x="6546934" y="4699764"/>
            <a:ext cx="2487332" cy="1083961"/>
          </a:xfrm>
          <a:prstGeom prst="curvedConnector3">
            <a:avLst>
              <a:gd name="adj1" fmla="val 100038"/>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4978400" y="3998078"/>
            <a:ext cx="46764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4986574" y="4412541"/>
            <a:ext cx="46764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4986573" y="4827002"/>
            <a:ext cx="46764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454217" y="3831826"/>
            <a:ext cx="858983"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VIIIa</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44" name="Rectangle 43"/>
          <p:cNvSpPr/>
          <p:nvPr/>
        </p:nvSpPr>
        <p:spPr>
          <a:xfrm>
            <a:off x="5454217" y="4246287"/>
            <a:ext cx="858983"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Ca</a:t>
            </a:r>
            <a:r>
              <a:rPr kumimoji="0" lang="sr-Latn-RS" sz="1400" b="0"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a:t>
            </a:r>
            <a:endParaRPr kumimoji="0" lang="en-US" sz="14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45" name="Rectangle 44"/>
          <p:cNvSpPr/>
          <p:nvPr/>
        </p:nvSpPr>
        <p:spPr>
          <a:xfrm>
            <a:off x="5454217" y="4660748"/>
            <a:ext cx="1223607"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FL iz Tr</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7" name="Rectangle 56"/>
          <p:cNvSpPr/>
          <p:nvPr/>
        </p:nvSpPr>
        <p:spPr>
          <a:xfrm>
            <a:off x="2504140" y="1721128"/>
            <a:ext cx="858983"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VIIa</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cxnSp>
        <p:nvCxnSpPr>
          <p:cNvPr id="58" name="Straight Arrow Connector 57"/>
          <p:cNvCxnSpPr/>
          <p:nvPr/>
        </p:nvCxnSpPr>
        <p:spPr>
          <a:xfrm>
            <a:off x="1909934" y="1906054"/>
            <a:ext cx="59420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4" idx="2"/>
          </p:cNvCxnSpPr>
          <p:nvPr/>
        </p:nvCxnSpPr>
        <p:spPr>
          <a:xfrm>
            <a:off x="2233549" y="1288682"/>
            <a:ext cx="0" cy="613659"/>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50951" y="1721129"/>
            <a:ext cx="858983" cy="332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V</a:t>
            </a: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II</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cxnSp>
        <p:nvCxnSpPr>
          <p:cNvPr id="62" name="Straight Connector 61"/>
          <p:cNvCxnSpPr/>
          <p:nvPr/>
        </p:nvCxnSpPr>
        <p:spPr>
          <a:xfrm>
            <a:off x="2933631" y="2061065"/>
            <a:ext cx="0" cy="3316052"/>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481770" y="3222767"/>
            <a:ext cx="46764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481770" y="3645331"/>
            <a:ext cx="46764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2481770" y="4063738"/>
            <a:ext cx="46764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1615949" y="3064615"/>
            <a:ext cx="858983"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III</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65" name="Rectangle 64"/>
          <p:cNvSpPr/>
          <p:nvPr/>
        </p:nvSpPr>
        <p:spPr>
          <a:xfrm>
            <a:off x="1615949" y="3479076"/>
            <a:ext cx="858983"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Ca</a:t>
            </a:r>
            <a:r>
              <a:rPr kumimoji="0" lang="sr-Latn-RS" sz="1400" b="0"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a:t>
            </a:r>
            <a:endParaRPr kumimoji="0" lang="en-US" sz="14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66" name="Rectangle 65"/>
          <p:cNvSpPr/>
          <p:nvPr/>
        </p:nvSpPr>
        <p:spPr>
          <a:xfrm>
            <a:off x="1255523" y="3893537"/>
            <a:ext cx="1223607"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FL iz Tr</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cxnSp>
        <p:nvCxnSpPr>
          <p:cNvPr id="71" name="Straight Connector 70"/>
          <p:cNvCxnSpPr>
            <a:stCxn id="30" idx="2"/>
          </p:cNvCxnSpPr>
          <p:nvPr/>
        </p:nvCxnSpPr>
        <p:spPr>
          <a:xfrm>
            <a:off x="5863553" y="5542187"/>
            <a:ext cx="6407" cy="1105393"/>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434061" y="5209678"/>
            <a:ext cx="858983"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Xa</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75" name="Oval 74"/>
          <p:cNvSpPr/>
          <p:nvPr/>
        </p:nvSpPr>
        <p:spPr>
          <a:xfrm>
            <a:off x="8087744" y="5141555"/>
            <a:ext cx="332799" cy="347530"/>
          </a:xfrm>
          <a:prstGeom prst="ellipse">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a:t>
            </a:r>
            <a:endPar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cxnSp>
        <p:nvCxnSpPr>
          <p:cNvPr id="4" name="Curved Connector 3"/>
          <p:cNvCxnSpPr>
            <a:stCxn id="15" idx="2"/>
          </p:cNvCxnSpPr>
          <p:nvPr/>
        </p:nvCxnSpPr>
        <p:spPr>
          <a:xfrm rot="5400000" flipH="1" flipV="1">
            <a:off x="6805916" y="1591938"/>
            <a:ext cx="132299" cy="753106"/>
          </a:xfrm>
          <a:prstGeom prst="curvedConnector4">
            <a:avLst>
              <a:gd name="adj1" fmla="val -76795"/>
              <a:gd name="adj2" fmla="val 99594"/>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66021" y="1702131"/>
            <a:ext cx="858983"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XIIa</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2513122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6064149" y="2355920"/>
            <a:ext cx="0" cy="1259756"/>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8A51B170-1A9B-4F90-ADE5-0344D787DA6F}"/>
              </a:ext>
            </a:extLst>
          </p:cNvPr>
          <p:cNvSpPr/>
          <p:nvPr/>
        </p:nvSpPr>
        <p:spPr>
          <a:xfrm>
            <a:off x="1948543" y="258520"/>
            <a:ext cx="5312227"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dirty="0">
                <a:ln>
                  <a:noFill/>
                </a:ln>
                <a:solidFill>
                  <a:prstClr val="white"/>
                </a:solidFill>
                <a:effectLst/>
                <a:uLnTx/>
                <a:uFillTx/>
                <a:latin typeface="Garamond" pitchFamily="18" charset="0"/>
                <a:ea typeface="+mn-ea"/>
                <a:cs typeface="+mn-cs"/>
              </a:rPr>
              <a:t>3</a:t>
            </a:r>
            <a:r>
              <a:rPr kumimoji="0" lang="sr-Latn-RS" sz="3200" b="1" i="0" u="none" strike="noStrike" kern="1200" cap="none" spc="0" normalizeH="0" baseline="0" noProof="0" dirty="0" smtClean="0">
                <a:ln>
                  <a:noFill/>
                </a:ln>
                <a:solidFill>
                  <a:prstClr val="white"/>
                </a:solidFill>
                <a:effectLst/>
                <a:uLnTx/>
                <a:uFillTx/>
                <a:latin typeface="Garamond" pitchFamily="18" charset="0"/>
                <a:ea typeface="+mn-ea"/>
                <a:cs typeface="+mn-cs"/>
              </a:rPr>
              <a:t>. Koagulacija</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3" name="Rounded Rectangle 2"/>
          <p:cNvSpPr/>
          <p:nvPr/>
        </p:nvSpPr>
        <p:spPr>
          <a:xfrm>
            <a:off x="1948543" y="791920"/>
            <a:ext cx="5312227" cy="445753"/>
          </a:xfrm>
          <a:prstGeom prst="roundRect">
            <a:avLst/>
          </a:prstGeom>
          <a:noFill/>
          <a:ln w="28575">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B – Pretvaranje protrombina u trombin</a:t>
            </a:r>
            <a:endParaRPr kumimoji="0" lang="en-US" sz="2400" b="1" i="0" u="none" strike="noStrike" kern="1200" cap="none" spc="0" normalizeH="0" baseline="0" noProof="0" dirty="0">
              <a:ln>
                <a:noFill/>
              </a:ln>
              <a:solidFill>
                <a:srgbClr val="7E7559"/>
              </a:solidFill>
              <a:effectLst/>
              <a:uLnTx/>
              <a:uFillTx/>
              <a:latin typeface="Garamond" panose="02020404030301010803" pitchFamily="18" charset="0"/>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70" y="3121231"/>
            <a:ext cx="1775709" cy="1244846"/>
          </a:xfrm>
          <a:prstGeom prst="rect">
            <a:avLst/>
          </a:prstGeom>
        </p:spPr>
      </p:pic>
      <p:cxnSp>
        <p:nvCxnSpPr>
          <p:cNvPr id="5" name="Straight Arrow Connector 4"/>
          <p:cNvCxnSpPr/>
          <p:nvPr/>
        </p:nvCxnSpPr>
        <p:spPr>
          <a:xfrm>
            <a:off x="2295400" y="3615678"/>
            <a:ext cx="827231" cy="11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285190" y="3449423"/>
            <a:ext cx="2017037" cy="332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PROTROMBIN</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9" name="TextBox 8">
            <a:extLst>
              <a:ext uri="{FF2B5EF4-FFF2-40B4-BE49-F238E27FC236}">
                <a16:creationId xmlns:a16="http://schemas.microsoft.com/office/drawing/2014/main" id="{079BC702-9B13-44E5-83DB-6C739C6074A4}"/>
              </a:ext>
            </a:extLst>
          </p:cNvPr>
          <p:cNvSpPr txBox="1"/>
          <p:nvPr/>
        </p:nvSpPr>
        <p:spPr>
          <a:xfrm>
            <a:off x="258536" y="4649945"/>
            <a:ext cx="194854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Vitamin K</a:t>
            </a:r>
          </a:p>
        </p:txBody>
      </p:sp>
      <p:sp>
        <p:nvSpPr>
          <p:cNvPr id="10" name="TextBox 9">
            <a:extLst>
              <a:ext uri="{FF2B5EF4-FFF2-40B4-BE49-F238E27FC236}">
                <a16:creationId xmlns:a16="http://schemas.microsoft.com/office/drawing/2014/main" id="{079BC702-9B13-44E5-83DB-6C739C6074A4}"/>
              </a:ext>
            </a:extLst>
          </p:cNvPr>
          <p:cNvSpPr txBox="1"/>
          <p:nvPr/>
        </p:nvSpPr>
        <p:spPr>
          <a:xfrm>
            <a:off x="258535" y="5226200"/>
            <a:ext cx="38848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rPr>
              <a:t>Deficit vitamina K</a:t>
            </a:r>
          </a:p>
        </p:txBody>
      </p:sp>
      <p:cxnSp>
        <p:nvCxnSpPr>
          <p:cNvPr id="12" name="Straight Arrow Connector 11"/>
          <p:cNvCxnSpPr>
            <a:endCxn id="13" idx="1"/>
          </p:cNvCxnSpPr>
          <p:nvPr/>
        </p:nvCxnSpPr>
        <p:spPr>
          <a:xfrm>
            <a:off x="5302227" y="3615677"/>
            <a:ext cx="152384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176283" y="1583542"/>
            <a:ext cx="1775732" cy="996041"/>
            <a:chOff x="1140276" y="1953990"/>
            <a:chExt cx="1775732" cy="996041"/>
          </a:xfrm>
        </p:grpSpPr>
        <p:sp>
          <p:nvSpPr>
            <p:cNvPr id="16" name="Oval 15"/>
            <p:cNvSpPr/>
            <p:nvPr/>
          </p:nvSpPr>
          <p:spPr>
            <a:xfrm>
              <a:off x="1332137" y="1953990"/>
              <a:ext cx="664029" cy="50074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Va</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7" name="Oval 16"/>
            <p:cNvSpPr/>
            <p:nvPr/>
          </p:nvSpPr>
          <p:spPr>
            <a:xfrm>
              <a:off x="1868258" y="2057402"/>
              <a:ext cx="783772" cy="50074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Xa</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8" name="Oval 17"/>
            <p:cNvSpPr/>
            <p:nvPr/>
          </p:nvSpPr>
          <p:spPr>
            <a:xfrm>
              <a:off x="1140276" y="2378530"/>
              <a:ext cx="1055915" cy="500743"/>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Ca</a:t>
              </a:r>
              <a:r>
                <a:rPr kumimoji="0" lang="sr-Latn-RS" sz="9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a:t>
              </a:r>
              <a:endParaRPr kumimoji="0" lang="en-US" sz="9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9" name="Oval 18"/>
            <p:cNvSpPr/>
            <p:nvPr/>
          </p:nvSpPr>
          <p:spPr>
            <a:xfrm>
              <a:off x="2034265" y="2449288"/>
              <a:ext cx="881743" cy="50074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FL</a:t>
              </a:r>
              <a:endParaRPr kumimoji="0" lang="en-US" sz="9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grpSp>
      <p:cxnSp>
        <p:nvCxnSpPr>
          <p:cNvPr id="23" name="Curved Connector 22"/>
          <p:cNvCxnSpPr/>
          <p:nvPr/>
        </p:nvCxnSpPr>
        <p:spPr>
          <a:xfrm rot="16200000" flipH="1" flipV="1">
            <a:off x="6833189" y="2821766"/>
            <a:ext cx="145734" cy="1431927"/>
          </a:xfrm>
          <a:prstGeom prst="curvedConnector4">
            <a:avLst>
              <a:gd name="adj1" fmla="val -443038"/>
              <a:gd name="adj2" fmla="val 100336"/>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826071" y="3449422"/>
            <a:ext cx="1527117"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TROMBIN</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7" name="TextBox 36">
            <a:extLst>
              <a:ext uri="{FF2B5EF4-FFF2-40B4-BE49-F238E27FC236}">
                <a16:creationId xmlns:a16="http://schemas.microsoft.com/office/drawing/2014/main" id="{079BC702-9B13-44E5-83DB-6C739C6074A4}"/>
              </a:ext>
            </a:extLst>
          </p:cNvPr>
          <p:cNvSpPr txBox="1"/>
          <p:nvPr/>
        </p:nvSpPr>
        <p:spPr>
          <a:xfrm>
            <a:off x="2843000" y="1673866"/>
            <a:ext cx="265135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Aktivator protrombina</a:t>
            </a:r>
          </a:p>
        </p:txBody>
      </p:sp>
      <p:grpSp>
        <p:nvGrpSpPr>
          <p:cNvPr id="7" name="Group 6"/>
          <p:cNvGrpSpPr/>
          <p:nvPr/>
        </p:nvGrpSpPr>
        <p:grpSpPr>
          <a:xfrm>
            <a:off x="258534" y="4506336"/>
            <a:ext cx="8254220" cy="2331532"/>
            <a:chOff x="258534" y="4467426"/>
            <a:chExt cx="8254220" cy="2331532"/>
          </a:xfrm>
        </p:grpSpPr>
        <p:sp>
          <p:nvSpPr>
            <p:cNvPr id="11" name="TextBox 10">
              <a:extLst>
                <a:ext uri="{FF2B5EF4-FFF2-40B4-BE49-F238E27FC236}">
                  <a16:creationId xmlns:a16="http://schemas.microsoft.com/office/drawing/2014/main" id="{079BC702-9B13-44E5-83DB-6C739C6074A4}"/>
                </a:ext>
              </a:extLst>
            </p:cNvPr>
            <p:cNvSpPr txBox="1"/>
            <p:nvPr/>
          </p:nvSpPr>
          <p:spPr>
            <a:xfrm>
              <a:off x="258534" y="5687865"/>
              <a:ext cx="514214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rPr>
                <a:t>Trovanje antikoagulantnim rodenticidima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rPr>
                <a:t>(psi i mačke)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093" y="4467426"/>
              <a:ext cx="2020661" cy="2331532"/>
            </a:xfrm>
            <a:prstGeom prst="rect">
              <a:avLst/>
            </a:prstGeom>
          </p:spPr>
        </p:pic>
      </p:grpSp>
    </p:spTree>
    <p:extLst>
      <p:ext uri="{BB962C8B-B14F-4D97-AF65-F5344CB8AC3E}">
        <p14:creationId xmlns:p14="http://schemas.microsoft.com/office/powerpoint/2010/main" val="28112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A51B170-1A9B-4F90-ADE5-0344D787DA6F}"/>
              </a:ext>
            </a:extLst>
          </p:cNvPr>
          <p:cNvSpPr/>
          <p:nvPr/>
        </p:nvSpPr>
        <p:spPr>
          <a:xfrm>
            <a:off x="1948543" y="258520"/>
            <a:ext cx="5312227"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dirty="0">
                <a:ln>
                  <a:noFill/>
                </a:ln>
                <a:solidFill>
                  <a:prstClr val="white"/>
                </a:solidFill>
                <a:effectLst/>
                <a:uLnTx/>
                <a:uFillTx/>
                <a:latin typeface="Garamond" pitchFamily="18" charset="0"/>
                <a:ea typeface="+mn-ea"/>
                <a:cs typeface="+mn-cs"/>
              </a:rPr>
              <a:t>3</a:t>
            </a:r>
            <a:r>
              <a:rPr kumimoji="0" lang="sr-Latn-RS" sz="3200" b="1" i="0" u="none" strike="noStrike" kern="1200" cap="none" spc="0" normalizeH="0" baseline="0" noProof="0" dirty="0" smtClean="0">
                <a:ln>
                  <a:noFill/>
                </a:ln>
                <a:solidFill>
                  <a:prstClr val="white"/>
                </a:solidFill>
                <a:effectLst/>
                <a:uLnTx/>
                <a:uFillTx/>
                <a:latin typeface="Garamond" pitchFamily="18" charset="0"/>
                <a:ea typeface="+mn-ea"/>
                <a:cs typeface="+mn-cs"/>
              </a:rPr>
              <a:t>. Koagulacija</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3" name="Rounded Rectangle 2"/>
          <p:cNvSpPr/>
          <p:nvPr/>
        </p:nvSpPr>
        <p:spPr>
          <a:xfrm>
            <a:off x="1948543" y="791920"/>
            <a:ext cx="5312227" cy="445753"/>
          </a:xfrm>
          <a:prstGeom prst="roundRect">
            <a:avLst/>
          </a:prstGeom>
          <a:noFill/>
          <a:ln w="28575">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C – Pretvaranje fibrinogena u fibrin</a:t>
            </a:r>
            <a:endParaRPr kumimoji="0" lang="en-US" sz="2400" b="1" i="0" u="none" strike="noStrike" kern="1200" cap="none" spc="0" normalizeH="0" baseline="0" noProof="0" dirty="0">
              <a:ln>
                <a:noFill/>
              </a:ln>
              <a:solidFill>
                <a:srgbClr val="7E7559"/>
              </a:solidFill>
              <a:effectLst/>
              <a:uLnTx/>
              <a:uFillTx/>
              <a:latin typeface="Garamond" panose="02020404030301010803" pitchFamily="18" charset="0"/>
              <a:ea typeface="+mn-ea"/>
              <a:cs typeface="+mn-cs"/>
            </a:endParaRPr>
          </a:p>
        </p:txBody>
      </p:sp>
      <p:sp>
        <p:nvSpPr>
          <p:cNvPr id="21" name="TextBox 20">
            <a:extLst>
              <a:ext uri="{FF2B5EF4-FFF2-40B4-BE49-F238E27FC236}">
                <a16:creationId xmlns:a16="http://schemas.microsoft.com/office/drawing/2014/main" id="{079BC702-9B13-44E5-83DB-6C739C6074A4}"/>
              </a:ext>
            </a:extLst>
          </p:cNvPr>
          <p:cNvSpPr txBox="1"/>
          <p:nvPr/>
        </p:nvSpPr>
        <p:spPr>
          <a:xfrm>
            <a:off x="2423351" y="5910293"/>
            <a:ext cx="388508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Polimerizacija monomera fibrina</a:t>
            </a:r>
            <a:endParaRPr kumimoji="0" lang="sr-Latn-RS" sz="22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p:txBody>
      </p:sp>
      <p:grpSp>
        <p:nvGrpSpPr>
          <p:cNvPr id="27" name="Group 26"/>
          <p:cNvGrpSpPr/>
          <p:nvPr/>
        </p:nvGrpSpPr>
        <p:grpSpPr>
          <a:xfrm>
            <a:off x="787285" y="1514104"/>
            <a:ext cx="7634742" cy="4839617"/>
            <a:chOff x="787285" y="1514104"/>
            <a:chExt cx="7634742" cy="4839617"/>
          </a:xfrm>
        </p:grpSpPr>
        <p:grpSp>
          <p:nvGrpSpPr>
            <p:cNvPr id="20" name="Group 19"/>
            <p:cNvGrpSpPr/>
            <p:nvPr/>
          </p:nvGrpSpPr>
          <p:grpSpPr>
            <a:xfrm>
              <a:off x="787285" y="1514104"/>
              <a:ext cx="7634742" cy="4839617"/>
              <a:chOff x="560679" y="1578759"/>
              <a:chExt cx="7634742" cy="4839617"/>
            </a:xfrm>
          </p:grpSpPr>
          <p:grpSp>
            <p:nvGrpSpPr>
              <p:cNvPr id="18" name="Group 17"/>
              <p:cNvGrpSpPr/>
              <p:nvPr/>
            </p:nvGrpSpPr>
            <p:grpSpPr>
              <a:xfrm>
                <a:off x="560679" y="1578759"/>
                <a:ext cx="7634742" cy="4839617"/>
                <a:chOff x="662279" y="1865086"/>
                <a:chExt cx="7634742" cy="4839617"/>
              </a:xfrm>
            </p:grpSpPr>
            <p:grpSp>
              <p:nvGrpSpPr>
                <p:cNvPr id="17" name="Group 16"/>
                <p:cNvGrpSpPr/>
                <p:nvPr/>
              </p:nvGrpSpPr>
              <p:grpSpPr>
                <a:xfrm>
                  <a:off x="2025530" y="2173965"/>
                  <a:ext cx="6271491" cy="4530738"/>
                  <a:chOff x="2770908" y="2173965"/>
                  <a:chExt cx="6271491" cy="453073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08" y="2211364"/>
                    <a:ext cx="6271491" cy="4493339"/>
                  </a:xfrm>
                  <a:prstGeom prst="rect">
                    <a:avLst/>
                  </a:prstGeom>
                </p:spPr>
              </p:pic>
              <p:cxnSp>
                <p:nvCxnSpPr>
                  <p:cNvPr id="7" name="Straight Connector 6"/>
                  <p:cNvCxnSpPr/>
                  <p:nvPr/>
                </p:nvCxnSpPr>
                <p:spPr>
                  <a:xfrm>
                    <a:off x="5235166" y="2921681"/>
                    <a:ext cx="0" cy="579702"/>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79BC702-9B13-44E5-83DB-6C739C6074A4}"/>
                      </a:ext>
                    </a:extLst>
                  </p:cNvPr>
                  <p:cNvSpPr txBox="1"/>
                  <p:nvPr/>
                </p:nvSpPr>
                <p:spPr>
                  <a:xfrm>
                    <a:off x="3043723" y="4257978"/>
                    <a:ext cx="219144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Fibrinopeptidi</a:t>
                    </a:r>
                    <a:endParaRPr kumimoji="0" lang="sr-Latn-RS" sz="22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p:txBody>
              </p:sp>
              <p:sp>
                <p:nvSpPr>
                  <p:cNvPr id="12" name="Rectangle 11"/>
                  <p:cNvSpPr/>
                  <p:nvPr/>
                </p:nvSpPr>
                <p:spPr>
                  <a:xfrm>
                    <a:off x="6394685" y="3021655"/>
                    <a:ext cx="1527117"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TROMBIN</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cxnSp>
                <p:nvCxnSpPr>
                  <p:cNvPr id="14" name="Straight Arrow Connector 13"/>
                  <p:cNvCxnSpPr/>
                  <p:nvPr/>
                </p:nvCxnSpPr>
                <p:spPr>
                  <a:xfrm flipH="1">
                    <a:off x="5235166" y="3187909"/>
                    <a:ext cx="11595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394685" y="2173965"/>
                    <a:ext cx="1936515" cy="332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FIBRINOGEN</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6" name="Rectangle 15"/>
                  <p:cNvSpPr/>
                  <p:nvPr/>
                </p:nvSpPr>
                <p:spPr>
                  <a:xfrm>
                    <a:off x="6394683" y="3729963"/>
                    <a:ext cx="2647715"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FIBRIN MONOMER</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grpSp>
            <p:cxnSp>
              <p:nvCxnSpPr>
                <p:cNvPr id="6" name="Straight Arrow Connector 5"/>
                <p:cNvCxnSpPr/>
                <p:nvPr/>
              </p:nvCxnSpPr>
              <p:spPr>
                <a:xfrm>
                  <a:off x="2630107" y="2340219"/>
                  <a:ext cx="827231" cy="11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279" y="1865086"/>
                  <a:ext cx="1775709" cy="1244846"/>
                </a:xfrm>
                <a:prstGeom prst="rect">
                  <a:avLst/>
                </a:prstGeom>
              </p:spPr>
            </p:pic>
          </p:grpSp>
          <p:cxnSp>
            <p:nvCxnSpPr>
              <p:cNvPr id="19" name="Straight Connector 18"/>
              <p:cNvCxnSpPr/>
              <p:nvPr/>
            </p:nvCxnSpPr>
            <p:spPr>
              <a:xfrm>
                <a:off x="4388188" y="4371761"/>
                <a:ext cx="0" cy="901346"/>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flipH="1">
              <a:off x="4618942" y="4460490"/>
              <a:ext cx="46764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627116" y="4874953"/>
              <a:ext cx="46764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094759" y="4294238"/>
              <a:ext cx="858983"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XIIIa</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6" name="Rectangle 25"/>
            <p:cNvSpPr/>
            <p:nvPr/>
          </p:nvSpPr>
          <p:spPr>
            <a:xfrm>
              <a:off x="5094759" y="4708699"/>
              <a:ext cx="858983"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Ca</a:t>
              </a:r>
              <a:r>
                <a:rPr kumimoji="0" lang="sr-Latn-RS" sz="1400" b="0"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a:t>
              </a:r>
              <a:endParaRPr kumimoji="0" lang="en-US" sz="14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grpSp>
      <p:sp>
        <p:nvSpPr>
          <p:cNvPr id="28" name="TextBox 27">
            <a:extLst>
              <a:ext uri="{FF2B5EF4-FFF2-40B4-BE49-F238E27FC236}">
                <a16:creationId xmlns:a16="http://schemas.microsoft.com/office/drawing/2014/main" id="{079BC702-9B13-44E5-83DB-6C739C6074A4}"/>
              </a:ext>
            </a:extLst>
          </p:cNvPr>
          <p:cNvSpPr txBox="1"/>
          <p:nvPr/>
        </p:nvSpPr>
        <p:spPr>
          <a:xfrm>
            <a:off x="1917675" y="6455470"/>
            <a:ext cx="545517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6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Modifikovano prema Chernysh i sar. (2012)</a:t>
            </a:r>
            <a:endParaRPr kumimoji="0" lang="sr-Latn-RS" sz="18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p:txBody>
      </p:sp>
      <p:sp>
        <p:nvSpPr>
          <p:cNvPr id="29" name="Rectangle 28"/>
          <p:cNvSpPr/>
          <p:nvPr/>
        </p:nvSpPr>
        <p:spPr>
          <a:xfrm>
            <a:off x="2491273" y="2647055"/>
            <a:ext cx="1791478" cy="332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Ne treba Ca</a:t>
            </a:r>
            <a:r>
              <a:rPr kumimoji="0" lang="sr-Latn-RS" sz="1400" b="0"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rPr>
              <a:t>++</a:t>
            </a:r>
            <a:endParaRPr kumimoji="0" lang="en-US" sz="1400" b="0" i="0" u="none" strike="noStrike" kern="1200" cap="none" spc="0" normalizeH="0" baseline="0" noProof="0" dirty="0">
              <a:ln>
                <a:noFill/>
              </a:ln>
              <a:solidFill>
                <a:srgbClr val="C0000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577530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A51B170-1A9B-4F90-ADE5-0344D787DA6F}"/>
              </a:ext>
            </a:extLst>
          </p:cNvPr>
          <p:cNvSpPr/>
          <p:nvPr/>
        </p:nvSpPr>
        <p:spPr>
          <a:xfrm>
            <a:off x="1948543" y="258520"/>
            <a:ext cx="5312227"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r-Latn-RS" sz="3200" b="1" smtClean="0">
                <a:solidFill>
                  <a:prstClr val="white"/>
                </a:solidFill>
                <a:latin typeface="Garamond" pitchFamily="18" charset="0"/>
              </a:rPr>
              <a:t>Retrakcija koaguluma</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6" name="TextBox 5">
            <a:extLst>
              <a:ext uri="{FF2B5EF4-FFF2-40B4-BE49-F238E27FC236}">
                <a16:creationId xmlns:a16="http://schemas.microsoft.com/office/drawing/2014/main" id="{079BC702-9B13-44E5-83DB-6C739C6074A4}"/>
              </a:ext>
            </a:extLst>
          </p:cNvPr>
          <p:cNvSpPr txBox="1"/>
          <p:nvPr/>
        </p:nvSpPr>
        <p:spPr>
          <a:xfrm>
            <a:off x="599394" y="1411429"/>
            <a:ext cx="801052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Dešava se nakon 1 sat i rezultira istiskivanjem krvnog seruma.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117" y="3001783"/>
            <a:ext cx="7194884" cy="3362128"/>
          </a:xfrm>
          <a:prstGeom prst="rect">
            <a:avLst/>
          </a:prstGeom>
        </p:spPr>
      </p:pic>
      <p:sp>
        <p:nvSpPr>
          <p:cNvPr id="8" name="TextBox 7">
            <a:extLst>
              <a:ext uri="{FF2B5EF4-FFF2-40B4-BE49-F238E27FC236}">
                <a16:creationId xmlns:a16="http://schemas.microsoft.com/office/drawing/2014/main" id="{079BC702-9B13-44E5-83DB-6C739C6074A4}"/>
              </a:ext>
            </a:extLst>
          </p:cNvPr>
          <p:cNvSpPr txBox="1"/>
          <p:nvPr/>
        </p:nvSpPr>
        <p:spPr>
          <a:xfrm>
            <a:off x="599394" y="1838616"/>
            <a:ext cx="801052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rPr>
              <a:t>Neophodni trombociti (sadržne </a:t>
            </a:r>
            <a:r>
              <a:rPr kumimoji="0" lang="sr-Latn-RS" sz="2400" b="1"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rPr>
              <a:t>trombastenin</a:t>
            </a:r>
            <a:r>
              <a:rPr kumimoji="0" lang="sr-Latn-RS" sz="2400" b="0"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rPr>
              <a:t>) i </a:t>
            </a:r>
            <a:r>
              <a:rPr kumimoji="0" lang="sr-Latn-RS" sz="2400" b="0"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joni </a:t>
            </a:r>
            <a:r>
              <a:rPr kumimoji="0" lang="sr-Latn-RS" sz="2400" b="1"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Ca++</a:t>
            </a:r>
            <a:r>
              <a:rPr kumimoji="0" lang="sr-Latn-RS" sz="2400" b="0" i="0" u="none" strike="noStrike" kern="1200" cap="none" spc="0" normalizeH="0" baseline="0" noProof="0" smtClean="0">
                <a:ln>
                  <a:noFill/>
                </a:ln>
                <a:solidFill>
                  <a:srgbClr val="C00000"/>
                </a:solidFill>
                <a:effectLst/>
                <a:uLnTx/>
                <a:uFillTx/>
                <a:latin typeface="Garamond" panose="02020404030301010803" pitchFamily="18" charset="0"/>
                <a:ea typeface="+mn-ea"/>
                <a:cs typeface="+mn-cs"/>
              </a:rPr>
              <a:t>.</a:t>
            </a:r>
            <a:endParaRPr kumimoji="0" lang="sr-Latn-RS" sz="2400" b="0"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815300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0570037F-DCEE-4C34-B188-0ECDEBB1AA7A}"/>
              </a:ext>
            </a:extLst>
          </p:cNvPr>
          <p:cNvSpPr/>
          <p:nvPr/>
        </p:nvSpPr>
        <p:spPr>
          <a:xfrm>
            <a:off x="1798807" y="258520"/>
            <a:ext cx="5516392" cy="533400"/>
          </a:xfrm>
          <a:prstGeom prst="roundRect">
            <a:avLst/>
          </a:prstGeom>
          <a:solidFill>
            <a:srgbClr val="6E664E"/>
          </a:solidFill>
          <a:ln>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3200" b="1">
                <a:latin typeface="Garamond" pitchFamily="18" charset="0"/>
              </a:rPr>
              <a:t>Ključna pitanja i zadaci</a:t>
            </a:r>
            <a:endParaRPr lang="en-US" sz="3200" b="1">
              <a:latin typeface="Garamond" pitchFamily="18" charset="0"/>
            </a:endParaRPr>
          </a:p>
        </p:txBody>
      </p:sp>
      <p:sp>
        <p:nvSpPr>
          <p:cNvPr id="8" name="Rounded Rectangle 5">
            <a:extLst>
              <a:ext uri="{FF2B5EF4-FFF2-40B4-BE49-F238E27FC236}">
                <a16:creationId xmlns:a16="http://schemas.microsoft.com/office/drawing/2014/main" id="{2427DD5A-AE30-44E6-A915-3AA85DD43FEB}"/>
              </a:ext>
            </a:extLst>
          </p:cNvPr>
          <p:cNvSpPr/>
          <p:nvPr/>
        </p:nvSpPr>
        <p:spPr>
          <a:xfrm>
            <a:off x="930441" y="1530811"/>
            <a:ext cx="4005453" cy="457200"/>
          </a:xfrm>
          <a:prstGeom prst="roundRect">
            <a:avLst/>
          </a:prstGeom>
          <a:solidFill>
            <a:schemeClr val="bg1">
              <a:alpha val="83000"/>
            </a:schemeClr>
          </a:solidFill>
          <a:ln w="28575">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2800" smtClean="0">
                <a:solidFill>
                  <a:srgbClr val="6E664E"/>
                </a:solidFill>
                <a:latin typeface="Garamond" pitchFamily="18" charset="0"/>
              </a:rPr>
              <a:t>Faze hemostaze?</a:t>
            </a:r>
            <a:endParaRPr lang="en-US" sz="2800">
              <a:solidFill>
                <a:srgbClr val="6E664E"/>
              </a:solidFill>
              <a:latin typeface="Garamond" pitchFamily="18" charset="0"/>
            </a:endParaRPr>
          </a:p>
        </p:txBody>
      </p:sp>
      <p:sp>
        <p:nvSpPr>
          <p:cNvPr id="9" name="Rounded Rectangle 5">
            <a:extLst>
              <a:ext uri="{FF2B5EF4-FFF2-40B4-BE49-F238E27FC236}">
                <a16:creationId xmlns:a16="http://schemas.microsoft.com/office/drawing/2014/main" id="{5A7CEF1B-9FC5-4960-8D4C-41DED2E40FB3}"/>
              </a:ext>
            </a:extLst>
          </p:cNvPr>
          <p:cNvSpPr/>
          <p:nvPr/>
        </p:nvSpPr>
        <p:spPr>
          <a:xfrm>
            <a:off x="930441" y="2871527"/>
            <a:ext cx="4005453" cy="457200"/>
          </a:xfrm>
          <a:prstGeom prst="roundRect">
            <a:avLst/>
          </a:prstGeom>
          <a:solidFill>
            <a:schemeClr val="bg1">
              <a:alpha val="83000"/>
            </a:schemeClr>
          </a:solidFill>
          <a:ln w="28575">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2800" smtClean="0">
                <a:solidFill>
                  <a:srgbClr val="6E664E"/>
                </a:solidFill>
                <a:latin typeface="Garamond" pitchFamily="18" charset="0"/>
              </a:rPr>
              <a:t>Faze koagulacije?</a:t>
            </a:r>
            <a:endParaRPr lang="en-US" sz="2800">
              <a:solidFill>
                <a:srgbClr val="6E664E"/>
              </a:solidFill>
              <a:latin typeface="Garamond" pitchFamily="18" charset="0"/>
            </a:endParaRPr>
          </a:p>
        </p:txBody>
      </p:sp>
      <p:sp>
        <p:nvSpPr>
          <p:cNvPr id="10" name="Rounded Rectangle 5">
            <a:extLst>
              <a:ext uri="{FF2B5EF4-FFF2-40B4-BE49-F238E27FC236}">
                <a16:creationId xmlns:a16="http://schemas.microsoft.com/office/drawing/2014/main" id="{FF579883-F700-40FF-A406-9ECC9632BDD2}"/>
              </a:ext>
            </a:extLst>
          </p:cNvPr>
          <p:cNvSpPr/>
          <p:nvPr/>
        </p:nvSpPr>
        <p:spPr>
          <a:xfrm>
            <a:off x="930441" y="2201169"/>
            <a:ext cx="4005454" cy="457200"/>
          </a:xfrm>
          <a:prstGeom prst="roundRect">
            <a:avLst/>
          </a:prstGeom>
          <a:solidFill>
            <a:schemeClr val="bg1">
              <a:alpha val="83000"/>
            </a:schemeClr>
          </a:solidFill>
          <a:ln w="28575">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800" smtClean="0">
                <a:solidFill>
                  <a:srgbClr val="6E664E"/>
                </a:solidFill>
                <a:latin typeface="Garamond" pitchFamily="18" charset="0"/>
              </a:rPr>
              <a:t>Hemostaza vs. koagulacija?</a:t>
            </a:r>
            <a:endParaRPr lang="en-US" sz="2800">
              <a:solidFill>
                <a:srgbClr val="6E664E"/>
              </a:solidFill>
              <a:latin typeface="Garamond" pitchFamily="18" charset="0"/>
            </a:endParaRPr>
          </a:p>
        </p:txBody>
      </p:sp>
      <p:sp>
        <p:nvSpPr>
          <p:cNvPr id="11" name="Rounded Rectangle 5">
            <a:extLst>
              <a:ext uri="{FF2B5EF4-FFF2-40B4-BE49-F238E27FC236}">
                <a16:creationId xmlns:a16="http://schemas.microsoft.com/office/drawing/2014/main" id="{6FAC32D9-BB72-4E69-8B26-A75D1A1D83B8}"/>
              </a:ext>
            </a:extLst>
          </p:cNvPr>
          <p:cNvSpPr/>
          <p:nvPr/>
        </p:nvSpPr>
        <p:spPr>
          <a:xfrm>
            <a:off x="930440" y="3541885"/>
            <a:ext cx="4005454" cy="457200"/>
          </a:xfrm>
          <a:prstGeom prst="roundRect">
            <a:avLst/>
          </a:prstGeom>
          <a:solidFill>
            <a:schemeClr val="bg1">
              <a:alpha val="83000"/>
            </a:schemeClr>
          </a:solidFill>
          <a:ln w="28575">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2800" smtClean="0">
                <a:solidFill>
                  <a:srgbClr val="6E664E"/>
                </a:solidFill>
                <a:latin typeface="Garamond" pitchFamily="18" charset="0"/>
              </a:rPr>
              <a:t>Fibrinoliza?</a:t>
            </a:r>
            <a:endParaRPr lang="en-US" sz="2800">
              <a:solidFill>
                <a:srgbClr val="6E664E"/>
              </a:solidFill>
              <a:latin typeface="Garamond" pitchFamily="18" charset="0"/>
            </a:endParaRPr>
          </a:p>
        </p:txBody>
      </p:sp>
      <p:sp>
        <p:nvSpPr>
          <p:cNvPr id="12" name="Rounded Rectangle 5">
            <a:extLst>
              <a:ext uri="{FF2B5EF4-FFF2-40B4-BE49-F238E27FC236}">
                <a16:creationId xmlns:a16="http://schemas.microsoft.com/office/drawing/2014/main" id="{9F602B5E-A35F-49F0-859E-7B62BD45516B}"/>
              </a:ext>
            </a:extLst>
          </p:cNvPr>
          <p:cNvSpPr/>
          <p:nvPr/>
        </p:nvSpPr>
        <p:spPr>
          <a:xfrm>
            <a:off x="930440" y="4212243"/>
            <a:ext cx="4789226" cy="457200"/>
          </a:xfrm>
          <a:prstGeom prst="roundRect">
            <a:avLst/>
          </a:prstGeom>
          <a:solidFill>
            <a:schemeClr val="bg1">
              <a:alpha val="83000"/>
            </a:schemeClr>
          </a:solidFill>
          <a:ln w="28575">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800" smtClean="0">
                <a:solidFill>
                  <a:srgbClr val="6E664E"/>
                </a:solidFill>
                <a:latin typeface="Garamond" pitchFamily="18" charset="0"/>
              </a:rPr>
              <a:t>Uticaj Ca++ na koagulaciju krvi?</a:t>
            </a:r>
            <a:endParaRPr lang="en-US" sz="2800">
              <a:solidFill>
                <a:srgbClr val="6E664E"/>
              </a:solidFill>
              <a:latin typeface="Garamond" pitchFamily="18" charset="0"/>
            </a:endParaRPr>
          </a:p>
        </p:txBody>
      </p:sp>
      <p:sp>
        <p:nvSpPr>
          <p:cNvPr id="13" name="Rounded Rectangle 5">
            <a:extLst>
              <a:ext uri="{FF2B5EF4-FFF2-40B4-BE49-F238E27FC236}">
                <a16:creationId xmlns:a16="http://schemas.microsoft.com/office/drawing/2014/main" id="{18ACA18A-AD45-4CB7-89EE-CFD304F1F4FE}"/>
              </a:ext>
            </a:extLst>
          </p:cNvPr>
          <p:cNvSpPr/>
          <p:nvPr/>
        </p:nvSpPr>
        <p:spPr>
          <a:xfrm>
            <a:off x="930440" y="4882601"/>
            <a:ext cx="4789226" cy="457200"/>
          </a:xfrm>
          <a:prstGeom prst="roundRect">
            <a:avLst/>
          </a:prstGeom>
          <a:solidFill>
            <a:schemeClr val="bg1">
              <a:alpha val="83000"/>
            </a:schemeClr>
          </a:solidFill>
          <a:ln w="28575">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2800" smtClean="0">
                <a:solidFill>
                  <a:srgbClr val="6E664E"/>
                </a:solidFill>
                <a:latin typeface="Garamond" pitchFamily="18" charset="0"/>
              </a:rPr>
              <a:t>Puferi krvi?</a:t>
            </a:r>
            <a:endParaRPr lang="en-US" sz="2800">
              <a:solidFill>
                <a:srgbClr val="6E664E"/>
              </a:solidFill>
              <a:latin typeface="Garamond" pitchFamily="18" charset="0"/>
            </a:endParaRPr>
          </a:p>
        </p:txBody>
      </p:sp>
      <p:sp>
        <p:nvSpPr>
          <p:cNvPr id="14" name="Rounded Rectangle 5">
            <a:extLst>
              <a:ext uri="{FF2B5EF4-FFF2-40B4-BE49-F238E27FC236}">
                <a16:creationId xmlns:a16="http://schemas.microsoft.com/office/drawing/2014/main" id="{18ACA18A-AD45-4CB7-89EE-CFD304F1F4FE}"/>
              </a:ext>
            </a:extLst>
          </p:cNvPr>
          <p:cNvSpPr/>
          <p:nvPr/>
        </p:nvSpPr>
        <p:spPr>
          <a:xfrm>
            <a:off x="930440" y="5592715"/>
            <a:ext cx="4789226" cy="457200"/>
          </a:xfrm>
          <a:prstGeom prst="roundRect">
            <a:avLst/>
          </a:prstGeom>
          <a:solidFill>
            <a:schemeClr val="bg1">
              <a:alpha val="83000"/>
            </a:schemeClr>
          </a:solidFill>
          <a:ln w="28575">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2800" smtClean="0">
                <a:solidFill>
                  <a:srgbClr val="6E664E"/>
                </a:solidFill>
                <a:latin typeface="Garamond" pitchFamily="18" charset="0"/>
              </a:rPr>
              <a:t>pH krvi?</a:t>
            </a:r>
            <a:endParaRPr lang="en-US" sz="2800">
              <a:solidFill>
                <a:srgbClr val="6E664E"/>
              </a:solidFill>
              <a:latin typeface="Garamond" pitchFamily="18" charset="0"/>
            </a:endParaRPr>
          </a:p>
        </p:txBody>
      </p:sp>
      <p:sp>
        <p:nvSpPr>
          <p:cNvPr id="15" name="Rounded Rectangle 12">
            <a:extLst>
              <a:ext uri="{FF2B5EF4-FFF2-40B4-BE49-F238E27FC236}">
                <a16:creationId xmlns:a16="http://schemas.microsoft.com/office/drawing/2014/main" id="{DEB70166-9B7C-40A1-B0C3-73FC939B2D0F}"/>
              </a:ext>
            </a:extLst>
          </p:cNvPr>
          <p:cNvSpPr/>
          <p:nvPr/>
        </p:nvSpPr>
        <p:spPr>
          <a:xfrm>
            <a:off x="341299" y="1417781"/>
            <a:ext cx="8431408" cy="4893213"/>
          </a:xfrm>
          <a:prstGeom prst="roundRect">
            <a:avLst/>
          </a:prstGeom>
          <a:solidFill>
            <a:srgbClr val="7E7559"/>
          </a:solidFill>
          <a:ln>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3600" b="1" i="0" u="none" strike="noStrike" kern="1200" cap="none" spc="0" normalizeH="0" baseline="0" noProof="0" smtClean="0">
                <a:ln>
                  <a:noFill/>
                </a:ln>
                <a:solidFill>
                  <a:prstClr val="white"/>
                </a:solidFill>
                <a:effectLst/>
                <a:uLnTx/>
                <a:uFillTx/>
                <a:latin typeface="Garamond" pitchFamily="18" charset="0"/>
                <a:ea typeface="+mn-ea"/>
                <a:cs typeface="+mn-cs"/>
              </a:rPr>
              <a:t>Zadatak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3600" b="1" i="0" u="none" strike="noStrike" kern="1200" cap="none" spc="0" normalizeH="0" baseline="0" noProof="0">
              <a:ln>
                <a:noFill/>
              </a:ln>
              <a:solidFill>
                <a:prstClr val="white"/>
              </a:solidFill>
              <a:effectLst/>
              <a:uLnTx/>
              <a:uFillTx/>
              <a:latin typeface="Garamond"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r-Latn-RS" sz="1400" b="1" i="0" u="none" strike="noStrike" kern="1200" cap="none" spc="0" normalizeH="0" baseline="0" noProof="0">
              <a:ln>
                <a:noFill/>
              </a:ln>
              <a:solidFill>
                <a:prstClr val="white"/>
              </a:solidFill>
              <a:effectLst/>
              <a:uLnTx/>
              <a:uFillTx/>
              <a:latin typeface="Garamond" pitchFamily="18"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sr-Latn-RS" sz="2800" b="1" i="0" u="none" strike="noStrike" kern="1200" cap="none" spc="0" normalizeH="0" baseline="0" noProof="0" smtClean="0">
                <a:ln>
                  <a:noFill/>
                </a:ln>
                <a:solidFill>
                  <a:prstClr val="white"/>
                </a:solidFill>
                <a:effectLst/>
                <a:uLnTx/>
                <a:uFillTx/>
                <a:latin typeface="Garamond" pitchFamily="18" charset="0"/>
                <a:ea typeface="+mn-ea"/>
                <a:cs typeface="+mn-cs"/>
              </a:rPr>
              <a:t>Izvesti probu dokazivanja uticaja Ca++ na koagulaciju.</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sr-Latn-RS" sz="2800" b="1" i="0" u="none" strike="noStrike" kern="1200" cap="none" spc="0" normalizeH="0" baseline="0" noProof="0" smtClean="0">
                <a:ln>
                  <a:noFill/>
                </a:ln>
                <a:solidFill>
                  <a:prstClr val="white"/>
                </a:solidFill>
                <a:effectLst/>
                <a:uLnTx/>
                <a:uFillTx/>
                <a:latin typeface="Garamond" pitchFamily="18" charset="0"/>
                <a:ea typeface="+mn-ea"/>
                <a:cs typeface="+mn-cs"/>
              </a:rPr>
              <a:t>Ispitati puferski kapacitet krvne plazme i puferske smeše.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2400" b="1" i="0" u="none" strike="noStrike" kern="1200" cap="none" spc="0" normalizeH="0" baseline="0" noProof="0">
              <a:ln>
                <a:noFill/>
              </a:ln>
              <a:solidFill>
                <a:prstClr val="white"/>
              </a:solidFill>
              <a:effectLst/>
              <a:uLnTx/>
              <a:uFillTx/>
              <a:latin typeface="Garamond"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800" b="1" i="0" u="none" strike="noStrike" kern="1200" cap="none" spc="0" normalizeH="0" baseline="0" noProof="0">
                <a:ln>
                  <a:noFill/>
                </a:ln>
                <a:solidFill>
                  <a:prstClr val="white"/>
                </a:solidFill>
                <a:effectLst/>
                <a:uLnTx/>
                <a:uFillTx/>
                <a:latin typeface="Garamond" pitchFamily="18" charset="0"/>
                <a:ea typeface="+mn-ea"/>
                <a:cs typeface="+mn-cs"/>
              </a:rPr>
              <a:t> </a:t>
            </a:r>
            <a:r>
              <a:rPr kumimoji="0" lang="sr-Latn-RS" sz="3600" b="1" i="0" u="none" strike="noStrike" kern="1200" cap="none" spc="0" normalizeH="0" baseline="0" noProof="0">
                <a:ln>
                  <a:noFill/>
                </a:ln>
                <a:solidFill>
                  <a:srgbClr val="F1F468"/>
                </a:solidFill>
                <a:effectLst/>
                <a:uLnTx/>
                <a:uFillTx/>
                <a:latin typeface="Garamond" pitchFamily="18" charset="0"/>
                <a:ea typeface="+mn-ea"/>
                <a:cs typeface="+mn-cs"/>
              </a:rPr>
              <a:t>Obavezan rezultat u svesci!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r-Latn-RS" sz="2800" b="1" i="0" u="none" strike="noStrike" kern="1200" cap="none" spc="0" normalizeH="0" baseline="0" noProof="0">
              <a:ln>
                <a:noFill/>
              </a:ln>
              <a:solidFill>
                <a:prstClr val="white"/>
              </a:solidFill>
              <a:effectLst/>
              <a:uLnTx/>
              <a:uFillTx/>
              <a:latin typeface="Garamond"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Garamond" pitchFamily="18" charset="0"/>
              <a:ea typeface="+mn-ea"/>
              <a:cs typeface="+mn-cs"/>
            </a:endParaRPr>
          </a:p>
        </p:txBody>
      </p:sp>
    </p:spTree>
    <p:extLst>
      <p:ext uri="{BB962C8B-B14F-4D97-AF65-F5344CB8AC3E}">
        <p14:creationId xmlns:p14="http://schemas.microsoft.com/office/powerpoint/2010/main" val="411999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A51B170-1A9B-4F90-ADE5-0344D787DA6F}"/>
              </a:ext>
            </a:extLst>
          </p:cNvPr>
          <p:cNvSpPr/>
          <p:nvPr/>
        </p:nvSpPr>
        <p:spPr>
          <a:xfrm>
            <a:off x="1948543" y="258520"/>
            <a:ext cx="5312227"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dirty="0">
                <a:ln>
                  <a:noFill/>
                </a:ln>
                <a:solidFill>
                  <a:prstClr val="white"/>
                </a:solidFill>
                <a:effectLst/>
                <a:uLnTx/>
                <a:uFillTx/>
                <a:latin typeface="Garamond" pitchFamily="18" charset="0"/>
                <a:ea typeface="+mn-ea"/>
                <a:cs typeface="+mn-cs"/>
              </a:rPr>
              <a:t>4</a:t>
            </a:r>
            <a:r>
              <a:rPr kumimoji="0" lang="sr-Latn-RS" sz="3200" b="1" i="0" u="none" strike="noStrike" kern="1200" cap="none" spc="0" normalizeH="0" baseline="0" noProof="0" dirty="0" smtClean="0">
                <a:ln>
                  <a:noFill/>
                </a:ln>
                <a:solidFill>
                  <a:prstClr val="white"/>
                </a:solidFill>
                <a:effectLst/>
                <a:uLnTx/>
                <a:uFillTx/>
                <a:latin typeface="Garamond" pitchFamily="18" charset="0"/>
                <a:ea typeface="+mn-ea"/>
                <a:cs typeface="+mn-cs"/>
              </a:rPr>
              <a:t>. Fibrinoliza</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grpSp>
        <p:nvGrpSpPr>
          <p:cNvPr id="19" name="Group 18"/>
          <p:cNvGrpSpPr/>
          <p:nvPr/>
        </p:nvGrpSpPr>
        <p:grpSpPr>
          <a:xfrm>
            <a:off x="203022" y="2935366"/>
            <a:ext cx="8803268" cy="3235238"/>
            <a:chOff x="83557" y="2305051"/>
            <a:chExt cx="8803268" cy="3235238"/>
          </a:xfrm>
        </p:grpSpPr>
        <p:sp>
          <p:nvSpPr>
            <p:cNvPr id="3" name="Rectangle 2"/>
            <p:cNvSpPr/>
            <p:nvPr/>
          </p:nvSpPr>
          <p:spPr>
            <a:xfrm>
              <a:off x="2231011" y="5206647"/>
              <a:ext cx="1664714"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FIBRIN</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4" name="Rectangle 3"/>
            <p:cNvSpPr/>
            <p:nvPr/>
          </p:nvSpPr>
          <p:spPr>
            <a:xfrm>
              <a:off x="5212338" y="5207780"/>
              <a:ext cx="3674487" cy="332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PROIZVODI RAZGRADNJE</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cxnSp>
          <p:nvCxnSpPr>
            <p:cNvPr id="5" name="Straight Arrow Connector 4"/>
            <p:cNvCxnSpPr>
              <a:endCxn id="4" idx="1"/>
            </p:cNvCxnSpPr>
            <p:nvPr/>
          </p:nvCxnSpPr>
          <p:spPr>
            <a:xfrm>
              <a:off x="3895725" y="5374034"/>
              <a:ext cx="1316613"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236084" y="2305051"/>
              <a:ext cx="3519056" cy="3325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AKTIVATOR PLAZMINOGENA</a:t>
              </a:r>
              <a:endParaRPr kumimoji="0" lang="en-US" sz="18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8" name="Rectangle 7"/>
            <p:cNvSpPr/>
            <p:nvPr/>
          </p:nvSpPr>
          <p:spPr>
            <a:xfrm>
              <a:off x="83557" y="3698438"/>
              <a:ext cx="2240543" cy="3325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PLAZMINOGEN</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cxnSp>
          <p:nvCxnSpPr>
            <p:cNvPr id="9" name="Straight Arrow Connector 8"/>
            <p:cNvCxnSpPr/>
            <p:nvPr/>
          </p:nvCxnSpPr>
          <p:spPr>
            <a:xfrm>
              <a:off x="2324100" y="3864125"/>
              <a:ext cx="13430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67125" y="3697304"/>
              <a:ext cx="1664714" cy="33250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PLAZMIN</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cxnSp>
          <p:nvCxnSpPr>
            <p:cNvPr id="13" name="Straight Connector 12"/>
            <p:cNvCxnSpPr/>
            <p:nvPr/>
          </p:nvCxnSpPr>
          <p:spPr>
            <a:xfrm flipH="1">
              <a:off x="2994053" y="2637560"/>
              <a:ext cx="1491" cy="1226565"/>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540080" y="4029813"/>
              <a:ext cx="1" cy="1343088"/>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079BC702-9B13-44E5-83DB-6C739C6074A4}"/>
              </a:ext>
            </a:extLst>
          </p:cNvPr>
          <p:cNvSpPr txBox="1"/>
          <p:nvPr/>
        </p:nvSpPr>
        <p:spPr>
          <a:xfrm>
            <a:off x="599394" y="1449940"/>
            <a:ext cx="801052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Dešava se u narednih 7 – 14 dana uz potpunu regeneraciju zida krvnog suda ili stvaranje ožiljka.</a:t>
            </a:r>
          </a:p>
        </p:txBody>
      </p:sp>
      <p:grpSp>
        <p:nvGrpSpPr>
          <p:cNvPr id="11" name="Group 10"/>
          <p:cNvGrpSpPr/>
          <p:nvPr/>
        </p:nvGrpSpPr>
        <p:grpSpPr>
          <a:xfrm>
            <a:off x="6994338" y="4106168"/>
            <a:ext cx="1615580" cy="1343414"/>
            <a:chOff x="6994338" y="4106168"/>
            <a:chExt cx="1615580" cy="1343414"/>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338" y="4580827"/>
              <a:ext cx="1615580" cy="868755"/>
            </a:xfrm>
            <a:prstGeom prst="rect">
              <a:avLst/>
            </a:prstGeom>
          </p:spPr>
        </p:pic>
        <p:sp>
          <p:nvSpPr>
            <p:cNvPr id="10" name="TextBox 9"/>
            <p:cNvSpPr txBox="1"/>
            <p:nvPr/>
          </p:nvSpPr>
          <p:spPr>
            <a:xfrm>
              <a:off x="7142790" y="4106168"/>
              <a:ext cx="1060554" cy="400110"/>
            </a:xfrm>
            <a:prstGeom prst="rect">
              <a:avLst/>
            </a:prstGeom>
            <a:noFill/>
          </p:spPr>
          <p:txBody>
            <a:bodyPr wrap="square" rtlCol="0">
              <a:spAutoFit/>
            </a:bodyPr>
            <a:lstStyle/>
            <a:p>
              <a:r>
                <a:rPr lang="sr-Latn-RS" sz="2000" smtClean="0">
                  <a:latin typeface="Garamond" panose="02020404030301010803" pitchFamily="18" charset="0"/>
                </a:rPr>
                <a:t>D-dimer</a:t>
              </a:r>
              <a:endParaRPr lang="en-US" sz="2000">
                <a:latin typeface="Garamond" panose="02020404030301010803" pitchFamily="18" charset="0"/>
              </a:endParaRPr>
            </a:p>
          </p:txBody>
        </p:sp>
      </p:grpSp>
    </p:spTree>
    <p:extLst>
      <p:ext uri="{BB962C8B-B14F-4D97-AF65-F5344CB8AC3E}">
        <p14:creationId xmlns:p14="http://schemas.microsoft.com/office/powerpoint/2010/main" val="321494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A51B170-1A9B-4F90-ADE5-0344D787DA6F}"/>
              </a:ext>
            </a:extLst>
          </p:cNvPr>
          <p:cNvSpPr/>
          <p:nvPr/>
        </p:nvSpPr>
        <p:spPr>
          <a:xfrm>
            <a:off x="1948543" y="258520"/>
            <a:ext cx="5312227"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prstClr val="white"/>
                </a:solidFill>
                <a:effectLst/>
                <a:uLnTx/>
                <a:uFillTx/>
                <a:latin typeface="Garamond" pitchFamily="18" charset="0"/>
                <a:ea typeface="+mn-ea"/>
                <a:cs typeface="+mn-cs"/>
              </a:rPr>
              <a:t>Kalcijum</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grpSp>
        <p:nvGrpSpPr>
          <p:cNvPr id="6" name="Group 5"/>
          <p:cNvGrpSpPr/>
          <p:nvPr/>
        </p:nvGrpSpPr>
        <p:grpSpPr>
          <a:xfrm>
            <a:off x="1560492" y="1052945"/>
            <a:ext cx="6088328" cy="4529689"/>
            <a:chOff x="128341" y="1441732"/>
            <a:chExt cx="5636734" cy="4279447"/>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41" y="1441732"/>
              <a:ext cx="5636734" cy="4279447"/>
            </a:xfrm>
            <a:prstGeom prst="rect">
              <a:avLst/>
            </a:prstGeom>
          </p:spPr>
        </p:pic>
        <p:sp>
          <p:nvSpPr>
            <p:cNvPr id="4" name="Oval 3"/>
            <p:cNvSpPr/>
            <p:nvPr/>
          </p:nvSpPr>
          <p:spPr>
            <a:xfrm>
              <a:off x="794327" y="3519055"/>
              <a:ext cx="692728" cy="3971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66654" y="3985491"/>
              <a:ext cx="692728" cy="3971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5"/>
          <p:cNvSpPr txBox="1">
            <a:spLocks noChangeArrowheads="1"/>
          </p:cNvSpPr>
          <p:nvPr/>
        </p:nvSpPr>
        <p:spPr bwMode="auto">
          <a:xfrm>
            <a:off x="568437" y="5870922"/>
            <a:ext cx="8072438" cy="707886"/>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r>
              <a:rPr lang="sr-Latn-CS" sz="2000" smtClean="0">
                <a:latin typeface="Garamond" panose="02020404030301010803" pitchFamily="18" charset="0"/>
              </a:rPr>
              <a:t>Antikoagulaciona sredstva </a:t>
            </a:r>
            <a:r>
              <a:rPr lang="sr-Latn-CS" sz="2000">
                <a:latin typeface="Garamond" panose="02020404030301010803" pitchFamily="18" charset="0"/>
              </a:rPr>
              <a:t>vezuju </a:t>
            </a:r>
            <a:r>
              <a:rPr lang="sr-Latn-CS" sz="2000" smtClean="0">
                <a:latin typeface="Garamond" panose="02020404030301010803" pitchFamily="18" charset="0"/>
              </a:rPr>
              <a:t>Ca++ </a:t>
            </a:r>
            <a:r>
              <a:rPr lang="sr-Latn-CS" sz="2000" dirty="0">
                <a:latin typeface="Garamond" panose="02020404030301010803" pitchFamily="18" charset="0"/>
              </a:rPr>
              <a:t>kao nedisosovane soli (</a:t>
            </a:r>
            <a:r>
              <a:rPr lang="sr-Latn-CS" sz="2000" b="1" dirty="0">
                <a:solidFill>
                  <a:srgbClr val="FF0000"/>
                </a:solidFill>
                <a:latin typeface="Garamond" panose="02020404030301010803" pitchFamily="18" charset="0"/>
              </a:rPr>
              <a:t>citrati</a:t>
            </a:r>
            <a:r>
              <a:rPr lang="sr-Latn-CS" sz="2000" dirty="0">
                <a:latin typeface="Garamond" panose="02020404030301010803" pitchFamily="18" charset="0"/>
              </a:rPr>
              <a:t>) </a:t>
            </a:r>
            <a:r>
              <a:rPr lang="sr-Latn-CS" sz="2000">
                <a:latin typeface="Garamond" panose="02020404030301010803" pitchFamily="18" charset="0"/>
              </a:rPr>
              <a:t>ili </a:t>
            </a:r>
            <a:r>
              <a:rPr lang="sr-Latn-CS" sz="2000" smtClean="0">
                <a:latin typeface="Garamond" panose="02020404030301010803" pitchFamily="18" charset="0"/>
              </a:rPr>
              <a:t>nerastvorljive soli </a:t>
            </a:r>
            <a:r>
              <a:rPr lang="sr-Latn-CS" sz="2000" dirty="0">
                <a:latin typeface="Garamond" panose="02020404030301010803" pitchFamily="18" charset="0"/>
              </a:rPr>
              <a:t>(</a:t>
            </a:r>
            <a:r>
              <a:rPr lang="sr-Latn-CS" sz="2000" b="1">
                <a:solidFill>
                  <a:srgbClr val="FF0000"/>
                </a:solidFill>
                <a:latin typeface="Garamond" panose="02020404030301010803" pitchFamily="18" charset="0"/>
              </a:rPr>
              <a:t>oksalati</a:t>
            </a:r>
            <a:r>
              <a:rPr lang="sr-Latn-CS" sz="2000" smtClean="0">
                <a:latin typeface="Garamond" panose="02020404030301010803" pitchFamily="18" charset="0"/>
              </a:rPr>
              <a:t>).</a:t>
            </a:r>
            <a:endParaRPr lang="sr-Latn-CS" sz="2000" dirty="0">
              <a:latin typeface="Garamond" panose="02020404030301010803" pitchFamily="18" charset="0"/>
            </a:endParaRPr>
          </a:p>
        </p:txBody>
      </p:sp>
      <p:sp>
        <p:nvSpPr>
          <p:cNvPr id="8" name="TextBox 5"/>
          <p:cNvSpPr txBox="1">
            <a:spLocks noChangeArrowheads="1"/>
          </p:cNvSpPr>
          <p:nvPr/>
        </p:nvSpPr>
        <p:spPr bwMode="auto">
          <a:xfrm>
            <a:off x="111236" y="3251740"/>
            <a:ext cx="2085470" cy="400110"/>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sr-Latn-CS" sz="2000" b="1" smtClean="0">
                <a:solidFill>
                  <a:srgbClr val="C00000"/>
                </a:solidFill>
                <a:latin typeface="Garamond" panose="02020404030301010803" pitchFamily="18" charset="0"/>
              </a:rPr>
              <a:t>Jonski kalcijum!</a:t>
            </a:r>
            <a:endParaRPr lang="sr-Latn-CS" sz="2000" b="1" dirty="0">
              <a:solidFill>
                <a:srgbClr val="C00000"/>
              </a:solidFill>
              <a:latin typeface="Garamond" panose="02020404030301010803" pitchFamily="18" charset="0"/>
            </a:endParaRPr>
          </a:p>
        </p:txBody>
      </p:sp>
    </p:spTree>
    <p:extLst>
      <p:ext uri="{BB962C8B-B14F-4D97-AF65-F5344CB8AC3E}">
        <p14:creationId xmlns:p14="http://schemas.microsoft.com/office/powerpoint/2010/main" val="18282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A51B170-1A9B-4F90-ADE5-0344D787DA6F}"/>
              </a:ext>
            </a:extLst>
          </p:cNvPr>
          <p:cNvSpPr/>
          <p:nvPr/>
        </p:nvSpPr>
        <p:spPr>
          <a:xfrm>
            <a:off x="554181" y="258520"/>
            <a:ext cx="8044874"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prstClr val="white"/>
                </a:solidFill>
                <a:effectLst/>
                <a:uLnTx/>
                <a:uFillTx/>
                <a:latin typeface="Garamond" pitchFamily="18" charset="0"/>
                <a:ea typeface="+mn-ea"/>
                <a:cs typeface="+mn-cs"/>
              </a:rPr>
              <a:t>Dokazivanje uticaja kalcijuma na koagulaciju</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grpSp>
        <p:nvGrpSpPr>
          <p:cNvPr id="7" name="Group 6"/>
          <p:cNvGrpSpPr/>
          <p:nvPr/>
        </p:nvGrpSpPr>
        <p:grpSpPr>
          <a:xfrm>
            <a:off x="444132" y="988183"/>
            <a:ext cx="8096315" cy="5642589"/>
            <a:chOff x="411475" y="963690"/>
            <a:chExt cx="8096315" cy="5642589"/>
          </a:xfrm>
        </p:grpSpPr>
        <p:grpSp>
          <p:nvGrpSpPr>
            <p:cNvPr id="6" name="Group 5"/>
            <p:cNvGrpSpPr/>
            <p:nvPr/>
          </p:nvGrpSpPr>
          <p:grpSpPr>
            <a:xfrm>
              <a:off x="5327771" y="2245378"/>
              <a:ext cx="599520" cy="2925373"/>
              <a:chOff x="3577170" y="2377885"/>
              <a:chExt cx="599520" cy="3206350"/>
            </a:xfrm>
          </p:grpSpPr>
          <p:grpSp>
            <p:nvGrpSpPr>
              <p:cNvPr id="39" name="Group 38"/>
              <p:cNvGrpSpPr/>
              <p:nvPr/>
            </p:nvGrpSpPr>
            <p:grpSpPr>
              <a:xfrm>
                <a:off x="3577170" y="4952794"/>
                <a:ext cx="599517" cy="631441"/>
                <a:chOff x="1475033" y="5322956"/>
                <a:chExt cx="599517" cy="631441"/>
              </a:xfrm>
            </p:grpSpPr>
            <p:sp>
              <p:nvSpPr>
                <p:cNvPr id="43" name="Oval 42"/>
                <p:cNvSpPr/>
                <p:nvPr/>
              </p:nvSpPr>
              <p:spPr>
                <a:xfrm>
                  <a:off x="1475033" y="5336404"/>
                  <a:ext cx="599517" cy="617993"/>
                </a:xfrm>
                <a:prstGeom prst="ellipse">
                  <a:avLst/>
                </a:prstGeom>
                <a:solidFill>
                  <a:srgbClr val="E21B1B"/>
                </a:solidFill>
                <a:ln w="19050">
                  <a:solidFill>
                    <a:srgbClr val="E2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475033" y="5435019"/>
                  <a:ext cx="599517" cy="182880"/>
                </a:xfrm>
                <a:prstGeom prst="rect">
                  <a:avLst/>
                </a:prstGeom>
                <a:solidFill>
                  <a:srgbClr val="E21B1B"/>
                </a:solidFill>
                <a:ln>
                  <a:solidFill>
                    <a:srgbClr val="E2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475033" y="5322956"/>
                  <a:ext cx="599517" cy="224126"/>
                </a:xfrm>
                <a:prstGeom prst="ellipse">
                  <a:avLst/>
                </a:prstGeom>
                <a:solidFill>
                  <a:srgbClr val="E21B1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577171" y="2377885"/>
                <a:ext cx="599519" cy="3206350"/>
                <a:chOff x="1043522" y="2263585"/>
                <a:chExt cx="599519" cy="3206350"/>
              </a:xfrm>
            </p:grpSpPr>
            <p:sp>
              <p:nvSpPr>
                <p:cNvPr id="41" name="Freeform 40"/>
                <p:cNvSpPr/>
                <p:nvPr/>
              </p:nvSpPr>
              <p:spPr>
                <a:xfrm>
                  <a:off x="1043523" y="2375648"/>
                  <a:ext cx="599518" cy="3094287"/>
                </a:xfrm>
                <a:custGeom>
                  <a:avLst/>
                  <a:gdLst>
                    <a:gd name="connsiteX0" fmla="*/ 0 w 599518"/>
                    <a:gd name="connsiteY0" fmla="*/ 0 h 3094287"/>
                    <a:gd name="connsiteX1" fmla="*/ 599517 w 599518"/>
                    <a:gd name="connsiteY1" fmla="*/ 0 h 3094287"/>
                    <a:gd name="connsiteX2" fmla="*/ 599517 w 599518"/>
                    <a:gd name="connsiteY2" fmla="*/ 2786029 h 3094287"/>
                    <a:gd name="connsiteX3" fmla="*/ 599518 w 599518"/>
                    <a:gd name="connsiteY3" fmla="*/ 2786039 h 3094287"/>
                    <a:gd name="connsiteX4" fmla="*/ 599517 w 599518"/>
                    <a:gd name="connsiteY4" fmla="*/ 2786049 h 3094287"/>
                    <a:gd name="connsiteX5" fmla="*/ 599517 w 599518"/>
                    <a:gd name="connsiteY5" fmla="*/ 2794230 h 3094287"/>
                    <a:gd name="connsiteX6" fmla="*/ 598715 w 599518"/>
                    <a:gd name="connsiteY6" fmla="*/ 2794230 h 3094287"/>
                    <a:gd name="connsiteX7" fmla="*/ 593428 w 599518"/>
                    <a:gd name="connsiteY7" fmla="*/ 2848162 h 3094287"/>
                    <a:gd name="connsiteX8" fmla="*/ 299759 w 599518"/>
                    <a:gd name="connsiteY8" fmla="*/ 3094287 h 3094287"/>
                    <a:gd name="connsiteX9" fmla="*/ 6090 w 599518"/>
                    <a:gd name="connsiteY9" fmla="*/ 2848162 h 3094287"/>
                    <a:gd name="connsiteX10" fmla="*/ 803 w 599518"/>
                    <a:gd name="connsiteY10" fmla="*/ 2794230 h 3094287"/>
                    <a:gd name="connsiteX11" fmla="*/ 0 w 599518"/>
                    <a:gd name="connsiteY11" fmla="*/ 2794230 h 3094287"/>
                    <a:gd name="connsiteX12" fmla="*/ 0 w 599518"/>
                    <a:gd name="connsiteY12" fmla="*/ 2786039 h 30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518" h="3094287">
                      <a:moveTo>
                        <a:pt x="0" y="0"/>
                      </a:moveTo>
                      <a:lnTo>
                        <a:pt x="599517" y="0"/>
                      </a:lnTo>
                      <a:lnTo>
                        <a:pt x="599517" y="2786029"/>
                      </a:lnTo>
                      <a:lnTo>
                        <a:pt x="599518" y="2786039"/>
                      </a:lnTo>
                      <a:lnTo>
                        <a:pt x="599517" y="2786049"/>
                      </a:lnTo>
                      <a:lnTo>
                        <a:pt x="599517" y="2794230"/>
                      </a:lnTo>
                      <a:lnTo>
                        <a:pt x="598715" y="2794230"/>
                      </a:lnTo>
                      <a:lnTo>
                        <a:pt x="593428" y="2848162"/>
                      </a:lnTo>
                      <a:cubicBezTo>
                        <a:pt x="565477" y="2988626"/>
                        <a:pt x="444617" y="3094287"/>
                        <a:pt x="299759" y="3094287"/>
                      </a:cubicBezTo>
                      <a:cubicBezTo>
                        <a:pt x="154901" y="3094287"/>
                        <a:pt x="34042" y="2988626"/>
                        <a:pt x="6090" y="2848162"/>
                      </a:cubicBezTo>
                      <a:lnTo>
                        <a:pt x="803" y="2794230"/>
                      </a:lnTo>
                      <a:lnTo>
                        <a:pt x="0" y="2794230"/>
                      </a:lnTo>
                      <a:lnTo>
                        <a:pt x="0" y="27860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43522" y="2263585"/>
                  <a:ext cx="599517" cy="22412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1034632" y="2245378"/>
              <a:ext cx="599519" cy="2925373"/>
              <a:chOff x="855745" y="2377885"/>
              <a:chExt cx="599519" cy="3206350"/>
            </a:xfrm>
          </p:grpSpPr>
          <p:grpSp>
            <p:nvGrpSpPr>
              <p:cNvPr id="11" name="Group 10"/>
              <p:cNvGrpSpPr/>
              <p:nvPr/>
            </p:nvGrpSpPr>
            <p:grpSpPr>
              <a:xfrm>
                <a:off x="855745" y="4951273"/>
                <a:ext cx="599517" cy="631441"/>
                <a:chOff x="1475033" y="5322956"/>
                <a:chExt cx="599517" cy="631441"/>
              </a:xfrm>
            </p:grpSpPr>
            <p:sp>
              <p:nvSpPr>
                <p:cNvPr id="15" name="Oval 14"/>
                <p:cNvSpPr/>
                <p:nvPr/>
              </p:nvSpPr>
              <p:spPr>
                <a:xfrm>
                  <a:off x="1475033" y="5336404"/>
                  <a:ext cx="599517" cy="617993"/>
                </a:xfrm>
                <a:prstGeom prst="ellipse">
                  <a:avLst/>
                </a:prstGeom>
                <a:solidFill>
                  <a:srgbClr val="E21B1B"/>
                </a:solidFill>
                <a:ln w="19050">
                  <a:solidFill>
                    <a:srgbClr val="E2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75033" y="5435019"/>
                  <a:ext cx="599517" cy="182880"/>
                </a:xfrm>
                <a:prstGeom prst="rect">
                  <a:avLst/>
                </a:prstGeom>
                <a:solidFill>
                  <a:srgbClr val="E21B1B"/>
                </a:solidFill>
                <a:ln>
                  <a:solidFill>
                    <a:srgbClr val="E2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75033" y="5322956"/>
                  <a:ext cx="599517" cy="224126"/>
                </a:xfrm>
                <a:prstGeom prst="ellipse">
                  <a:avLst/>
                </a:prstGeom>
                <a:solidFill>
                  <a:srgbClr val="E21B1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855745" y="2377885"/>
                <a:ext cx="599519" cy="3206350"/>
                <a:chOff x="1043522" y="2263585"/>
                <a:chExt cx="599519" cy="3206350"/>
              </a:xfrm>
            </p:grpSpPr>
            <p:sp>
              <p:nvSpPr>
                <p:cNvPr id="13" name="Freeform 12"/>
                <p:cNvSpPr/>
                <p:nvPr/>
              </p:nvSpPr>
              <p:spPr>
                <a:xfrm>
                  <a:off x="1043523" y="2375648"/>
                  <a:ext cx="599518" cy="3094287"/>
                </a:xfrm>
                <a:custGeom>
                  <a:avLst/>
                  <a:gdLst>
                    <a:gd name="connsiteX0" fmla="*/ 0 w 599518"/>
                    <a:gd name="connsiteY0" fmla="*/ 0 h 3094287"/>
                    <a:gd name="connsiteX1" fmla="*/ 599517 w 599518"/>
                    <a:gd name="connsiteY1" fmla="*/ 0 h 3094287"/>
                    <a:gd name="connsiteX2" fmla="*/ 599517 w 599518"/>
                    <a:gd name="connsiteY2" fmla="*/ 2786029 h 3094287"/>
                    <a:gd name="connsiteX3" fmla="*/ 599518 w 599518"/>
                    <a:gd name="connsiteY3" fmla="*/ 2786039 h 3094287"/>
                    <a:gd name="connsiteX4" fmla="*/ 599517 w 599518"/>
                    <a:gd name="connsiteY4" fmla="*/ 2786049 h 3094287"/>
                    <a:gd name="connsiteX5" fmla="*/ 599517 w 599518"/>
                    <a:gd name="connsiteY5" fmla="*/ 2794230 h 3094287"/>
                    <a:gd name="connsiteX6" fmla="*/ 598715 w 599518"/>
                    <a:gd name="connsiteY6" fmla="*/ 2794230 h 3094287"/>
                    <a:gd name="connsiteX7" fmla="*/ 593428 w 599518"/>
                    <a:gd name="connsiteY7" fmla="*/ 2848162 h 3094287"/>
                    <a:gd name="connsiteX8" fmla="*/ 299759 w 599518"/>
                    <a:gd name="connsiteY8" fmla="*/ 3094287 h 3094287"/>
                    <a:gd name="connsiteX9" fmla="*/ 6090 w 599518"/>
                    <a:gd name="connsiteY9" fmla="*/ 2848162 h 3094287"/>
                    <a:gd name="connsiteX10" fmla="*/ 803 w 599518"/>
                    <a:gd name="connsiteY10" fmla="*/ 2794230 h 3094287"/>
                    <a:gd name="connsiteX11" fmla="*/ 0 w 599518"/>
                    <a:gd name="connsiteY11" fmla="*/ 2794230 h 3094287"/>
                    <a:gd name="connsiteX12" fmla="*/ 0 w 599518"/>
                    <a:gd name="connsiteY12" fmla="*/ 2786039 h 30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518" h="3094287">
                      <a:moveTo>
                        <a:pt x="0" y="0"/>
                      </a:moveTo>
                      <a:lnTo>
                        <a:pt x="599517" y="0"/>
                      </a:lnTo>
                      <a:lnTo>
                        <a:pt x="599517" y="2786029"/>
                      </a:lnTo>
                      <a:lnTo>
                        <a:pt x="599518" y="2786039"/>
                      </a:lnTo>
                      <a:lnTo>
                        <a:pt x="599517" y="2786049"/>
                      </a:lnTo>
                      <a:lnTo>
                        <a:pt x="599517" y="2794230"/>
                      </a:lnTo>
                      <a:lnTo>
                        <a:pt x="598715" y="2794230"/>
                      </a:lnTo>
                      <a:lnTo>
                        <a:pt x="593428" y="2848162"/>
                      </a:lnTo>
                      <a:cubicBezTo>
                        <a:pt x="565477" y="2988626"/>
                        <a:pt x="444617" y="3094287"/>
                        <a:pt x="299759" y="3094287"/>
                      </a:cubicBezTo>
                      <a:cubicBezTo>
                        <a:pt x="154901" y="3094287"/>
                        <a:pt x="34042" y="2988626"/>
                        <a:pt x="6090" y="2848162"/>
                      </a:cubicBezTo>
                      <a:lnTo>
                        <a:pt x="803" y="2794230"/>
                      </a:lnTo>
                      <a:lnTo>
                        <a:pt x="0" y="2794230"/>
                      </a:lnTo>
                      <a:lnTo>
                        <a:pt x="0" y="27860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43522" y="2263585"/>
                  <a:ext cx="599517" cy="22412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TextBox 52"/>
            <p:cNvSpPr txBox="1"/>
            <p:nvPr/>
          </p:nvSpPr>
          <p:spPr>
            <a:xfrm>
              <a:off x="554181" y="5441947"/>
              <a:ext cx="1560418" cy="707886"/>
            </a:xfrm>
            <a:prstGeom prst="rect">
              <a:avLst/>
            </a:prstGeom>
            <a:noFill/>
          </p:spPr>
          <p:txBody>
            <a:bodyPr wrap="square" rtlCol="0">
              <a:spAutoFit/>
            </a:bodyPr>
            <a:lstStyle/>
            <a:p>
              <a:pPr algn="ctr"/>
              <a:r>
                <a:rPr lang="sr-Latn-RS" sz="2000" smtClean="0">
                  <a:solidFill>
                    <a:srgbClr val="E21B1B"/>
                  </a:solidFill>
                  <a:latin typeface="Garamond" panose="02020404030301010803" pitchFamily="18" charset="0"/>
                </a:rPr>
                <a:t>2 mL</a:t>
              </a:r>
            </a:p>
            <a:p>
              <a:pPr algn="ctr"/>
              <a:r>
                <a:rPr lang="sr-Latn-RS" sz="2000" b="1">
                  <a:solidFill>
                    <a:srgbClr val="E21B1B"/>
                  </a:solidFill>
                  <a:latin typeface="Garamond" panose="02020404030301010803" pitchFamily="18" charset="0"/>
                </a:rPr>
                <a:t>c</a:t>
              </a:r>
              <a:r>
                <a:rPr lang="sr-Latn-RS" sz="2000" b="1" smtClean="0">
                  <a:solidFill>
                    <a:srgbClr val="E21B1B"/>
                  </a:solidFill>
                  <a:latin typeface="Garamond" panose="02020404030301010803" pitchFamily="18" charset="0"/>
                </a:rPr>
                <a:t>itratne</a:t>
              </a:r>
              <a:r>
                <a:rPr lang="sr-Latn-RS" sz="2000" smtClean="0">
                  <a:solidFill>
                    <a:srgbClr val="E21B1B"/>
                  </a:solidFill>
                  <a:latin typeface="Garamond" panose="02020404030301010803" pitchFamily="18" charset="0"/>
                </a:rPr>
                <a:t> krvi</a:t>
              </a:r>
              <a:endParaRPr lang="sr-Latn-RS" sz="2000" dirty="0">
                <a:solidFill>
                  <a:srgbClr val="E21B1B"/>
                </a:solidFill>
                <a:latin typeface="Garamond" panose="02020404030301010803" pitchFamily="18" charset="0"/>
              </a:endParaRPr>
            </a:p>
          </p:txBody>
        </p:sp>
        <p:sp>
          <p:nvSpPr>
            <p:cNvPr id="54" name="TextBox 53"/>
            <p:cNvSpPr txBox="1"/>
            <p:nvPr/>
          </p:nvSpPr>
          <p:spPr>
            <a:xfrm>
              <a:off x="4847320" y="5438315"/>
              <a:ext cx="1560418" cy="707886"/>
            </a:xfrm>
            <a:prstGeom prst="rect">
              <a:avLst/>
            </a:prstGeom>
            <a:noFill/>
          </p:spPr>
          <p:txBody>
            <a:bodyPr wrap="square" rtlCol="0">
              <a:spAutoFit/>
            </a:bodyPr>
            <a:lstStyle/>
            <a:p>
              <a:pPr algn="ctr"/>
              <a:r>
                <a:rPr lang="sr-Latn-RS" sz="2000" smtClean="0">
                  <a:solidFill>
                    <a:srgbClr val="E21B1B"/>
                  </a:solidFill>
                  <a:latin typeface="Garamond" panose="02020404030301010803" pitchFamily="18" charset="0"/>
                </a:rPr>
                <a:t>2 mL</a:t>
              </a:r>
            </a:p>
            <a:p>
              <a:pPr algn="ctr"/>
              <a:r>
                <a:rPr lang="sr-Latn-RS" sz="2000" b="1">
                  <a:solidFill>
                    <a:srgbClr val="E21B1B"/>
                  </a:solidFill>
                  <a:latin typeface="Garamond" panose="02020404030301010803" pitchFamily="18" charset="0"/>
                </a:rPr>
                <a:t>c</a:t>
              </a:r>
              <a:r>
                <a:rPr lang="sr-Latn-RS" sz="2000" b="1" smtClean="0">
                  <a:solidFill>
                    <a:srgbClr val="E21B1B"/>
                  </a:solidFill>
                  <a:latin typeface="Garamond" panose="02020404030301010803" pitchFamily="18" charset="0"/>
                </a:rPr>
                <a:t>itratne</a:t>
              </a:r>
              <a:r>
                <a:rPr lang="sr-Latn-RS" sz="2000" smtClean="0">
                  <a:solidFill>
                    <a:srgbClr val="E21B1B"/>
                  </a:solidFill>
                  <a:latin typeface="Garamond" panose="02020404030301010803" pitchFamily="18" charset="0"/>
                </a:rPr>
                <a:t> krvi</a:t>
              </a:r>
              <a:endParaRPr lang="sr-Latn-RS" sz="2000" dirty="0">
                <a:solidFill>
                  <a:srgbClr val="E21B1B"/>
                </a:solidFill>
                <a:latin typeface="Garamond" panose="02020404030301010803" pitchFamily="18" charset="0"/>
              </a:endParaRPr>
            </a:p>
          </p:txBody>
        </p:sp>
        <p:sp>
          <p:nvSpPr>
            <p:cNvPr id="55" name="TextBox 14"/>
            <p:cNvSpPr txBox="1">
              <a:spLocks noChangeArrowheads="1"/>
            </p:cNvSpPr>
            <p:nvPr/>
          </p:nvSpPr>
          <p:spPr bwMode="auto">
            <a:xfrm>
              <a:off x="411475" y="963690"/>
              <a:ext cx="1845830" cy="707886"/>
            </a:xfrm>
            <a:prstGeom prst="rect">
              <a:avLst/>
            </a:prstGeom>
            <a:noFill/>
            <a:ln w="9525">
              <a:noFill/>
              <a:miter lim="800000"/>
              <a:headEnd/>
              <a:tailEnd/>
            </a:ln>
          </p:spPr>
          <p:txBody>
            <a:bodyPr wrap="square">
              <a:spAutoFit/>
            </a:bodyPr>
            <a:lstStyle/>
            <a:p>
              <a:pPr algn="ctr"/>
              <a:r>
                <a:rPr lang="sr-Latn-CS" sz="2000" smtClean="0">
                  <a:latin typeface="Calibri" pitchFamily="34" charset="0"/>
                </a:rPr>
                <a:t> </a:t>
              </a:r>
              <a:r>
                <a:rPr lang="sr-Latn-CS" sz="2000" smtClean="0">
                  <a:latin typeface="Garamond" panose="02020404030301010803" pitchFamily="18" charset="0"/>
                </a:rPr>
                <a:t>1-2 kapi </a:t>
              </a:r>
            </a:p>
            <a:p>
              <a:pPr algn="ctr"/>
              <a:r>
                <a:rPr lang="sr-Latn-CS" sz="2000" b="1" smtClean="0">
                  <a:latin typeface="Garamond" panose="02020404030301010803" pitchFamily="18" charset="0"/>
                </a:rPr>
                <a:t>CaCl</a:t>
              </a:r>
              <a:r>
                <a:rPr lang="sr-Latn-CS" sz="1400" b="1" smtClean="0">
                  <a:latin typeface="Garamond" panose="02020404030301010803" pitchFamily="18" charset="0"/>
                </a:rPr>
                <a:t>2</a:t>
              </a:r>
              <a:endParaRPr lang="sr-Latn-CS" sz="1400" b="1" dirty="0">
                <a:latin typeface="Garamond" panose="02020404030301010803" pitchFamily="18" charset="0"/>
              </a:endParaRPr>
            </a:p>
          </p:txBody>
        </p:sp>
        <p:cxnSp>
          <p:nvCxnSpPr>
            <p:cNvPr id="59" name="Straight Arrow Connector 58"/>
            <p:cNvCxnSpPr>
              <a:stCxn id="55" idx="2"/>
            </p:cNvCxnSpPr>
            <p:nvPr/>
          </p:nvCxnSpPr>
          <p:spPr>
            <a:xfrm>
              <a:off x="1334390" y="1671576"/>
              <a:ext cx="0" cy="4566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462968" y="3428710"/>
              <a:ext cx="1845830" cy="646331"/>
              <a:chOff x="1462968" y="3428710"/>
              <a:chExt cx="1845830" cy="646331"/>
            </a:xfrm>
          </p:grpSpPr>
          <p:sp>
            <p:nvSpPr>
              <p:cNvPr id="47" name="TextBox 14"/>
              <p:cNvSpPr txBox="1">
                <a:spLocks noChangeArrowheads="1"/>
              </p:cNvSpPr>
              <p:nvPr/>
            </p:nvSpPr>
            <p:spPr bwMode="auto">
              <a:xfrm>
                <a:off x="1462968" y="3428710"/>
                <a:ext cx="1845830" cy="646331"/>
              </a:xfrm>
              <a:prstGeom prst="rect">
                <a:avLst/>
              </a:prstGeom>
              <a:noFill/>
              <a:ln w="9525">
                <a:noFill/>
                <a:miter lim="800000"/>
                <a:headEnd/>
                <a:tailEnd/>
              </a:ln>
            </p:spPr>
            <p:txBody>
              <a:bodyPr wrap="square">
                <a:spAutoFit/>
              </a:bodyPr>
              <a:lstStyle/>
              <a:p>
                <a:pPr algn="ctr"/>
                <a:r>
                  <a:rPr lang="sr-Latn-CS" smtClean="0">
                    <a:latin typeface="Garamond" panose="02020404030301010803" pitchFamily="18" charset="0"/>
                  </a:rPr>
                  <a:t>37 °C</a:t>
                </a:r>
              </a:p>
              <a:p>
                <a:pPr algn="ctr"/>
                <a:r>
                  <a:rPr lang="sr-Latn-CS" b="1" smtClean="0">
                    <a:latin typeface="Garamond" panose="02020404030301010803" pitchFamily="18" charset="0"/>
                  </a:rPr>
                  <a:t>10 – 20 min</a:t>
                </a:r>
                <a:endParaRPr lang="sr-Latn-CS" sz="1200" b="1" dirty="0">
                  <a:latin typeface="Garamond" panose="02020404030301010803" pitchFamily="18" charset="0"/>
                </a:endParaRPr>
              </a:p>
            </p:txBody>
          </p:sp>
          <p:cxnSp>
            <p:nvCxnSpPr>
              <p:cNvPr id="61" name="Straight Arrow Connector 60"/>
              <p:cNvCxnSpPr/>
              <p:nvPr/>
            </p:nvCxnSpPr>
            <p:spPr>
              <a:xfrm>
                <a:off x="1768309" y="3754714"/>
                <a:ext cx="1235739" cy="44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3137614" y="2241278"/>
              <a:ext cx="599521" cy="2925374"/>
              <a:chOff x="2837857" y="2243990"/>
              <a:chExt cx="599521" cy="2925374"/>
            </a:xfrm>
          </p:grpSpPr>
          <p:sp>
            <p:nvSpPr>
              <p:cNvPr id="67" name="Oval 66"/>
              <p:cNvSpPr/>
              <p:nvPr/>
            </p:nvSpPr>
            <p:spPr>
              <a:xfrm>
                <a:off x="2837857" y="4498546"/>
                <a:ext cx="599517" cy="670818"/>
              </a:xfrm>
              <a:prstGeom prst="ellipse">
                <a:avLst/>
              </a:prstGeom>
              <a:solidFill>
                <a:schemeClr val="accent4">
                  <a:lumMod val="40000"/>
                  <a:lumOff val="60000"/>
                </a:schemeClr>
              </a:solid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37857" y="4605590"/>
                <a:ext cx="599517" cy="198512"/>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837857" y="4483948"/>
                <a:ext cx="599517" cy="159378"/>
              </a:xfrm>
              <a:prstGeom prst="ellipse">
                <a:avLst/>
              </a:prstGeom>
              <a:solidFill>
                <a:schemeClr val="accent4">
                  <a:lumMod val="40000"/>
                  <a:lumOff val="6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873788" y="4643326"/>
                <a:ext cx="527653" cy="523325"/>
                <a:chOff x="3471689" y="4483916"/>
                <a:chExt cx="543655" cy="523325"/>
              </a:xfrm>
            </p:grpSpPr>
            <p:sp>
              <p:nvSpPr>
                <p:cNvPr id="72" name="Oval 71"/>
                <p:cNvSpPr/>
                <p:nvPr/>
              </p:nvSpPr>
              <p:spPr>
                <a:xfrm>
                  <a:off x="3474719" y="4644249"/>
                  <a:ext cx="539609" cy="36299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471689" y="4483916"/>
                  <a:ext cx="543655" cy="429172"/>
                </a:xfrm>
                <a:custGeom>
                  <a:avLst/>
                  <a:gdLst>
                    <a:gd name="connsiteX0" fmla="*/ 773 w 543655"/>
                    <a:gd name="connsiteY0" fmla="*/ 327408 h 429172"/>
                    <a:gd name="connsiteX1" fmla="*/ 43671 w 543655"/>
                    <a:gd name="connsiteY1" fmla="*/ 191942 h 429172"/>
                    <a:gd name="connsiteX2" fmla="*/ 133982 w 543655"/>
                    <a:gd name="connsiteY2" fmla="*/ 94857 h 429172"/>
                    <a:gd name="connsiteX3" fmla="*/ 163333 w 543655"/>
                    <a:gd name="connsiteY3" fmla="*/ 60991 h 429172"/>
                    <a:gd name="connsiteX4" fmla="*/ 244613 w 543655"/>
                    <a:gd name="connsiteY4" fmla="*/ 38413 h 429172"/>
                    <a:gd name="connsiteX5" fmla="*/ 296542 w 543655"/>
                    <a:gd name="connsiteY5" fmla="*/ 31 h 429172"/>
                    <a:gd name="connsiteX6" fmla="*/ 357502 w 543655"/>
                    <a:gd name="connsiteY6" fmla="*/ 45186 h 429172"/>
                    <a:gd name="connsiteX7" fmla="*/ 409431 w 543655"/>
                    <a:gd name="connsiteY7" fmla="*/ 81311 h 429172"/>
                    <a:gd name="connsiteX8" fmla="*/ 472649 w 543655"/>
                    <a:gd name="connsiteY8" fmla="*/ 164848 h 429172"/>
                    <a:gd name="connsiteX9" fmla="*/ 524578 w 543655"/>
                    <a:gd name="connsiteY9" fmla="*/ 216777 h 429172"/>
                    <a:gd name="connsiteX10" fmla="*/ 542640 w 543655"/>
                    <a:gd name="connsiteY10" fmla="*/ 329666 h 429172"/>
                    <a:gd name="connsiteX11" fmla="*/ 538124 w 543655"/>
                    <a:gd name="connsiteY11" fmla="*/ 370306 h 429172"/>
                    <a:gd name="connsiteX12" fmla="*/ 511031 w 543655"/>
                    <a:gd name="connsiteY12" fmla="*/ 406431 h 429172"/>
                    <a:gd name="connsiteX13" fmla="*/ 474907 w 543655"/>
                    <a:gd name="connsiteY13" fmla="*/ 429008 h 429172"/>
                    <a:gd name="connsiteX14" fmla="*/ 181395 w 543655"/>
                    <a:gd name="connsiteY14" fmla="*/ 395142 h 429172"/>
                    <a:gd name="connsiteX15" fmla="*/ 77538 w 543655"/>
                    <a:gd name="connsiteY15" fmla="*/ 322893 h 429172"/>
                    <a:gd name="connsiteX16" fmla="*/ 773 w 543655"/>
                    <a:gd name="connsiteY16" fmla="*/ 327408 h 42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655" h="429172">
                      <a:moveTo>
                        <a:pt x="773" y="327408"/>
                      </a:moveTo>
                      <a:cubicBezTo>
                        <a:pt x="-4871" y="305583"/>
                        <a:pt x="21470" y="230700"/>
                        <a:pt x="43671" y="191942"/>
                      </a:cubicBezTo>
                      <a:cubicBezTo>
                        <a:pt x="65872" y="153184"/>
                        <a:pt x="114038" y="116682"/>
                        <a:pt x="133982" y="94857"/>
                      </a:cubicBezTo>
                      <a:cubicBezTo>
                        <a:pt x="153926" y="73032"/>
                        <a:pt x="144895" y="70398"/>
                        <a:pt x="163333" y="60991"/>
                      </a:cubicBezTo>
                      <a:cubicBezTo>
                        <a:pt x="181771" y="51584"/>
                        <a:pt x="222411" y="48573"/>
                        <a:pt x="244613" y="38413"/>
                      </a:cubicBezTo>
                      <a:cubicBezTo>
                        <a:pt x="266815" y="28253"/>
                        <a:pt x="277727" y="-1098"/>
                        <a:pt x="296542" y="31"/>
                      </a:cubicBezTo>
                      <a:cubicBezTo>
                        <a:pt x="315357" y="1160"/>
                        <a:pt x="338687" y="31639"/>
                        <a:pt x="357502" y="45186"/>
                      </a:cubicBezTo>
                      <a:cubicBezTo>
                        <a:pt x="376317" y="58733"/>
                        <a:pt x="390240" y="61368"/>
                        <a:pt x="409431" y="81311"/>
                      </a:cubicBezTo>
                      <a:cubicBezTo>
                        <a:pt x="428622" y="101254"/>
                        <a:pt x="453458" y="142270"/>
                        <a:pt x="472649" y="164848"/>
                      </a:cubicBezTo>
                      <a:cubicBezTo>
                        <a:pt x="491840" y="187426"/>
                        <a:pt x="512913" y="189307"/>
                        <a:pt x="524578" y="216777"/>
                      </a:cubicBezTo>
                      <a:cubicBezTo>
                        <a:pt x="536243" y="244247"/>
                        <a:pt x="540382" y="304078"/>
                        <a:pt x="542640" y="329666"/>
                      </a:cubicBezTo>
                      <a:cubicBezTo>
                        <a:pt x="544898" y="355254"/>
                        <a:pt x="543392" y="357512"/>
                        <a:pt x="538124" y="370306"/>
                      </a:cubicBezTo>
                      <a:cubicBezTo>
                        <a:pt x="532856" y="383100"/>
                        <a:pt x="521567" y="396647"/>
                        <a:pt x="511031" y="406431"/>
                      </a:cubicBezTo>
                      <a:cubicBezTo>
                        <a:pt x="500495" y="416215"/>
                        <a:pt x="529846" y="430889"/>
                        <a:pt x="474907" y="429008"/>
                      </a:cubicBezTo>
                      <a:cubicBezTo>
                        <a:pt x="419968" y="427127"/>
                        <a:pt x="247623" y="412828"/>
                        <a:pt x="181395" y="395142"/>
                      </a:cubicBezTo>
                      <a:cubicBezTo>
                        <a:pt x="115167" y="377456"/>
                        <a:pt x="105007" y="337569"/>
                        <a:pt x="77538" y="322893"/>
                      </a:cubicBezTo>
                      <a:cubicBezTo>
                        <a:pt x="50069" y="308217"/>
                        <a:pt x="6417" y="349233"/>
                        <a:pt x="773" y="327408"/>
                      </a:cubicBez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2837859" y="2243990"/>
                <a:ext cx="599519" cy="2925373"/>
                <a:chOff x="1043522" y="2263585"/>
                <a:chExt cx="599519" cy="3206350"/>
              </a:xfrm>
            </p:grpSpPr>
            <p:sp>
              <p:nvSpPr>
                <p:cNvPr id="65" name="Freeform 64"/>
                <p:cNvSpPr/>
                <p:nvPr/>
              </p:nvSpPr>
              <p:spPr>
                <a:xfrm>
                  <a:off x="1043523" y="2375648"/>
                  <a:ext cx="599518" cy="3094287"/>
                </a:xfrm>
                <a:custGeom>
                  <a:avLst/>
                  <a:gdLst>
                    <a:gd name="connsiteX0" fmla="*/ 0 w 599518"/>
                    <a:gd name="connsiteY0" fmla="*/ 0 h 3094287"/>
                    <a:gd name="connsiteX1" fmla="*/ 599517 w 599518"/>
                    <a:gd name="connsiteY1" fmla="*/ 0 h 3094287"/>
                    <a:gd name="connsiteX2" fmla="*/ 599517 w 599518"/>
                    <a:gd name="connsiteY2" fmla="*/ 2786029 h 3094287"/>
                    <a:gd name="connsiteX3" fmla="*/ 599518 w 599518"/>
                    <a:gd name="connsiteY3" fmla="*/ 2786039 h 3094287"/>
                    <a:gd name="connsiteX4" fmla="*/ 599517 w 599518"/>
                    <a:gd name="connsiteY4" fmla="*/ 2786049 h 3094287"/>
                    <a:gd name="connsiteX5" fmla="*/ 599517 w 599518"/>
                    <a:gd name="connsiteY5" fmla="*/ 2794230 h 3094287"/>
                    <a:gd name="connsiteX6" fmla="*/ 598715 w 599518"/>
                    <a:gd name="connsiteY6" fmla="*/ 2794230 h 3094287"/>
                    <a:gd name="connsiteX7" fmla="*/ 593428 w 599518"/>
                    <a:gd name="connsiteY7" fmla="*/ 2848162 h 3094287"/>
                    <a:gd name="connsiteX8" fmla="*/ 299759 w 599518"/>
                    <a:gd name="connsiteY8" fmla="*/ 3094287 h 3094287"/>
                    <a:gd name="connsiteX9" fmla="*/ 6090 w 599518"/>
                    <a:gd name="connsiteY9" fmla="*/ 2848162 h 3094287"/>
                    <a:gd name="connsiteX10" fmla="*/ 803 w 599518"/>
                    <a:gd name="connsiteY10" fmla="*/ 2794230 h 3094287"/>
                    <a:gd name="connsiteX11" fmla="*/ 0 w 599518"/>
                    <a:gd name="connsiteY11" fmla="*/ 2794230 h 3094287"/>
                    <a:gd name="connsiteX12" fmla="*/ 0 w 599518"/>
                    <a:gd name="connsiteY12" fmla="*/ 2786039 h 30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518" h="3094287">
                      <a:moveTo>
                        <a:pt x="0" y="0"/>
                      </a:moveTo>
                      <a:lnTo>
                        <a:pt x="599517" y="0"/>
                      </a:lnTo>
                      <a:lnTo>
                        <a:pt x="599517" y="2786029"/>
                      </a:lnTo>
                      <a:lnTo>
                        <a:pt x="599518" y="2786039"/>
                      </a:lnTo>
                      <a:lnTo>
                        <a:pt x="599517" y="2786049"/>
                      </a:lnTo>
                      <a:lnTo>
                        <a:pt x="599517" y="2794230"/>
                      </a:lnTo>
                      <a:lnTo>
                        <a:pt x="598715" y="2794230"/>
                      </a:lnTo>
                      <a:lnTo>
                        <a:pt x="593428" y="2848162"/>
                      </a:lnTo>
                      <a:cubicBezTo>
                        <a:pt x="565477" y="2988626"/>
                        <a:pt x="444617" y="3094287"/>
                        <a:pt x="299759" y="3094287"/>
                      </a:cubicBezTo>
                      <a:cubicBezTo>
                        <a:pt x="154901" y="3094287"/>
                        <a:pt x="34042" y="2988626"/>
                        <a:pt x="6090" y="2848162"/>
                      </a:cubicBezTo>
                      <a:lnTo>
                        <a:pt x="803" y="2794230"/>
                      </a:lnTo>
                      <a:lnTo>
                        <a:pt x="0" y="2794230"/>
                      </a:lnTo>
                      <a:lnTo>
                        <a:pt x="0" y="27860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043522" y="2263585"/>
                  <a:ext cx="599517" cy="22412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3" name="TextBox 92"/>
            <p:cNvSpPr txBox="1"/>
            <p:nvPr/>
          </p:nvSpPr>
          <p:spPr>
            <a:xfrm>
              <a:off x="2654233" y="5407878"/>
              <a:ext cx="1560418" cy="400110"/>
            </a:xfrm>
            <a:prstGeom prst="rect">
              <a:avLst/>
            </a:prstGeom>
            <a:noFill/>
          </p:spPr>
          <p:txBody>
            <a:bodyPr wrap="square" rtlCol="0">
              <a:spAutoFit/>
            </a:bodyPr>
            <a:lstStyle/>
            <a:p>
              <a:pPr algn="ctr"/>
              <a:r>
                <a:rPr lang="sr-Latn-RS" sz="2000" smtClean="0">
                  <a:solidFill>
                    <a:srgbClr val="E21B1B"/>
                  </a:solidFill>
                  <a:latin typeface="Garamond" panose="02020404030301010803" pitchFamily="18" charset="0"/>
                </a:rPr>
                <a:t>Koagulacija</a:t>
              </a:r>
              <a:endParaRPr lang="sr-Latn-RS" sz="2000" dirty="0">
                <a:solidFill>
                  <a:srgbClr val="E21B1B"/>
                </a:solidFill>
                <a:latin typeface="Garamond" panose="02020404030301010803" pitchFamily="18" charset="0"/>
              </a:endParaRPr>
            </a:p>
          </p:txBody>
        </p:sp>
        <p:sp>
          <p:nvSpPr>
            <p:cNvPr id="95" name="TextBox 94"/>
            <p:cNvSpPr txBox="1"/>
            <p:nvPr/>
          </p:nvSpPr>
          <p:spPr>
            <a:xfrm>
              <a:off x="6947372" y="5441947"/>
              <a:ext cx="1560418" cy="400110"/>
            </a:xfrm>
            <a:prstGeom prst="rect">
              <a:avLst/>
            </a:prstGeom>
            <a:noFill/>
          </p:spPr>
          <p:txBody>
            <a:bodyPr wrap="square" rtlCol="0">
              <a:spAutoFit/>
            </a:bodyPr>
            <a:lstStyle/>
            <a:p>
              <a:pPr algn="ctr"/>
              <a:r>
                <a:rPr lang="sr-Latn-RS" sz="2000" smtClean="0">
                  <a:solidFill>
                    <a:srgbClr val="E21B1B"/>
                  </a:solidFill>
                  <a:latin typeface="Garamond" panose="02020404030301010803" pitchFamily="18" charset="0"/>
                </a:rPr>
                <a:t>Koagulacija</a:t>
              </a:r>
              <a:endParaRPr lang="sr-Latn-RS" sz="2000" dirty="0">
                <a:solidFill>
                  <a:srgbClr val="E21B1B"/>
                </a:solidFill>
                <a:latin typeface="Garamond" panose="02020404030301010803" pitchFamily="18" charset="0"/>
              </a:endParaRPr>
            </a:p>
          </p:txBody>
        </p:sp>
        <p:grpSp>
          <p:nvGrpSpPr>
            <p:cNvPr id="96" name="Group 95"/>
            <p:cNvGrpSpPr/>
            <p:nvPr/>
          </p:nvGrpSpPr>
          <p:grpSpPr>
            <a:xfrm>
              <a:off x="7427824" y="2241278"/>
              <a:ext cx="599520" cy="2925373"/>
              <a:chOff x="3577170" y="2377885"/>
              <a:chExt cx="599520" cy="3206350"/>
            </a:xfrm>
          </p:grpSpPr>
          <p:grpSp>
            <p:nvGrpSpPr>
              <p:cNvPr id="97" name="Group 96"/>
              <p:cNvGrpSpPr/>
              <p:nvPr/>
            </p:nvGrpSpPr>
            <p:grpSpPr>
              <a:xfrm>
                <a:off x="3577170" y="4952794"/>
                <a:ext cx="599517" cy="631441"/>
                <a:chOff x="1475033" y="5322956"/>
                <a:chExt cx="599517" cy="631441"/>
              </a:xfrm>
            </p:grpSpPr>
            <p:sp>
              <p:nvSpPr>
                <p:cNvPr id="101" name="Oval 100"/>
                <p:cNvSpPr/>
                <p:nvPr/>
              </p:nvSpPr>
              <p:spPr>
                <a:xfrm>
                  <a:off x="1475033" y="5336404"/>
                  <a:ext cx="599517" cy="617993"/>
                </a:xfrm>
                <a:prstGeom prst="ellipse">
                  <a:avLst/>
                </a:prstGeom>
                <a:solidFill>
                  <a:srgbClr val="E21B1B"/>
                </a:solidFill>
                <a:ln w="19050">
                  <a:solidFill>
                    <a:srgbClr val="E2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475033" y="5435019"/>
                  <a:ext cx="599517" cy="182880"/>
                </a:xfrm>
                <a:prstGeom prst="rect">
                  <a:avLst/>
                </a:prstGeom>
                <a:solidFill>
                  <a:srgbClr val="E21B1B"/>
                </a:solidFill>
                <a:ln>
                  <a:solidFill>
                    <a:srgbClr val="E2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475033" y="5322956"/>
                  <a:ext cx="599517" cy="224126"/>
                </a:xfrm>
                <a:prstGeom prst="ellipse">
                  <a:avLst/>
                </a:prstGeom>
                <a:solidFill>
                  <a:srgbClr val="E21B1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3577171" y="2377885"/>
                <a:ext cx="599519" cy="3206350"/>
                <a:chOff x="1043522" y="2263585"/>
                <a:chExt cx="599519" cy="3206350"/>
              </a:xfrm>
            </p:grpSpPr>
            <p:sp>
              <p:nvSpPr>
                <p:cNvPr id="99" name="Freeform 98"/>
                <p:cNvSpPr/>
                <p:nvPr/>
              </p:nvSpPr>
              <p:spPr>
                <a:xfrm>
                  <a:off x="1043523" y="2375648"/>
                  <a:ext cx="599518" cy="3094287"/>
                </a:xfrm>
                <a:custGeom>
                  <a:avLst/>
                  <a:gdLst>
                    <a:gd name="connsiteX0" fmla="*/ 0 w 599518"/>
                    <a:gd name="connsiteY0" fmla="*/ 0 h 3094287"/>
                    <a:gd name="connsiteX1" fmla="*/ 599517 w 599518"/>
                    <a:gd name="connsiteY1" fmla="*/ 0 h 3094287"/>
                    <a:gd name="connsiteX2" fmla="*/ 599517 w 599518"/>
                    <a:gd name="connsiteY2" fmla="*/ 2786029 h 3094287"/>
                    <a:gd name="connsiteX3" fmla="*/ 599518 w 599518"/>
                    <a:gd name="connsiteY3" fmla="*/ 2786039 h 3094287"/>
                    <a:gd name="connsiteX4" fmla="*/ 599517 w 599518"/>
                    <a:gd name="connsiteY4" fmla="*/ 2786049 h 3094287"/>
                    <a:gd name="connsiteX5" fmla="*/ 599517 w 599518"/>
                    <a:gd name="connsiteY5" fmla="*/ 2794230 h 3094287"/>
                    <a:gd name="connsiteX6" fmla="*/ 598715 w 599518"/>
                    <a:gd name="connsiteY6" fmla="*/ 2794230 h 3094287"/>
                    <a:gd name="connsiteX7" fmla="*/ 593428 w 599518"/>
                    <a:gd name="connsiteY7" fmla="*/ 2848162 h 3094287"/>
                    <a:gd name="connsiteX8" fmla="*/ 299759 w 599518"/>
                    <a:gd name="connsiteY8" fmla="*/ 3094287 h 3094287"/>
                    <a:gd name="connsiteX9" fmla="*/ 6090 w 599518"/>
                    <a:gd name="connsiteY9" fmla="*/ 2848162 h 3094287"/>
                    <a:gd name="connsiteX10" fmla="*/ 803 w 599518"/>
                    <a:gd name="connsiteY10" fmla="*/ 2794230 h 3094287"/>
                    <a:gd name="connsiteX11" fmla="*/ 0 w 599518"/>
                    <a:gd name="connsiteY11" fmla="*/ 2794230 h 3094287"/>
                    <a:gd name="connsiteX12" fmla="*/ 0 w 599518"/>
                    <a:gd name="connsiteY12" fmla="*/ 2786039 h 30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518" h="3094287">
                      <a:moveTo>
                        <a:pt x="0" y="0"/>
                      </a:moveTo>
                      <a:lnTo>
                        <a:pt x="599517" y="0"/>
                      </a:lnTo>
                      <a:lnTo>
                        <a:pt x="599517" y="2786029"/>
                      </a:lnTo>
                      <a:lnTo>
                        <a:pt x="599518" y="2786039"/>
                      </a:lnTo>
                      <a:lnTo>
                        <a:pt x="599517" y="2786049"/>
                      </a:lnTo>
                      <a:lnTo>
                        <a:pt x="599517" y="2794230"/>
                      </a:lnTo>
                      <a:lnTo>
                        <a:pt x="598715" y="2794230"/>
                      </a:lnTo>
                      <a:lnTo>
                        <a:pt x="593428" y="2848162"/>
                      </a:lnTo>
                      <a:cubicBezTo>
                        <a:pt x="565477" y="2988626"/>
                        <a:pt x="444617" y="3094287"/>
                        <a:pt x="299759" y="3094287"/>
                      </a:cubicBezTo>
                      <a:cubicBezTo>
                        <a:pt x="154901" y="3094287"/>
                        <a:pt x="34042" y="2988626"/>
                        <a:pt x="6090" y="2848162"/>
                      </a:cubicBezTo>
                      <a:lnTo>
                        <a:pt x="803" y="2794230"/>
                      </a:lnTo>
                      <a:lnTo>
                        <a:pt x="0" y="2794230"/>
                      </a:lnTo>
                      <a:lnTo>
                        <a:pt x="0" y="27860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043522" y="2263585"/>
                  <a:ext cx="599517" cy="22412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 name="Oval 103"/>
            <p:cNvSpPr/>
            <p:nvPr/>
          </p:nvSpPr>
          <p:spPr>
            <a:xfrm>
              <a:off x="3038696" y="5972550"/>
              <a:ext cx="685800" cy="633729"/>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4400" b="1" dirty="0"/>
                <a:t>+</a:t>
              </a:r>
              <a:endParaRPr lang="en-US" sz="4400" b="1" dirty="0"/>
            </a:p>
          </p:txBody>
        </p:sp>
        <p:sp>
          <p:nvSpPr>
            <p:cNvPr id="105" name="Oval 104"/>
            <p:cNvSpPr/>
            <p:nvPr/>
          </p:nvSpPr>
          <p:spPr>
            <a:xfrm>
              <a:off x="7384681" y="5972550"/>
              <a:ext cx="685800" cy="63372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4400" b="1" dirty="0"/>
                <a:t>-</a:t>
              </a:r>
              <a:endParaRPr lang="en-US" sz="4400" b="1" dirty="0"/>
            </a:p>
          </p:txBody>
        </p:sp>
        <p:grpSp>
          <p:nvGrpSpPr>
            <p:cNvPr id="51" name="Group 50"/>
            <p:cNvGrpSpPr/>
            <p:nvPr/>
          </p:nvGrpSpPr>
          <p:grpSpPr>
            <a:xfrm>
              <a:off x="5781653" y="3436238"/>
              <a:ext cx="1845830" cy="646331"/>
              <a:chOff x="1462968" y="3428710"/>
              <a:chExt cx="1845830" cy="646331"/>
            </a:xfrm>
          </p:grpSpPr>
          <p:sp>
            <p:nvSpPr>
              <p:cNvPr id="52" name="TextBox 14"/>
              <p:cNvSpPr txBox="1">
                <a:spLocks noChangeArrowheads="1"/>
              </p:cNvSpPr>
              <p:nvPr/>
            </p:nvSpPr>
            <p:spPr bwMode="auto">
              <a:xfrm>
                <a:off x="1462968" y="3428710"/>
                <a:ext cx="1845830" cy="646331"/>
              </a:xfrm>
              <a:prstGeom prst="rect">
                <a:avLst/>
              </a:prstGeom>
              <a:noFill/>
              <a:ln w="9525">
                <a:noFill/>
                <a:miter lim="800000"/>
                <a:headEnd/>
                <a:tailEnd/>
              </a:ln>
            </p:spPr>
            <p:txBody>
              <a:bodyPr wrap="square">
                <a:spAutoFit/>
              </a:bodyPr>
              <a:lstStyle/>
              <a:p>
                <a:pPr algn="ctr"/>
                <a:r>
                  <a:rPr lang="sr-Latn-CS" smtClean="0">
                    <a:latin typeface="Garamond" panose="02020404030301010803" pitchFamily="18" charset="0"/>
                  </a:rPr>
                  <a:t>37 °C</a:t>
                </a:r>
              </a:p>
              <a:p>
                <a:pPr algn="ctr"/>
                <a:r>
                  <a:rPr lang="sr-Latn-CS" b="1" smtClean="0">
                    <a:latin typeface="Garamond" panose="02020404030301010803" pitchFamily="18" charset="0"/>
                  </a:rPr>
                  <a:t>10 – 20 min</a:t>
                </a:r>
                <a:endParaRPr lang="sr-Latn-CS" sz="1200" b="1" dirty="0">
                  <a:latin typeface="Garamond" panose="02020404030301010803" pitchFamily="18" charset="0"/>
                </a:endParaRPr>
              </a:p>
            </p:txBody>
          </p:sp>
          <p:cxnSp>
            <p:nvCxnSpPr>
              <p:cNvPr id="56" name="Straight Arrow Connector 55"/>
              <p:cNvCxnSpPr/>
              <p:nvPr/>
            </p:nvCxnSpPr>
            <p:spPr>
              <a:xfrm>
                <a:off x="1768309" y="3754714"/>
                <a:ext cx="1235739" cy="44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69160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A51B170-1A9B-4F90-ADE5-0344D787DA6F}"/>
              </a:ext>
            </a:extLst>
          </p:cNvPr>
          <p:cNvSpPr/>
          <p:nvPr/>
        </p:nvSpPr>
        <p:spPr>
          <a:xfrm>
            <a:off x="1572126" y="258520"/>
            <a:ext cx="6015790"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prstClr val="white"/>
                </a:solidFill>
                <a:effectLst/>
                <a:uLnTx/>
                <a:uFillTx/>
                <a:latin typeface="Garamond" pitchFamily="18" charset="0"/>
                <a:ea typeface="+mn-ea"/>
                <a:cs typeface="+mn-cs"/>
              </a:rPr>
              <a:t>Određivanje vremena koagulacije</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3" name="Rounded Rectangle 2">
            <a:extLst>
              <a:ext uri="{FF2B5EF4-FFF2-40B4-BE49-F238E27FC236}">
                <a16:creationId xmlns:a16="http://schemas.microsoft.com/office/drawing/2014/main" id="{8A51B170-1A9B-4F90-ADE5-0344D787DA6F}"/>
              </a:ext>
            </a:extLst>
          </p:cNvPr>
          <p:cNvSpPr/>
          <p:nvPr/>
        </p:nvSpPr>
        <p:spPr>
          <a:xfrm>
            <a:off x="553453" y="1403684"/>
            <a:ext cx="3609474" cy="406910"/>
          </a:xfrm>
          <a:prstGeom prst="roundRect">
            <a:avLst/>
          </a:prstGeom>
          <a:no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smtClean="0">
                <a:ln>
                  <a:noFill/>
                </a:ln>
                <a:solidFill>
                  <a:srgbClr val="7E7559"/>
                </a:solidFill>
                <a:effectLst/>
                <a:uLnTx/>
                <a:uFillTx/>
                <a:latin typeface="Garamond" pitchFamily="18" charset="0"/>
                <a:ea typeface="+mn-ea"/>
                <a:cs typeface="+mn-cs"/>
              </a:rPr>
              <a:t>Metoda na predmetnom staklu</a:t>
            </a:r>
            <a:endParaRPr kumimoji="0" lang="en-US" sz="2000" b="1" i="0" u="none" strike="noStrike" kern="1200" cap="none" spc="0" normalizeH="0" baseline="0" noProof="0" dirty="0">
              <a:ln>
                <a:noFill/>
              </a:ln>
              <a:solidFill>
                <a:srgbClr val="7E7559"/>
              </a:solidFill>
              <a:effectLst/>
              <a:uLnTx/>
              <a:uFillTx/>
              <a:latin typeface="Garamond" pitchFamily="18" charset="0"/>
              <a:ea typeface="+mn-ea"/>
              <a:cs typeface="+mn-cs"/>
            </a:endParaRPr>
          </a:p>
        </p:txBody>
      </p:sp>
      <p:sp>
        <p:nvSpPr>
          <p:cNvPr id="4" name="Rounded Rectangle 3">
            <a:extLst>
              <a:ext uri="{FF2B5EF4-FFF2-40B4-BE49-F238E27FC236}">
                <a16:creationId xmlns:a16="http://schemas.microsoft.com/office/drawing/2014/main" id="{8A51B170-1A9B-4F90-ADE5-0344D787DA6F}"/>
              </a:ext>
            </a:extLst>
          </p:cNvPr>
          <p:cNvSpPr/>
          <p:nvPr/>
        </p:nvSpPr>
        <p:spPr>
          <a:xfrm>
            <a:off x="4924927" y="1403684"/>
            <a:ext cx="3609474" cy="406910"/>
          </a:xfrm>
          <a:prstGeom prst="roundRect">
            <a:avLst/>
          </a:prstGeom>
          <a:no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smtClean="0">
                <a:ln>
                  <a:noFill/>
                </a:ln>
                <a:solidFill>
                  <a:srgbClr val="7E7559"/>
                </a:solidFill>
                <a:effectLst/>
                <a:uLnTx/>
                <a:uFillTx/>
                <a:latin typeface="Garamond" pitchFamily="18" charset="0"/>
                <a:ea typeface="+mn-ea"/>
                <a:cs typeface="+mn-cs"/>
              </a:rPr>
              <a:t>Metoda po Lee-White-u</a:t>
            </a:r>
            <a:endParaRPr kumimoji="0" lang="en-US" sz="2000" b="1" i="0" u="none" strike="noStrike" kern="1200" cap="none" spc="0" normalizeH="0" baseline="0" noProof="0" dirty="0">
              <a:ln>
                <a:noFill/>
              </a:ln>
              <a:solidFill>
                <a:srgbClr val="7E7559"/>
              </a:solidFill>
              <a:effectLst/>
              <a:uLnTx/>
              <a:uFillTx/>
              <a:latin typeface="Garamond" pitchFamily="18" charset="0"/>
              <a:ea typeface="+mn-ea"/>
              <a:cs typeface="+mn-cs"/>
            </a:endParaRPr>
          </a:p>
        </p:txBody>
      </p:sp>
      <p:grpSp>
        <p:nvGrpSpPr>
          <p:cNvPr id="59" name="Group 58"/>
          <p:cNvGrpSpPr/>
          <p:nvPr/>
        </p:nvGrpSpPr>
        <p:grpSpPr>
          <a:xfrm>
            <a:off x="553453" y="1965237"/>
            <a:ext cx="3609474" cy="1748044"/>
            <a:chOff x="553453" y="1965237"/>
            <a:chExt cx="3609474" cy="1748044"/>
          </a:xfrm>
        </p:grpSpPr>
        <p:grpSp>
          <p:nvGrpSpPr>
            <p:cNvPr id="7" name="Group 6"/>
            <p:cNvGrpSpPr/>
            <p:nvPr/>
          </p:nvGrpSpPr>
          <p:grpSpPr>
            <a:xfrm>
              <a:off x="814137" y="3047534"/>
              <a:ext cx="3088106" cy="665747"/>
              <a:chOff x="814137" y="2630905"/>
              <a:chExt cx="3088106" cy="665747"/>
            </a:xfrm>
          </p:grpSpPr>
          <p:sp>
            <p:nvSpPr>
              <p:cNvPr id="5" name="Parallelogram 4"/>
              <p:cNvSpPr/>
              <p:nvPr/>
            </p:nvSpPr>
            <p:spPr>
              <a:xfrm>
                <a:off x="814137" y="2630905"/>
                <a:ext cx="3088106" cy="665747"/>
              </a:xfrm>
              <a:prstGeom prst="parallelogram">
                <a:avLst>
                  <a:gd name="adj" fmla="val 5873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100748" y="2885070"/>
                <a:ext cx="273483" cy="154909"/>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sr-Latn-CS"/>
              </a:p>
            </p:txBody>
          </p:sp>
        </p:grpSp>
        <p:sp>
          <p:nvSpPr>
            <p:cNvPr id="55" name="Rounded Rectangle 54">
              <a:extLst>
                <a:ext uri="{FF2B5EF4-FFF2-40B4-BE49-F238E27FC236}">
                  <a16:creationId xmlns:a16="http://schemas.microsoft.com/office/drawing/2014/main" id="{8A51B170-1A9B-4F90-ADE5-0344D787DA6F}"/>
                </a:ext>
              </a:extLst>
            </p:cNvPr>
            <p:cNvSpPr/>
            <p:nvPr/>
          </p:nvSpPr>
          <p:spPr>
            <a:xfrm>
              <a:off x="553453" y="1965237"/>
              <a:ext cx="3609474" cy="406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i="0" u="none" strike="noStrike" kern="1200" cap="none" spc="0" normalizeH="0" baseline="0" noProof="0" smtClean="0">
                  <a:ln>
                    <a:noFill/>
                  </a:ln>
                  <a:solidFill>
                    <a:schemeClr val="tx1"/>
                  </a:solidFill>
                  <a:effectLst/>
                  <a:uLnTx/>
                  <a:uFillTx/>
                  <a:latin typeface="Garamond" pitchFamily="18" charset="0"/>
                  <a:ea typeface="+mn-ea"/>
                  <a:cs typeface="+mn-cs"/>
                </a:rPr>
                <a:t>Kap krvi na predmetno staklo.</a:t>
              </a:r>
              <a:endParaRPr kumimoji="0" lang="en-US" sz="2000" i="0" u="none" strike="noStrike" kern="1200" cap="none" spc="0" normalizeH="0" baseline="0" noProof="0" dirty="0">
                <a:ln>
                  <a:noFill/>
                </a:ln>
                <a:solidFill>
                  <a:schemeClr val="tx1"/>
                </a:solidFill>
                <a:effectLst/>
                <a:uLnTx/>
                <a:uFillTx/>
                <a:latin typeface="Garamond" pitchFamily="18" charset="0"/>
                <a:ea typeface="+mn-ea"/>
                <a:cs typeface="+mn-cs"/>
              </a:endParaRPr>
            </a:p>
          </p:txBody>
        </p:sp>
      </p:grpSp>
      <p:grpSp>
        <p:nvGrpSpPr>
          <p:cNvPr id="58" name="Group 57"/>
          <p:cNvGrpSpPr/>
          <p:nvPr/>
        </p:nvGrpSpPr>
        <p:grpSpPr>
          <a:xfrm>
            <a:off x="4781467" y="1965237"/>
            <a:ext cx="3609474" cy="2540431"/>
            <a:chOff x="4781467" y="1965237"/>
            <a:chExt cx="3609474" cy="2540431"/>
          </a:xfrm>
        </p:grpSpPr>
        <p:grpSp>
          <p:nvGrpSpPr>
            <p:cNvPr id="54" name="Group 53"/>
            <p:cNvGrpSpPr/>
            <p:nvPr/>
          </p:nvGrpSpPr>
          <p:grpSpPr>
            <a:xfrm>
              <a:off x="5021179" y="2157663"/>
              <a:ext cx="3112168" cy="1941095"/>
              <a:chOff x="5021179" y="2157663"/>
              <a:chExt cx="3112168" cy="1941095"/>
            </a:xfrm>
          </p:grpSpPr>
          <p:grpSp>
            <p:nvGrpSpPr>
              <p:cNvPr id="13" name="Group 12"/>
              <p:cNvGrpSpPr/>
              <p:nvPr/>
            </p:nvGrpSpPr>
            <p:grpSpPr>
              <a:xfrm>
                <a:off x="5021179" y="2157663"/>
                <a:ext cx="3112168" cy="1941095"/>
                <a:chOff x="5021179" y="2157663"/>
                <a:chExt cx="3112168" cy="1941095"/>
              </a:xfrm>
            </p:grpSpPr>
            <p:sp>
              <p:nvSpPr>
                <p:cNvPr id="8" name="Rounded Rectangle 7"/>
                <p:cNvSpPr/>
                <p:nvPr/>
              </p:nvSpPr>
              <p:spPr>
                <a:xfrm>
                  <a:off x="5188854" y="2422358"/>
                  <a:ext cx="2807369" cy="1676400"/>
                </a:xfrm>
                <a:prstGeom prst="round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1179" y="2157663"/>
                  <a:ext cx="3112168" cy="713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5584496" y="2522780"/>
                <a:ext cx="238788" cy="1473046"/>
                <a:chOff x="3577170" y="2377885"/>
                <a:chExt cx="599520" cy="3206350"/>
              </a:xfrm>
            </p:grpSpPr>
            <p:grpSp>
              <p:nvGrpSpPr>
                <p:cNvPr id="15" name="Group 14"/>
                <p:cNvGrpSpPr/>
                <p:nvPr/>
              </p:nvGrpSpPr>
              <p:grpSpPr>
                <a:xfrm>
                  <a:off x="3577170" y="4952794"/>
                  <a:ext cx="599517" cy="631441"/>
                  <a:chOff x="1475033" y="5322956"/>
                  <a:chExt cx="599517" cy="631441"/>
                </a:xfrm>
              </p:grpSpPr>
              <p:sp>
                <p:nvSpPr>
                  <p:cNvPr id="19" name="Oval 18"/>
                  <p:cNvSpPr/>
                  <p:nvPr/>
                </p:nvSpPr>
                <p:spPr>
                  <a:xfrm>
                    <a:off x="1475033" y="5336404"/>
                    <a:ext cx="599517" cy="617993"/>
                  </a:xfrm>
                  <a:prstGeom prst="ellipse">
                    <a:avLst/>
                  </a:prstGeom>
                  <a:solidFill>
                    <a:srgbClr val="E21B1B"/>
                  </a:solidFill>
                  <a:ln w="19050">
                    <a:solidFill>
                      <a:srgbClr val="E2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475033" y="5435019"/>
                    <a:ext cx="599517" cy="182880"/>
                  </a:xfrm>
                  <a:prstGeom prst="rect">
                    <a:avLst/>
                  </a:prstGeom>
                  <a:solidFill>
                    <a:srgbClr val="E21B1B"/>
                  </a:solidFill>
                  <a:ln>
                    <a:solidFill>
                      <a:srgbClr val="E2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75033" y="5322956"/>
                    <a:ext cx="599517" cy="224126"/>
                  </a:xfrm>
                  <a:prstGeom prst="ellipse">
                    <a:avLst/>
                  </a:prstGeom>
                  <a:solidFill>
                    <a:srgbClr val="E21B1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577171" y="2377885"/>
                  <a:ext cx="599519" cy="3206350"/>
                  <a:chOff x="1043522" y="2263585"/>
                  <a:chExt cx="599519" cy="3206350"/>
                </a:xfrm>
              </p:grpSpPr>
              <p:sp>
                <p:nvSpPr>
                  <p:cNvPr id="17" name="Freeform 16"/>
                  <p:cNvSpPr/>
                  <p:nvPr/>
                </p:nvSpPr>
                <p:spPr>
                  <a:xfrm>
                    <a:off x="1043523" y="2375648"/>
                    <a:ext cx="599518" cy="3094287"/>
                  </a:xfrm>
                  <a:custGeom>
                    <a:avLst/>
                    <a:gdLst>
                      <a:gd name="connsiteX0" fmla="*/ 0 w 599518"/>
                      <a:gd name="connsiteY0" fmla="*/ 0 h 3094287"/>
                      <a:gd name="connsiteX1" fmla="*/ 599517 w 599518"/>
                      <a:gd name="connsiteY1" fmla="*/ 0 h 3094287"/>
                      <a:gd name="connsiteX2" fmla="*/ 599517 w 599518"/>
                      <a:gd name="connsiteY2" fmla="*/ 2786029 h 3094287"/>
                      <a:gd name="connsiteX3" fmla="*/ 599518 w 599518"/>
                      <a:gd name="connsiteY3" fmla="*/ 2786039 h 3094287"/>
                      <a:gd name="connsiteX4" fmla="*/ 599517 w 599518"/>
                      <a:gd name="connsiteY4" fmla="*/ 2786049 h 3094287"/>
                      <a:gd name="connsiteX5" fmla="*/ 599517 w 599518"/>
                      <a:gd name="connsiteY5" fmla="*/ 2794230 h 3094287"/>
                      <a:gd name="connsiteX6" fmla="*/ 598715 w 599518"/>
                      <a:gd name="connsiteY6" fmla="*/ 2794230 h 3094287"/>
                      <a:gd name="connsiteX7" fmla="*/ 593428 w 599518"/>
                      <a:gd name="connsiteY7" fmla="*/ 2848162 h 3094287"/>
                      <a:gd name="connsiteX8" fmla="*/ 299759 w 599518"/>
                      <a:gd name="connsiteY8" fmla="*/ 3094287 h 3094287"/>
                      <a:gd name="connsiteX9" fmla="*/ 6090 w 599518"/>
                      <a:gd name="connsiteY9" fmla="*/ 2848162 h 3094287"/>
                      <a:gd name="connsiteX10" fmla="*/ 803 w 599518"/>
                      <a:gd name="connsiteY10" fmla="*/ 2794230 h 3094287"/>
                      <a:gd name="connsiteX11" fmla="*/ 0 w 599518"/>
                      <a:gd name="connsiteY11" fmla="*/ 2794230 h 3094287"/>
                      <a:gd name="connsiteX12" fmla="*/ 0 w 599518"/>
                      <a:gd name="connsiteY12" fmla="*/ 2786039 h 30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518" h="3094287">
                        <a:moveTo>
                          <a:pt x="0" y="0"/>
                        </a:moveTo>
                        <a:lnTo>
                          <a:pt x="599517" y="0"/>
                        </a:lnTo>
                        <a:lnTo>
                          <a:pt x="599517" y="2786029"/>
                        </a:lnTo>
                        <a:lnTo>
                          <a:pt x="599518" y="2786039"/>
                        </a:lnTo>
                        <a:lnTo>
                          <a:pt x="599517" y="2786049"/>
                        </a:lnTo>
                        <a:lnTo>
                          <a:pt x="599517" y="2794230"/>
                        </a:lnTo>
                        <a:lnTo>
                          <a:pt x="598715" y="2794230"/>
                        </a:lnTo>
                        <a:lnTo>
                          <a:pt x="593428" y="2848162"/>
                        </a:lnTo>
                        <a:cubicBezTo>
                          <a:pt x="565477" y="2988626"/>
                          <a:pt x="444617" y="3094287"/>
                          <a:pt x="299759" y="3094287"/>
                        </a:cubicBezTo>
                        <a:cubicBezTo>
                          <a:pt x="154901" y="3094287"/>
                          <a:pt x="34042" y="2988626"/>
                          <a:pt x="6090" y="2848162"/>
                        </a:cubicBezTo>
                        <a:lnTo>
                          <a:pt x="803" y="2794230"/>
                        </a:lnTo>
                        <a:lnTo>
                          <a:pt x="0" y="2794230"/>
                        </a:lnTo>
                        <a:lnTo>
                          <a:pt x="0" y="27860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43522" y="2263585"/>
                    <a:ext cx="599517" cy="22412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6025654" y="2522780"/>
                <a:ext cx="238788" cy="1473046"/>
                <a:chOff x="3577170" y="2377885"/>
                <a:chExt cx="599520" cy="3206350"/>
              </a:xfrm>
            </p:grpSpPr>
            <p:grpSp>
              <p:nvGrpSpPr>
                <p:cNvPr id="23" name="Group 22"/>
                <p:cNvGrpSpPr/>
                <p:nvPr/>
              </p:nvGrpSpPr>
              <p:grpSpPr>
                <a:xfrm>
                  <a:off x="3577170" y="4952794"/>
                  <a:ext cx="599517" cy="631441"/>
                  <a:chOff x="1475033" y="5322956"/>
                  <a:chExt cx="599517" cy="631441"/>
                </a:xfrm>
              </p:grpSpPr>
              <p:sp>
                <p:nvSpPr>
                  <p:cNvPr id="27" name="Oval 26"/>
                  <p:cNvSpPr/>
                  <p:nvPr/>
                </p:nvSpPr>
                <p:spPr>
                  <a:xfrm>
                    <a:off x="1475033" y="5336404"/>
                    <a:ext cx="599517" cy="617993"/>
                  </a:xfrm>
                  <a:prstGeom prst="ellipse">
                    <a:avLst/>
                  </a:prstGeom>
                  <a:solidFill>
                    <a:srgbClr val="E21B1B"/>
                  </a:solidFill>
                  <a:ln w="19050">
                    <a:solidFill>
                      <a:srgbClr val="E2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475033" y="5435019"/>
                    <a:ext cx="599517" cy="182880"/>
                  </a:xfrm>
                  <a:prstGeom prst="rect">
                    <a:avLst/>
                  </a:prstGeom>
                  <a:solidFill>
                    <a:srgbClr val="E21B1B"/>
                  </a:solidFill>
                  <a:ln>
                    <a:solidFill>
                      <a:srgbClr val="E2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475033" y="5322956"/>
                    <a:ext cx="599517" cy="224126"/>
                  </a:xfrm>
                  <a:prstGeom prst="ellipse">
                    <a:avLst/>
                  </a:prstGeom>
                  <a:solidFill>
                    <a:srgbClr val="E21B1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577171" y="2377885"/>
                  <a:ext cx="599519" cy="3206350"/>
                  <a:chOff x="1043522" y="2263585"/>
                  <a:chExt cx="599519" cy="3206350"/>
                </a:xfrm>
              </p:grpSpPr>
              <p:sp>
                <p:nvSpPr>
                  <p:cNvPr id="25" name="Freeform 24"/>
                  <p:cNvSpPr/>
                  <p:nvPr/>
                </p:nvSpPr>
                <p:spPr>
                  <a:xfrm>
                    <a:off x="1043523" y="2375648"/>
                    <a:ext cx="599518" cy="3094287"/>
                  </a:xfrm>
                  <a:custGeom>
                    <a:avLst/>
                    <a:gdLst>
                      <a:gd name="connsiteX0" fmla="*/ 0 w 599518"/>
                      <a:gd name="connsiteY0" fmla="*/ 0 h 3094287"/>
                      <a:gd name="connsiteX1" fmla="*/ 599517 w 599518"/>
                      <a:gd name="connsiteY1" fmla="*/ 0 h 3094287"/>
                      <a:gd name="connsiteX2" fmla="*/ 599517 w 599518"/>
                      <a:gd name="connsiteY2" fmla="*/ 2786029 h 3094287"/>
                      <a:gd name="connsiteX3" fmla="*/ 599518 w 599518"/>
                      <a:gd name="connsiteY3" fmla="*/ 2786039 h 3094287"/>
                      <a:gd name="connsiteX4" fmla="*/ 599517 w 599518"/>
                      <a:gd name="connsiteY4" fmla="*/ 2786049 h 3094287"/>
                      <a:gd name="connsiteX5" fmla="*/ 599517 w 599518"/>
                      <a:gd name="connsiteY5" fmla="*/ 2794230 h 3094287"/>
                      <a:gd name="connsiteX6" fmla="*/ 598715 w 599518"/>
                      <a:gd name="connsiteY6" fmla="*/ 2794230 h 3094287"/>
                      <a:gd name="connsiteX7" fmla="*/ 593428 w 599518"/>
                      <a:gd name="connsiteY7" fmla="*/ 2848162 h 3094287"/>
                      <a:gd name="connsiteX8" fmla="*/ 299759 w 599518"/>
                      <a:gd name="connsiteY8" fmla="*/ 3094287 h 3094287"/>
                      <a:gd name="connsiteX9" fmla="*/ 6090 w 599518"/>
                      <a:gd name="connsiteY9" fmla="*/ 2848162 h 3094287"/>
                      <a:gd name="connsiteX10" fmla="*/ 803 w 599518"/>
                      <a:gd name="connsiteY10" fmla="*/ 2794230 h 3094287"/>
                      <a:gd name="connsiteX11" fmla="*/ 0 w 599518"/>
                      <a:gd name="connsiteY11" fmla="*/ 2794230 h 3094287"/>
                      <a:gd name="connsiteX12" fmla="*/ 0 w 599518"/>
                      <a:gd name="connsiteY12" fmla="*/ 2786039 h 30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518" h="3094287">
                        <a:moveTo>
                          <a:pt x="0" y="0"/>
                        </a:moveTo>
                        <a:lnTo>
                          <a:pt x="599517" y="0"/>
                        </a:lnTo>
                        <a:lnTo>
                          <a:pt x="599517" y="2786029"/>
                        </a:lnTo>
                        <a:lnTo>
                          <a:pt x="599518" y="2786039"/>
                        </a:lnTo>
                        <a:lnTo>
                          <a:pt x="599517" y="2786049"/>
                        </a:lnTo>
                        <a:lnTo>
                          <a:pt x="599517" y="2794230"/>
                        </a:lnTo>
                        <a:lnTo>
                          <a:pt x="598715" y="2794230"/>
                        </a:lnTo>
                        <a:lnTo>
                          <a:pt x="593428" y="2848162"/>
                        </a:lnTo>
                        <a:cubicBezTo>
                          <a:pt x="565477" y="2988626"/>
                          <a:pt x="444617" y="3094287"/>
                          <a:pt x="299759" y="3094287"/>
                        </a:cubicBezTo>
                        <a:cubicBezTo>
                          <a:pt x="154901" y="3094287"/>
                          <a:pt x="34042" y="2988626"/>
                          <a:pt x="6090" y="2848162"/>
                        </a:cubicBezTo>
                        <a:lnTo>
                          <a:pt x="803" y="2794230"/>
                        </a:lnTo>
                        <a:lnTo>
                          <a:pt x="0" y="2794230"/>
                        </a:lnTo>
                        <a:lnTo>
                          <a:pt x="0" y="27860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43522" y="2263585"/>
                    <a:ext cx="599517" cy="22412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p:cNvGrpSpPr/>
              <p:nvPr/>
            </p:nvGrpSpPr>
            <p:grpSpPr>
              <a:xfrm>
                <a:off x="6466811" y="2522780"/>
                <a:ext cx="238788" cy="1473046"/>
                <a:chOff x="3577170" y="2377885"/>
                <a:chExt cx="599520" cy="3206350"/>
              </a:xfrm>
            </p:grpSpPr>
            <p:grpSp>
              <p:nvGrpSpPr>
                <p:cNvPr id="31" name="Group 30"/>
                <p:cNvGrpSpPr/>
                <p:nvPr/>
              </p:nvGrpSpPr>
              <p:grpSpPr>
                <a:xfrm>
                  <a:off x="3577170" y="4952794"/>
                  <a:ext cx="599517" cy="631441"/>
                  <a:chOff x="1475033" y="5322956"/>
                  <a:chExt cx="599517" cy="631441"/>
                </a:xfrm>
              </p:grpSpPr>
              <p:sp>
                <p:nvSpPr>
                  <p:cNvPr id="35" name="Oval 34"/>
                  <p:cNvSpPr/>
                  <p:nvPr/>
                </p:nvSpPr>
                <p:spPr>
                  <a:xfrm>
                    <a:off x="1475033" y="5336404"/>
                    <a:ext cx="599517" cy="617993"/>
                  </a:xfrm>
                  <a:prstGeom prst="ellipse">
                    <a:avLst/>
                  </a:prstGeom>
                  <a:solidFill>
                    <a:srgbClr val="E21B1B"/>
                  </a:solidFill>
                  <a:ln w="19050">
                    <a:solidFill>
                      <a:srgbClr val="E2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475033" y="5435019"/>
                    <a:ext cx="599517" cy="182880"/>
                  </a:xfrm>
                  <a:prstGeom prst="rect">
                    <a:avLst/>
                  </a:prstGeom>
                  <a:solidFill>
                    <a:srgbClr val="E21B1B"/>
                  </a:solidFill>
                  <a:ln>
                    <a:solidFill>
                      <a:srgbClr val="E2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475033" y="5322956"/>
                    <a:ext cx="599517" cy="224126"/>
                  </a:xfrm>
                  <a:prstGeom prst="ellipse">
                    <a:avLst/>
                  </a:prstGeom>
                  <a:solidFill>
                    <a:srgbClr val="E21B1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577171" y="2377885"/>
                  <a:ext cx="599519" cy="3206350"/>
                  <a:chOff x="1043522" y="2263585"/>
                  <a:chExt cx="599519" cy="3206350"/>
                </a:xfrm>
              </p:grpSpPr>
              <p:sp>
                <p:nvSpPr>
                  <p:cNvPr id="33" name="Freeform 32"/>
                  <p:cNvSpPr/>
                  <p:nvPr/>
                </p:nvSpPr>
                <p:spPr>
                  <a:xfrm>
                    <a:off x="1043523" y="2375648"/>
                    <a:ext cx="599518" cy="3094287"/>
                  </a:xfrm>
                  <a:custGeom>
                    <a:avLst/>
                    <a:gdLst>
                      <a:gd name="connsiteX0" fmla="*/ 0 w 599518"/>
                      <a:gd name="connsiteY0" fmla="*/ 0 h 3094287"/>
                      <a:gd name="connsiteX1" fmla="*/ 599517 w 599518"/>
                      <a:gd name="connsiteY1" fmla="*/ 0 h 3094287"/>
                      <a:gd name="connsiteX2" fmla="*/ 599517 w 599518"/>
                      <a:gd name="connsiteY2" fmla="*/ 2786029 h 3094287"/>
                      <a:gd name="connsiteX3" fmla="*/ 599518 w 599518"/>
                      <a:gd name="connsiteY3" fmla="*/ 2786039 h 3094287"/>
                      <a:gd name="connsiteX4" fmla="*/ 599517 w 599518"/>
                      <a:gd name="connsiteY4" fmla="*/ 2786049 h 3094287"/>
                      <a:gd name="connsiteX5" fmla="*/ 599517 w 599518"/>
                      <a:gd name="connsiteY5" fmla="*/ 2794230 h 3094287"/>
                      <a:gd name="connsiteX6" fmla="*/ 598715 w 599518"/>
                      <a:gd name="connsiteY6" fmla="*/ 2794230 h 3094287"/>
                      <a:gd name="connsiteX7" fmla="*/ 593428 w 599518"/>
                      <a:gd name="connsiteY7" fmla="*/ 2848162 h 3094287"/>
                      <a:gd name="connsiteX8" fmla="*/ 299759 w 599518"/>
                      <a:gd name="connsiteY8" fmla="*/ 3094287 h 3094287"/>
                      <a:gd name="connsiteX9" fmla="*/ 6090 w 599518"/>
                      <a:gd name="connsiteY9" fmla="*/ 2848162 h 3094287"/>
                      <a:gd name="connsiteX10" fmla="*/ 803 w 599518"/>
                      <a:gd name="connsiteY10" fmla="*/ 2794230 h 3094287"/>
                      <a:gd name="connsiteX11" fmla="*/ 0 w 599518"/>
                      <a:gd name="connsiteY11" fmla="*/ 2794230 h 3094287"/>
                      <a:gd name="connsiteX12" fmla="*/ 0 w 599518"/>
                      <a:gd name="connsiteY12" fmla="*/ 2786039 h 30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518" h="3094287">
                        <a:moveTo>
                          <a:pt x="0" y="0"/>
                        </a:moveTo>
                        <a:lnTo>
                          <a:pt x="599517" y="0"/>
                        </a:lnTo>
                        <a:lnTo>
                          <a:pt x="599517" y="2786029"/>
                        </a:lnTo>
                        <a:lnTo>
                          <a:pt x="599518" y="2786039"/>
                        </a:lnTo>
                        <a:lnTo>
                          <a:pt x="599517" y="2786049"/>
                        </a:lnTo>
                        <a:lnTo>
                          <a:pt x="599517" y="2794230"/>
                        </a:lnTo>
                        <a:lnTo>
                          <a:pt x="598715" y="2794230"/>
                        </a:lnTo>
                        <a:lnTo>
                          <a:pt x="593428" y="2848162"/>
                        </a:lnTo>
                        <a:cubicBezTo>
                          <a:pt x="565477" y="2988626"/>
                          <a:pt x="444617" y="3094287"/>
                          <a:pt x="299759" y="3094287"/>
                        </a:cubicBezTo>
                        <a:cubicBezTo>
                          <a:pt x="154901" y="3094287"/>
                          <a:pt x="34042" y="2988626"/>
                          <a:pt x="6090" y="2848162"/>
                        </a:cubicBezTo>
                        <a:lnTo>
                          <a:pt x="803" y="2794230"/>
                        </a:lnTo>
                        <a:lnTo>
                          <a:pt x="0" y="2794230"/>
                        </a:lnTo>
                        <a:lnTo>
                          <a:pt x="0" y="27860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43522" y="2263585"/>
                    <a:ext cx="599517" cy="22412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p:cNvGrpSpPr/>
              <p:nvPr/>
            </p:nvGrpSpPr>
            <p:grpSpPr>
              <a:xfrm>
                <a:off x="6907967" y="2522780"/>
                <a:ext cx="238788" cy="1473046"/>
                <a:chOff x="3577170" y="2377885"/>
                <a:chExt cx="599520" cy="3206350"/>
              </a:xfrm>
            </p:grpSpPr>
            <p:grpSp>
              <p:nvGrpSpPr>
                <p:cNvPr id="39" name="Group 38"/>
                <p:cNvGrpSpPr/>
                <p:nvPr/>
              </p:nvGrpSpPr>
              <p:grpSpPr>
                <a:xfrm>
                  <a:off x="3577170" y="4952794"/>
                  <a:ext cx="599517" cy="631441"/>
                  <a:chOff x="1475033" y="5322956"/>
                  <a:chExt cx="599517" cy="631441"/>
                </a:xfrm>
              </p:grpSpPr>
              <p:sp>
                <p:nvSpPr>
                  <p:cNvPr id="43" name="Oval 42"/>
                  <p:cNvSpPr/>
                  <p:nvPr/>
                </p:nvSpPr>
                <p:spPr>
                  <a:xfrm>
                    <a:off x="1475033" y="5336404"/>
                    <a:ext cx="599517" cy="617993"/>
                  </a:xfrm>
                  <a:prstGeom prst="ellipse">
                    <a:avLst/>
                  </a:prstGeom>
                  <a:solidFill>
                    <a:srgbClr val="E21B1B"/>
                  </a:solidFill>
                  <a:ln w="19050">
                    <a:solidFill>
                      <a:srgbClr val="E2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475033" y="5435019"/>
                    <a:ext cx="599517" cy="182880"/>
                  </a:xfrm>
                  <a:prstGeom prst="rect">
                    <a:avLst/>
                  </a:prstGeom>
                  <a:solidFill>
                    <a:srgbClr val="E21B1B"/>
                  </a:solidFill>
                  <a:ln>
                    <a:solidFill>
                      <a:srgbClr val="E2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475033" y="5322956"/>
                    <a:ext cx="599517" cy="224126"/>
                  </a:xfrm>
                  <a:prstGeom prst="ellipse">
                    <a:avLst/>
                  </a:prstGeom>
                  <a:solidFill>
                    <a:srgbClr val="E21B1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577171" y="2377885"/>
                  <a:ext cx="599519" cy="3206350"/>
                  <a:chOff x="1043522" y="2263585"/>
                  <a:chExt cx="599519" cy="3206350"/>
                </a:xfrm>
              </p:grpSpPr>
              <p:sp>
                <p:nvSpPr>
                  <p:cNvPr id="41" name="Freeform 40"/>
                  <p:cNvSpPr/>
                  <p:nvPr/>
                </p:nvSpPr>
                <p:spPr>
                  <a:xfrm>
                    <a:off x="1043523" y="2375648"/>
                    <a:ext cx="599518" cy="3094287"/>
                  </a:xfrm>
                  <a:custGeom>
                    <a:avLst/>
                    <a:gdLst>
                      <a:gd name="connsiteX0" fmla="*/ 0 w 599518"/>
                      <a:gd name="connsiteY0" fmla="*/ 0 h 3094287"/>
                      <a:gd name="connsiteX1" fmla="*/ 599517 w 599518"/>
                      <a:gd name="connsiteY1" fmla="*/ 0 h 3094287"/>
                      <a:gd name="connsiteX2" fmla="*/ 599517 w 599518"/>
                      <a:gd name="connsiteY2" fmla="*/ 2786029 h 3094287"/>
                      <a:gd name="connsiteX3" fmla="*/ 599518 w 599518"/>
                      <a:gd name="connsiteY3" fmla="*/ 2786039 h 3094287"/>
                      <a:gd name="connsiteX4" fmla="*/ 599517 w 599518"/>
                      <a:gd name="connsiteY4" fmla="*/ 2786049 h 3094287"/>
                      <a:gd name="connsiteX5" fmla="*/ 599517 w 599518"/>
                      <a:gd name="connsiteY5" fmla="*/ 2794230 h 3094287"/>
                      <a:gd name="connsiteX6" fmla="*/ 598715 w 599518"/>
                      <a:gd name="connsiteY6" fmla="*/ 2794230 h 3094287"/>
                      <a:gd name="connsiteX7" fmla="*/ 593428 w 599518"/>
                      <a:gd name="connsiteY7" fmla="*/ 2848162 h 3094287"/>
                      <a:gd name="connsiteX8" fmla="*/ 299759 w 599518"/>
                      <a:gd name="connsiteY8" fmla="*/ 3094287 h 3094287"/>
                      <a:gd name="connsiteX9" fmla="*/ 6090 w 599518"/>
                      <a:gd name="connsiteY9" fmla="*/ 2848162 h 3094287"/>
                      <a:gd name="connsiteX10" fmla="*/ 803 w 599518"/>
                      <a:gd name="connsiteY10" fmla="*/ 2794230 h 3094287"/>
                      <a:gd name="connsiteX11" fmla="*/ 0 w 599518"/>
                      <a:gd name="connsiteY11" fmla="*/ 2794230 h 3094287"/>
                      <a:gd name="connsiteX12" fmla="*/ 0 w 599518"/>
                      <a:gd name="connsiteY12" fmla="*/ 2786039 h 30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518" h="3094287">
                        <a:moveTo>
                          <a:pt x="0" y="0"/>
                        </a:moveTo>
                        <a:lnTo>
                          <a:pt x="599517" y="0"/>
                        </a:lnTo>
                        <a:lnTo>
                          <a:pt x="599517" y="2786029"/>
                        </a:lnTo>
                        <a:lnTo>
                          <a:pt x="599518" y="2786039"/>
                        </a:lnTo>
                        <a:lnTo>
                          <a:pt x="599517" y="2786049"/>
                        </a:lnTo>
                        <a:lnTo>
                          <a:pt x="599517" y="2794230"/>
                        </a:lnTo>
                        <a:lnTo>
                          <a:pt x="598715" y="2794230"/>
                        </a:lnTo>
                        <a:lnTo>
                          <a:pt x="593428" y="2848162"/>
                        </a:lnTo>
                        <a:cubicBezTo>
                          <a:pt x="565477" y="2988626"/>
                          <a:pt x="444617" y="3094287"/>
                          <a:pt x="299759" y="3094287"/>
                        </a:cubicBezTo>
                        <a:cubicBezTo>
                          <a:pt x="154901" y="3094287"/>
                          <a:pt x="34042" y="2988626"/>
                          <a:pt x="6090" y="2848162"/>
                        </a:cubicBezTo>
                        <a:lnTo>
                          <a:pt x="803" y="2794230"/>
                        </a:lnTo>
                        <a:lnTo>
                          <a:pt x="0" y="2794230"/>
                        </a:lnTo>
                        <a:lnTo>
                          <a:pt x="0" y="27860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43522" y="2263585"/>
                    <a:ext cx="599517" cy="22412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7349128" y="2522780"/>
                <a:ext cx="238788" cy="1473046"/>
                <a:chOff x="3577170" y="2377885"/>
                <a:chExt cx="599520" cy="3206350"/>
              </a:xfrm>
            </p:grpSpPr>
            <p:grpSp>
              <p:nvGrpSpPr>
                <p:cNvPr id="47" name="Group 46"/>
                <p:cNvGrpSpPr/>
                <p:nvPr/>
              </p:nvGrpSpPr>
              <p:grpSpPr>
                <a:xfrm>
                  <a:off x="3577170" y="4952794"/>
                  <a:ext cx="599517" cy="631441"/>
                  <a:chOff x="1475033" y="5322956"/>
                  <a:chExt cx="599517" cy="631441"/>
                </a:xfrm>
              </p:grpSpPr>
              <p:sp>
                <p:nvSpPr>
                  <p:cNvPr id="51" name="Oval 50"/>
                  <p:cNvSpPr/>
                  <p:nvPr/>
                </p:nvSpPr>
                <p:spPr>
                  <a:xfrm>
                    <a:off x="1475033" y="5336404"/>
                    <a:ext cx="599517" cy="617993"/>
                  </a:xfrm>
                  <a:prstGeom prst="ellipse">
                    <a:avLst/>
                  </a:prstGeom>
                  <a:solidFill>
                    <a:srgbClr val="E21B1B"/>
                  </a:solidFill>
                  <a:ln w="19050">
                    <a:solidFill>
                      <a:srgbClr val="E2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475033" y="5435019"/>
                    <a:ext cx="599517" cy="182880"/>
                  </a:xfrm>
                  <a:prstGeom prst="rect">
                    <a:avLst/>
                  </a:prstGeom>
                  <a:solidFill>
                    <a:srgbClr val="E21B1B"/>
                  </a:solidFill>
                  <a:ln>
                    <a:solidFill>
                      <a:srgbClr val="E2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475033" y="5322956"/>
                    <a:ext cx="599517" cy="224126"/>
                  </a:xfrm>
                  <a:prstGeom prst="ellipse">
                    <a:avLst/>
                  </a:prstGeom>
                  <a:solidFill>
                    <a:srgbClr val="E21B1B"/>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3577171" y="2377885"/>
                  <a:ext cx="599519" cy="3206350"/>
                  <a:chOff x="1043522" y="2263585"/>
                  <a:chExt cx="599519" cy="3206350"/>
                </a:xfrm>
              </p:grpSpPr>
              <p:sp>
                <p:nvSpPr>
                  <p:cNvPr id="49" name="Freeform 48"/>
                  <p:cNvSpPr/>
                  <p:nvPr/>
                </p:nvSpPr>
                <p:spPr>
                  <a:xfrm>
                    <a:off x="1043523" y="2375648"/>
                    <a:ext cx="599518" cy="3094287"/>
                  </a:xfrm>
                  <a:custGeom>
                    <a:avLst/>
                    <a:gdLst>
                      <a:gd name="connsiteX0" fmla="*/ 0 w 599518"/>
                      <a:gd name="connsiteY0" fmla="*/ 0 h 3094287"/>
                      <a:gd name="connsiteX1" fmla="*/ 599517 w 599518"/>
                      <a:gd name="connsiteY1" fmla="*/ 0 h 3094287"/>
                      <a:gd name="connsiteX2" fmla="*/ 599517 w 599518"/>
                      <a:gd name="connsiteY2" fmla="*/ 2786029 h 3094287"/>
                      <a:gd name="connsiteX3" fmla="*/ 599518 w 599518"/>
                      <a:gd name="connsiteY3" fmla="*/ 2786039 h 3094287"/>
                      <a:gd name="connsiteX4" fmla="*/ 599517 w 599518"/>
                      <a:gd name="connsiteY4" fmla="*/ 2786049 h 3094287"/>
                      <a:gd name="connsiteX5" fmla="*/ 599517 w 599518"/>
                      <a:gd name="connsiteY5" fmla="*/ 2794230 h 3094287"/>
                      <a:gd name="connsiteX6" fmla="*/ 598715 w 599518"/>
                      <a:gd name="connsiteY6" fmla="*/ 2794230 h 3094287"/>
                      <a:gd name="connsiteX7" fmla="*/ 593428 w 599518"/>
                      <a:gd name="connsiteY7" fmla="*/ 2848162 h 3094287"/>
                      <a:gd name="connsiteX8" fmla="*/ 299759 w 599518"/>
                      <a:gd name="connsiteY8" fmla="*/ 3094287 h 3094287"/>
                      <a:gd name="connsiteX9" fmla="*/ 6090 w 599518"/>
                      <a:gd name="connsiteY9" fmla="*/ 2848162 h 3094287"/>
                      <a:gd name="connsiteX10" fmla="*/ 803 w 599518"/>
                      <a:gd name="connsiteY10" fmla="*/ 2794230 h 3094287"/>
                      <a:gd name="connsiteX11" fmla="*/ 0 w 599518"/>
                      <a:gd name="connsiteY11" fmla="*/ 2794230 h 3094287"/>
                      <a:gd name="connsiteX12" fmla="*/ 0 w 599518"/>
                      <a:gd name="connsiteY12" fmla="*/ 2786039 h 30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518" h="3094287">
                        <a:moveTo>
                          <a:pt x="0" y="0"/>
                        </a:moveTo>
                        <a:lnTo>
                          <a:pt x="599517" y="0"/>
                        </a:lnTo>
                        <a:lnTo>
                          <a:pt x="599517" y="2786029"/>
                        </a:lnTo>
                        <a:lnTo>
                          <a:pt x="599518" y="2786039"/>
                        </a:lnTo>
                        <a:lnTo>
                          <a:pt x="599517" y="2786049"/>
                        </a:lnTo>
                        <a:lnTo>
                          <a:pt x="599517" y="2794230"/>
                        </a:lnTo>
                        <a:lnTo>
                          <a:pt x="598715" y="2794230"/>
                        </a:lnTo>
                        <a:lnTo>
                          <a:pt x="593428" y="2848162"/>
                        </a:lnTo>
                        <a:cubicBezTo>
                          <a:pt x="565477" y="2988626"/>
                          <a:pt x="444617" y="3094287"/>
                          <a:pt x="299759" y="3094287"/>
                        </a:cubicBezTo>
                        <a:cubicBezTo>
                          <a:pt x="154901" y="3094287"/>
                          <a:pt x="34042" y="2988626"/>
                          <a:pt x="6090" y="2848162"/>
                        </a:cubicBezTo>
                        <a:lnTo>
                          <a:pt x="803" y="2794230"/>
                        </a:lnTo>
                        <a:lnTo>
                          <a:pt x="0" y="2794230"/>
                        </a:lnTo>
                        <a:lnTo>
                          <a:pt x="0" y="2786039"/>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43522" y="2263585"/>
                    <a:ext cx="599517" cy="22412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6" name="Rounded Rectangle 55">
              <a:extLst>
                <a:ext uri="{FF2B5EF4-FFF2-40B4-BE49-F238E27FC236}">
                  <a16:creationId xmlns:a16="http://schemas.microsoft.com/office/drawing/2014/main" id="{8A51B170-1A9B-4F90-ADE5-0344D787DA6F}"/>
                </a:ext>
              </a:extLst>
            </p:cNvPr>
            <p:cNvSpPr/>
            <p:nvPr/>
          </p:nvSpPr>
          <p:spPr>
            <a:xfrm>
              <a:off x="4781467" y="1965237"/>
              <a:ext cx="3609474" cy="406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i="0" u="none" strike="noStrike" kern="1200" cap="none" spc="0" normalizeH="0" baseline="0" noProof="0" smtClean="0">
                  <a:ln>
                    <a:noFill/>
                  </a:ln>
                  <a:solidFill>
                    <a:schemeClr val="tx1"/>
                  </a:solidFill>
                  <a:effectLst/>
                  <a:uLnTx/>
                  <a:uFillTx/>
                  <a:latin typeface="Garamond" pitchFamily="18" charset="0"/>
                  <a:ea typeface="+mn-ea"/>
                  <a:cs typeface="+mn-cs"/>
                </a:rPr>
                <a:t>2 mL krvi u epruvetu.</a:t>
              </a:r>
              <a:endParaRPr kumimoji="0" lang="en-US" sz="200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57" name="Rounded Rectangle 56">
              <a:extLst>
                <a:ext uri="{FF2B5EF4-FFF2-40B4-BE49-F238E27FC236}">
                  <a16:creationId xmlns:a16="http://schemas.microsoft.com/office/drawing/2014/main" id="{8A51B170-1A9B-4F90-ADE5-0344D787DA6F}"/>
                </a:ext>
              </a:extLst>
            </p:cNvPr>
            <p:cNvSpPr/>
            <p:nvPr/>
          </p:nvSpPr>
          <p:spPr>
            <a:xfrm>
              <a:off x="4832223" y="4098758"/>
              <a:ext cx="3490080" cy="406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i="0" u="none" strike="noStrike" kern="1200" cap="none" spc="0" normalizeH="0" baseline="0" noProof="0" smtClean="0">
                  <a:ln>
                    <a:noFill/>
                  </a:ln>
                  <a:solidFill>
                    <a:schemeClr val="tx1"/>
                  </a:solidFill>
                  <a:effectLst/>
                  <a:uLnTx/>
                  <a:uFillTx/>
                  <a:latin typeface="Garamond" pitchFamily="18" charset="0"/>
                  <a:ea typeface="+mn-ea"/>
                  <a:cs typeface="+mn-cs"/>
                </a:rPr>
                <a:t>Vodeno kupatilo (37 °C)</a:t>
              </a:r>
              <a:endParaRPr kumimoji="0" lang="en-US" sz="2000" i="0" u="none" strike="noStrike" kern="1200" cap="none" spc="0" normalizeH="0" baseline="0" noProof="0" dirty="0">
                <a:ln>
                  <a:noFill/>
                </a:ln>
                <a:solidFill>
                  <a:schemeClr val="tx1"/>
                </a:solidFill>
                <a:effectLst/>
                <a:uLnTx/>
                <a:uFillTx/>
                <a:latin typeface="Garamond" pitchFamily="18" charset="0"/>
                <a:ea typeface="+mn-ea"/>
                <a:cs typeface="+mn-cs"/>
              </a:endParaRPr>
            </a:p>
          </p:txBody>
        </p:sp>
      </p:grpSp>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257" y="4950286"/>
            <a:ext cx="1204238" cy="1565206"/>
          </a:xfrm>
          <a:prstGeom prst="rect">
            <a:avLst/>
          </a:prstGeom>
        </p:spPr>
      </p:pic>
      <p:graphicFrame>
        <p:nvGraphicFramePr>
          <p:cNvPr id="61" name="Table 60"/>
          <p:cNvGraphicFramePr>
            <a:graphicFrameLocks noGrp="1"/>
          </p:cNvGraphicFramePr>
          <p:nvPr>
            <p:extLst>
              <p:ext uri="{D42A27DB-BD31-4B8C-83A1-F6EECF244321}">
                <p14:modId xmlns:p14="http://schemas.microsoft.com/office/powerpoint/2010/main" val="2268839805"/>
              </p:ext>
            </p:extLst>
          </p:nvPr>
        </p:nvGraphicFramePr>
        <p:xfrm>
          <a:off x="1094096" y="4745817"/>
          <a:ext cx="2286786" cy="1745982"/>
        </p:xfrm>
        <a:graphic>
          <a:graphicData uri="http://schemas.openxmlformats.org/drawingml/2006/table">
            <a:tbl>
              <a:tblPr firstRow="1" bandRow="1">
                <a:tableStyleId>{9D7B26C5-4107-4FEC-AEDC-1716B250A1EF}</a:tableStyleId>
              </a:tblPr>
              <a:tblGrid>
                <a:gridCol w="861398">
                  <a:extLst>
                    <a:ext uri="{9D8B030D-6E8A-4147-A177-3AD203B41FA5}">
                      <a16:colId xmlns:a16="http://schemas.microsoft.com/office/drawing/2014/main" val="2971149035"/>
                    </a:ext>
                  </a:extLst>
                </a:gridCol>
                <a:gridCol w="1425388">
                  <a:extLst>
                    <a:ext uri="{9D8B030D-6E8A-4147-A177-3AD203B41FA5}">
                      <a16:colId xmlns:a16="http://schemas.microsoft.com/office/drawing/2014/main" val="158262987"/>
                    </a:ext>
                  </a:extLst>
                </a:gridCol>
              </a:tblGrid>
              <a:tr h="368634">
                <a:tc>
                  <a:txBody>
                    <a:bodyPr/>
                    <a:lstStyle/>
                    <a:p>
                      <a:pPr algn="l"/>
                      <a:r>
                        <a:rPr lang="sr-Latn-RS" smtClean="0">
                          <a:latin typeface="Garamond" panose="02020404030301010803" pitchFamily="18" charset="0"/>
                        </a:rPr>
                        <a:t>Vrsta</a:t>
                      </a:r>
                      <a:endParaRPr lang="en-US">
                        <a:latin typeface="Garamond" panose="02020404030301010803" pitchFamily="18" charset="0"/>
                      </a:endParaRPr>
                    </a:p>
                  </a:txBody>
                  <a:tcPr anchor="ctr"/>
                </a:tc>
                <a:tc>
                  <a:txBody>
                    <a:bodyPr/>
                    <a:lstStyle/>
                    <a:p>
                      <a:pPr algn="ctr"/>
                      <a:r>
                        <a:rPr lang="sr-Latn-RS" smtClean="0">
                          <a:latin typeface="Garamond" panose="02020404030301010803" pitchFamily="18" charset="0"/>
                        </a:rPr>
                        <a:t>Vreme </a:t>
                      </a:r>
                    </a:p>
                    <a:p>
                      <a:pPr algn="ctr"/>
                      <a:r>
                        <a:rPr lang="sr-Latn-RS" smtClean="0">
                          <a:latin typeface="Garamond" panose="02020404030301010803" pitchFamily="18" charset="0"/>
                        </a:rPr>
                        <a:t>(minuti)</a:t>
                      </a:r>
                      <a:endParaRPr lang="en-US">
                        <a:latin typeface="Garamond" panose="02020404030301010803" pitchFamily="18" charset="0"/>
                      </a:endParaRPr>
                    </a:p>
                  </a:txBody>
                  <a:tcPr anchor="ctr"/>
                </a:tc>
                <a:extLst>
                  <a:ext uri="{0D108BD9-81ED-4DB2-BD59-A6C34878D82A}">
                    <a16:rowId xmlns:a16="http://schemas.microsoft.com/office/drawing/2014/main" val="505561006"/>
                  </a:ext>
                </a:extLst>
              </a:tr>
              <a:tr h="368634">
                <a:tc>
                  <a:txBody>
                    <a:bodyPr/>
                    <a:lstStyle/>
                    <a:p>
                      <a:pPr algn="l"/>
                      <a:r>
                        <a:rPr lang="sr-Latn-RS" smtClean="0">
                          <a:latin typeface="Garamond" panose="02020404030301010803" pitchFamily="18" charset="0"/>
                        </a:rPr>
                        <a:t>Konja</a:t>
                      </a:r>
                      <a:endParaRPr lang="en-US">
                        <a:latin typeface="Garamond" panose="02020404030301010803" pitchFamily="18" charset="0"/>
                      </a:endParaRPr>
                    </a:p>
                  </a:txBody>
                  <a:tcPr anchor="ctr">
                    <a:noFill/>
                  </a:tcPr>
                </a:tc>
                <a:tc>
                  <a:txBody>
                    <a:bodyPr/>
                    <a:lstStyle/>
                    <a:p>
                      <a:pPr algn="ctr"/>
                      <a:r>
                        <a:rPr lang="sr-Latn-RS" smtClean="0">
                          <a:latin typeface="Garamond" panose="02020404030301010803" pitchFamily="18" charset="0"/>
                        </a:rPr>
                        <a:t>7-8</a:t>
                      </a:r>
                      <a:endParaRPr lang="en-US">
                        <a:latin typeface="Garamond" panose="02020404030301010803" pitchFamily="18" charset="0"/>
                      </a:endParaRPr>
                    </a:p>
                  </a:txBody>
                  <a:tcPr anchor="ctr">
                    <a:noFill/>
                  </a:tcPr>
                </a:tc>
                <a:extLst>
                  <a:ext uri="{0D108BD9-81ED-4DB2-BD59-A6C34878D82A}">
                    <a16:rowId xmlns:a16="http://schemas.microsoft.com/office/drawing/2014/main" val="2807708991"/>
                  </a:ext>
                </a:extLst>
              </a:tr>
              <a:tr h="368634">
                <a:tc>
                  <a:txBody>
                    <a:bodyPr/>
                    <a:lstStyle/>
                    <a:p>
                      <a:pPr algn="l"/>
                      <a:r>
                        <a:rPr lang="sr-Latn-RS" smtClean="0">
                          <a:latin typeface="Garamond" panose="02020404030301010803" pitchFamily="18" charset="0"/>
                        </a:rPr>
                        <a:t>Pas</a:t>
                      </a:r>
                      <a:endParaRPr lang="en-US">
                        <a:latin typeface="Garamond" panose="02020404030301010803" pitchFamily="18" charset="0"/>
                      </a:endParaRPr>
                    </a:p>
                  </a:txBody>
                  <a:tcPr anchor="ctr"/>
                </a:tc>
                <a:tc>
                  <a:txBody>
                    <a:bodyPr/>
                    <a:lstStyle/>
                    <a:p>
                      <a:pPr algn="ctr"/>
                      <a:r>
                        <a:rPr lang="sr-Latn-RS" smtClean="0">
                          <a:latin typeface="Garamond" panose="02020404030301010803" pitchFamily="18" charset="0"/>
                        </a:rPr>
                        <a:t>2-4</a:t>
                      </a:r>
                      <a:endParaRPr lang="en-US">
                        <a:latin typeface="Garamond" panose="02020404030301010803" pitchFamily="18" charset="0"/>
                      </a:endParaRPr>
                    </a:p>
                  </a:txBody>
                  <a:tcPr anchor="ctr"/>
                </a:tc>
                <a:extLst>
                  <a:ext uri="{0D108BD9-81ED-4DB2-BD59-A6C34878D82A}">
                    <a16:rowId xmlns:a16="http://schemas.microsoft.com/office/drawing/2014/main" val="3668240297"/>
                  </a:ext>
                </a:extLst>
              </a:tr>
              <a:tr h="368634">
                <a:tc>
                  <a:txBody>
                    <a:bodyPr/>
                    <a:lstStyle/>
                    <a:p>
                      <a:pPr algn="l"/>
                      <a:r>
                        <a:rPr lang="sr-Latn-RS" smtClean="0">
                          <a:latin typeface="Garamond" panose="02020404030301010803" pitchFamily="18" charset="0"/>
                        </a:rPr>
                        <a:t>Čovek</a:t>
                      </a:r>
                      <a:endParaRPr lang="en-US">
                        <a:latin typeface="Garamond" panose="02020404030301010803" pitchFamily="18" charset="0"/>
                      </a:endParaRPr>
                    </a:p>
                  </a:txBody>
                  <a:tcPr anchor="ctr">
                    <a:noFill/>
                  </a:tcPr>
                </a:tc>
                <a:tc>
                  <a:txBody>
                    <a:bodyPr/>
                    <a:lstStyle/>
                    <a:p>
                      <a:pPr algn="ctr"/>
                      <a:r>
                        <a:rPr lang="sr-Latn-RS" smtClean="0">
                          <a:latin typeface="Garamond" panose="02020404030301010803" pitchFamily="18" charset="0"/>
                        </a:rPr>
                        <a:t>4-5</a:t>
                      </a:r>
                      <a:endParaRPr lang="en-US">
                        <a:latin typeface="Garamond" panose="02020404030301010803" pitchFamily="18" charset="0"/>
                      </a:endParaRPr>
                    </a:p>
                  </a:txBody>
                  <a:tcPr anchor="ctr">
                    <a:noFill/>
                  </a:tcPr>
                </a:tc>
                <a:extLst>
                  <a:ext uri="{0D108BD9-81ED-4DB2-BD59-A6C34878D82A}">
                    <a16:rowId xmlns:a16="http://schemas.microsoft.com/office/drawing/2014/main" val="2653981272"/>
                  </a:ext>
                </a:extLst>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852337715"/>
              </p:ext>
            </p:extLst>
          </p:nvPr>
        </p:nvGraphicFramePr>
        <p:xfrm>
          <a:off x="5433870" y="4745817"/>
          <a:ext cx="2286786" cy="1745982"/>
        </p:xfrm>
        <a:graphic>
          <a:graphicData uri="http://schemas.openxmlformats.org/drawingml/2006/table">
            <a:tbl>
              <a:tblPr firstRow="1" bandRow="1">
                <a:tableStyleId>{9D7B26C5-4107-4FEC-AEDC-1716B250A1EF}</a:tableStyleId>
              </a:tblPr>
              <a:tblGrid>
                <a:gridCol w="861398">
                  <a:extLst>
                    <a:ext uri="{9D8B030D-6E8A-4147-A177-3AD203B41FA5}">
                      <a16:colId xmlns:a16="http://schemas.microsoft.com/office/drawing/2014/main" val="2971149035"/>
                    </a:ext>
                  </a:extLst>
                </a:gridCol>
                <a:gridCol w="1425388">
                  <a:extLst>
                    <a:ext uri="{9D8B030D-6E8A-4147-A177-3AD203B41FA5}">
                      <a16:colId xmlns:a16="http://schemas.microsoft.com/office/drawing/2014/main" val="158262987"/>
                    </a:ext>
                  </a:extLst>
                </a:gridCol>
              </a:tblGrid>
              <a:tr h="368634">
                <a:tc>
                  <a:txBody>
                    <a:bodyPr/>
                    <a:lstStyle/>
                    <a:p>
                      <a:pPr algn="l"/>
                      <a:r>
                        <a:rPr lang="sr-Latn-RS" smtClean="0">
                          <a:latin typeface="Garamond" panose="02020404030301010803" pitchFamily="18" charset="0"/>
                        </a:rPr>
                        <a:t>Vrsta</a:t>
                      </a:r>
                      <a:endParaRPr lang="en-US">
                        <a:latin typeface="Garamond" panose="02020404030301010803" pitchFamily="18" charset="0"/>
                      </a:endParaRPr>
                    </a:p>
                  </a:txBody>
                  <a:tcPr anchor="ctr"/>
                </a:tc>
                <a:tc>
                  <a:txBody>
                    <a:bodyPr/>
                    <a:lstStyle/>
                    <a:p>
                      <a:pPr algn="ctr"/>
                      <a:r>
                        <a:rPr lang="sr-Latn-RS" smtClean="0">
                          <a:latin typeface="Garamond" panose="02020404030301010803" pitchFamily="18" charset="0"/>
                        </a:rPr>
                        <a:t>Vreme </a:t>
                      </a:r>
                    </a:p>
                    <a:p>
                      <a:pPr algn="ctr"/>
                      <a:r>
                        <a:rPr lang="sr-Latn-RS" smtClean="0">
                          <a:latin typeface="Garamond" panose="02020404030301010803" pitchFamily="18" charset="0"/>
                        </a:rPr>
                        <a:t>(minuti)</a:t>
                      </a:r>
                      <a:endParaRPr lang="en-US">
                        <a:latin typeface="Garamond" panose="02020404030301010803" pitchFamily="18" charset="0"/>
                      </a:endParaRPr>
                    </a:p>
                  </a:txBody>
                  <a:tcPr anchor="ctr"/>
                </a:tc>
                <a:extLst>
                  <a:ext uri="{0D108BD9-81ED-4DB2-BD59-A6C34878D82A}">
                    <a16:rowId xmlns:a16="http://schemas.microsoft.com/office/drawing/2014/main" val="505561006"/>
                  </a:ext>
                </a:extLst>
              </a:tr>
              <a:tr h="368634">
                <a:tc>
                  <a:txBody>
                    <a:bodyPr/>
                    <a:lstStyle/>
                    <a:p>
                      <a:pPr algn="l"/>
                      <a:r>
                        <a:rPr lang="sr-Latn-RS" smtClean="0">
                          <a:latin typeface="Garamond" panose="02020404030301010803" pitchFamily="18" charset="0"/>
                        </a:rPr>
                        <a:t>Konja</a:t>
                      </a:r>
                      <a:endParaRPr lang="en-US">
                        <a:latin typeface="Garamond" panose="02020404030301010803" pitchFamily="18" charset="0"/>
                      </a:endParaRPr>
                    </a:p>
                  </a:txBody>
                  <a:tcPr anchor="ctr">
                    <a:noFill/>
                  </a:tcPr>
                </a:tc>
                <a:tc>
                  <a:txBody>
                    <a:bodyPr/>
                    <a:lstStyle/>
                    <a:p>
                      <a:pPr algn="ctr"/>
                      <a:r>
                        <a:rPr lang="sr-Latn-RS" smtClean="0">
                          <a:latin typeface="Garamond" panose="02020404030301010803" pitchFamily="18" charset="0"/>
                        </a:rPr>
                        <a:t>6-12</a:t>
                      </a:r>
                      <a:endParaRPr lang="en-US">
                        <a:latin typeface="Garamond" panose="02020404030301010803" pitchFamily="18" charset="0"/>
                      </a:endParaRPr>
                    </a:p>
                  </a:txBody>
                  <a:tcPr anchor="ctr">
                    <a:noFill/>
                  </a:tcPr>
                </a:tc>
                <a:extLst>
                  <a:ext uri="{0D108BD9-81ED-4DB2-BD59-A6C34878D82A}">
                    <a16:rowId xmlns:a16="http://schemas.microsoft.com/office/drawing/2014/main" val="2807708991"/>
                  </a:ext>
                </a:extLst>
              </a:tr>
              <a:tr h="368634">
                <a:tc>
                  <a:txBody>
                    <a:bodyPr/>
                    <a:lstStyle/>
                    <a:p>
                      <a:pPr algn="l"/>
                      <a:r>
                        <a:rPr lang="sr-Latn-RS" smtClean="0">
                          <a:latin typeface="Garamond" panose="02020404030301010803" pitchFamily="18" charset="0"/>
                        </a:rPr>
                        <a:t>Pas</a:t>
                      </a:r>
                      <a:endParaRPr lang="en-US">
                        <a:latin typeface="Garamond" panose="02020404030301010803" pitchFamily="18" charset="0"/>
                      </a:endParaRPr>
                    </a:p>
                  </a:txBody>
                  <a:tcPr anchor="ctr"/>
                </a:tc>
                <a:tc>
                  <a:txBody>
                    <a:bodyPr/>
                    <a:lstStyle/>
                    <a:p>
                      <a:pPr algn="ctr"/>
                      <a:r>
                        <a:rPr lang="sr-Latn-RS" smtClean="0">
                          <a:latin typeface="Garamond" panose="02020404030301010803" pitchFamily="18" charset="0"/>
                        </a:rPr>
                        <a:t>3-5</a:t>
                      </a:r>
                      <a:endParaRPr lang="en-US">
                        <a:latin typeface="Garamond" panose="02020404030301010803" pitchFamily="18" charset="0"/>
                      </a:endParaRPr>
                    </a:p>
                  </a:txBody>
                  <a:tcPr anchor="ctr"/>
                </a:tc>
                <a:extLst>
                  <a:ext uri="{0D108BD9-81ED-4DB2-BD59-A6C34878D82A}">
                    <a16:rowId xmlns:a16="http://schemas.microsoft.com/office/drawing/2014/main" val="3668240297"/>
                  </a:ext>
                </a:extLst>
              </a:tr>
              <a:tr h="368634">
                <a:tc>
                  <a:txBody>
                    <a:bodyPr/>
                    <a:lstStyle/>
                    <a:p>
                      <a:pPr algn="l"/>
                      <a:r>
                        <a:rPr lang="sr-Latn-RS" smtClean="0">
                          <a:latin typeface="Garamond" panose="02020404030301010803" pitchFamily="18" charset="0"/>
                        </a:rPr>
                        <a:t>Čovek</a:t>
                      </a:r>
                      <a:endParaRPr lang="en-US">
                        <a:latin typeface="Garamond" panose="02020404030301010803" pitchFamily="18" charset="0"/>
                      </a:endParaRPr>
                    </a:p>
                  </a:txBody>
                  <a:tcPr anchor="ctr">
                    <a:noFill/>
                  </a:tcPr>
                </a:tc>
                <a:tc>
                  <a:txBody>
                    <a:bodyPr/>
                    <a:lstStyle/>
                    <a:p>
                      <a:pPr algn="ctr"/>
                      <a:r>
                        <a:rPr lang="sr-Latn-RS" smtClean="0">
                          <a:latin typeface="Garamond" panose="02020404030301010803" pitchFamily="18" charset="0"/>
                        </a:rPr>
                        <a:t>5-10</a:t>
                      </a:r>
                      <a:endParaRPr lang="en-US">
                        <a:latin typeface="Garamond" panose="02020404030301010803" pitchFamily="18" charset="0"/>
                      </a:endParaRPr>
                    </a:p>
                  </a:txBody>
                  <a:tcPr anchor="ctr">
                    <a:noFill/>
                  </a:tcPr>
                </a:tc>
                <a:extLst>
                  <a:ext uri="{0D108BD9-81ED-4DB2-BD59-A6C34878D82A}">
                    <a16:rowId xmlns:a16="http://schemas.microsoft.com/office/drawing/2014/main" val="2653981272"/>
                  </a:ext>
                </a:extLst>
              </a:tr>
            </a:tbl>
          </a:graphicData>
        </a:graphic>
      </p:graphicFrame>
    </p:spTree>
    <p:extLst>
      <p:ext uri="{BB962C8B-B14F-4D97-AF65-F5344CB8AC3E}">
        <p14:creationId xmlns:p14="http://schemas.microsoft.com/office/powerpoint/2010/main" val="149768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A51B170-1A9B-4F90-ADE5-0344D787DA6F}"/>
              </a:ext>
            </a:extLst>
          </p:cNvPr>
          <p:cNvSpPr/>
          <p:nvPr/>
        </p:nvSpPr>
        <p:spPr>
          <a:xfrm>
            <a:off x="1572126" y="258520"/>
            <a:ext cx="6015790"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prstClr val="white"/>
                </a:solidFill>
                <a:effectLst/>
                <a:uLnTx/>
                <a:uFillTx/>
                <a:latin typeface="Garamond" pitchFamily="18" charset="0"/>
                <a:ea typeface="+mn-ea"/>
                <a:cs typeface="+mn-cs"/>
              </a:rPr>
              <a:t>Određivanje vremena krvarenja</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pic>
        <p:nvPicPr>
          <p:cNvPr id="3" name="Picture 2" descr="D:\ljuba\das\FIZIOLOGIJA\koagulacija\maxresdefault (1).jpg"/>
          <p:cNvPicPr>
            <a:picLocks noChangeAspect="1" noChangeArrowheads="1"/>
          </p:cNvPicPr>
          <p:nvPr/>
        </p:nvPicPr>
        <p:blipFill>
          <a:blip r:embed="rId3"/>
          <a:srcRect/>
          <a:stretch>
            <a:fillRect/>
          </a:stretch>
        </p:blipFill>
        <p:spPr bwMode="auto">
          <a:xfrm>
            <a:off x="1178927" y="2503716"/>
            <a:ext cx="6802187" cy="3826230"/>
          </a:xfrm>
          <a:prstGeom prst="rect">
            <a:avLst/>
          </a:prstGeom>
          <a:noFill/>
        </p:spPr>
      </p:pic>
      <p:sp>
        <p:nvSpPr>
          <p:cNvPr id="4" name="Rounded Rectangle 3">
            <a:extLst>
              <a:ext uri="{FF2B5EF4-FFF2-40B4-BE49-F238E27FC236}">
                <a16:creationId xmlns:a16="http://schemas.microsoft.com/office/drawing/2014/main" id="{8A51B170-1A9B-4F90-ADE5-0344D787DA6F}"/>
              </a:ext>
            </a:extLst>
          </p:cNvPr>
          <p:cNvSpPr/>
          <p:nvPr/>
        </p:nvSpPr>
        <p:spPr>
          <a:xfrm>
            <a:off x="319053" y="1158413"/>
            <a:ext cx="8521933" cy="406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400" i="0" u="none" strike="noStrike" kern="1200" cap="none" spc="0" normalizeH="0" baseline="0" noProof="0" smtClean="0">
                <a:ln>
                  <a:noFill/>
                </a:ln>
                <a:solidFill>
                  <a:schemeClr val="tx1"/>
                </a:solidFill>
                <a:effectLst/>
                <a:uLnTx/>
                <a:uFillTx/>
                <a:latin typeface="Garamond" pitchFamily="18" charset="0"/>
                <a:ea typeface="+mn-ea"/>
                <a:cs typeface="+mn-cs"/>
              </a:rPr>
              <a:t>Vreme potrebno da se krvarenje zaustavi iz večtački izazvane povrede.</a:t>
            </a:r>
            <a:endParaRPr kumimoji="0" lang="en-US" sz="240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5" name="TextBox 5"/>
          <p:cNvSpPr txBox="1">
            <a:spLocks noChangeArrowheads="1"/>
          </p:cNvSpPr>
          <p:nvPr/>
        </p:nvSpPr>
        <p:spPr bwMode="auto">
          <a:xfrm>
            <a:off x="1759843" y="1803687"/>
            <a:ext cx="5640354"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err="1" smtClean="0">
                <a:solidFill>
                  <a:srgbClr val="6E664E"/>
                </a:solidFill>
                <a:latin typeface="Garamond" panose="02020404030301010803" pitchFamily="18" charset="0"/>
              </a:rPr>
              <a:t>Vreme</a:t>
            </a:r>
            <a:r>
              <a:rPr lang="en-US" sz="2400" b="1" dirty="0" smtClean="0">
                <a:solidFill>
                  <a:srgbClr val="6E664E"/>
                </a:solidFill>
                <a:latin typeface="Garamond" panose="02020404030301010803" pitchFamily="18" charset="0"/>
              </a:rPr>
              <a:t> </a:t>
            </a:r>
            <a:r>
              <a:rPr lang="en-US" sz="2400" b="1" err="1" smtClean="0">
                <a:solidFill>
                  <a:srgbClr val="6E664E"/>
                </a:solidFill>
                <a:latin typeface="Garamond" panose="02020404030301010803" pitchFamily="18" charset="0"/>
              </a:rPr>
              <a:t>krvarenja</a:t>
            </a:r>
            <a:r>
              <a:rPr lang="en-US" sz="2400" b="1" smtClean="0">
                <a:solidFill>
                  <a:srgbClr val="6E664E"/>
                </a:solidFill>
                <a:latin typeface="Garamond" panose="02020404030301010803" pitchFamily="18" charset="0"/>
              </a:rPr>
              <a:t> vs</a:t>
            </a:r>
            <a:r>
              <a:rPr lang="en-US" sz="2400" b="1" dirty="0" smtClean="0">
                <a:solidFill>
                  <a:srgbClr val="6E664E"/>
                </a:solidFill>
                <a:latin typeface="Garamond" panose="02020404030301010803" pitchFamily="18" charset="0"/>
              </a:rPr>
              <a:t>. </a:t>
            </a:r>
            <a:r>
              <a:rPr lang="en-US" sz="2400" b="1" dirty="0" err="1" smtClean="0">
                <a:solidFill>
                  <a:srgbClr val="6E664E"/>
                </a:solidFill>
                <a:latin typeface="Garamond" panose="02020404030301010803" pitchFamily="18" charset="0"/>
              </a:rPr>
              <a:t>vreme</a:t>
            </a:r>
            <a:r>
              <a:rPr lang="en-US" sz="2400" b="1" dirty="0" smtClean="0">
                <a:solidFill>
                  <a:srgbClr val="6E664E"/>
                </a:solidFill>
                <a:latin typeface="Garamond" panose="02020404030301010803" pitchFamily="18" charset="0"/>
              </a:rPr>
              <a:t> </a:t>
            </a:r>
            <a:r>
              <a:rPr lang="en-US" sz="2400" b="1" dirty="0" err="1" smtClean="0">
                <a:solidFill>
                  <a:srgbClr val="6E664E"/>
                </a:solidFill>
                <a:latin typeface="Garamond" panose="02020404030301010803" pitchFamily="18" charset="0"/>
              </a:rPr>
              <a:t>koagulacije</a:t>
            </a:r>
            <a:r>
              <a:rPr lang="en-US" sz="2400" b="1" dirty="0" smtClean="0">
                <a:solidFill>
                  <a:srgbClr val="6E664E"/>
                </a:solidFill>
                <a:latin typeface="Garamond" panose="02020404030301010803" pitchFamily="18" charset="0"/>
              </a:rPr>
              <a:t>?</a:t>
            </a:r>
            <a:endParaRPr lang="sr-Latn-CS" sz="2400" b="1" dirty="0">
              <a:solidFill>
                <a:srgbClr val="6E664E"/>
              </a:solidFill>
              <a:latin typeface="Garamond" panose="02020404030301010803" pitchFamily="18" charset="0"/>
            </a:endParaRPr>
          </a:p>
        </p:txBody>
      </p:sp>
    </p:spTree>
    <p:extLst>
      <p:ext uri="{BB962C8B-B14F-4D97-AF65-F5344CB8AC3E}">
        <p14:creationId xmlns:p14="http://schemas.microsoft.com/office/powerpoint/2010/main" val="159401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A51B170-1A9B-4F90-ADE5-0344D787DA6F}"/>
              </a:ext>
            </a:extLst>
          </p:cNvPr>
          <p:cNvSpPr/>
          <p:nvPr/>
        </p:nvSpPr>
        <p:spPr>
          <a:xfrm>
            <a:off x="2779059" y="258520"/>
            <a:ext cx="3621742"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prstClr val="white"/>
                </a:solidFill>
                <a:effectLst/>
                <a:uLnTx/>
                <a:uFillTx/>
                <a:latin typeface="Garamond" pitchFamily="18" charset="0"/>
                <a:ea typeface="+mn-ea"/>
                <a:cs typeface="+mn-cs"/>
              </a:rPr>
              <a:t>Puferi krvi</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grpSp>
        <p:nvGrpSpPr>
          <p:cNvPr id="3" name="Group 2"/>
          <p:cNvGrpSpPr/>
          <p:nvPr/>
        </p:nvGrpSpPr>
        <p:grpSpPr>
          <a:xfrm>
            <a:off x="289931" y="979449"/>
            <a:ext cx="1295400" cy="5638800"/>
            <a:chOff x="457200" y="1066800"/>
            <a:chExt cx="1295400" cy="5638800"/>
          </a:xfrm>
        </p:grpSpPr>
        <p:sp>
          <p:nvSpPr>
            <p:cNvPr id="4" name="Rectangle 3"/>
            <p:cNvSpPr/>
            <p:nvPr/>
          </p:nvSpPr>
          <p:spPr>
            <a:xfrm>
              <a:off x="457200" y="1066800"/>
              <a:ext cx="12954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000" b="1" dirty="0" smtClean="0">
                  <a:solidFill>
                    <a:schemeClr val="bg1"/>
                  </a:solidFill>
                  <a:latin typeface="Garamond" pitchFamily="18" charset="0"/>
                </a:rPr>
                <a:t>0</a:t>
              </a:r>
              <a:endParaRPr lang="en-US" sz="2000" b="1" dirty="0">
                <a:solidFill>
                  <a:schemeClr val="bg1"/>
                </a:solidFill>
                <a:latin typeface="Garamond" pitchFamily="18" charset="0"/>
              </a:endParaRPr>
            </a:p>
          </p:txBody>
        </p:sp>
        <p:sp>
          <p:nvSpPr>
            <p:cNvPr id="5" name="Rectangle 4"/>
            <p:cNvSpPr/>
            <p:nvPr/>
          </p:nvSpPr>
          <p:spPr>
            <a:xfrm>
              <a:off x="457200" y="1447800"/>
              <a:ext cx="1295400" cy="30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000" b="1" dirty="0" smtClean="0">
                  <a:solidFill>
                    <a:schemeClr val="bg1"/>
                  </a:solidFill>
                  <a:latin typeface="Garamond" pitchFamily="18" charset="0"/>
                </a:rPr>
                <a:t>1</a:t>
              </a:r>
              <a:endParaRPr lang="en-US" sz="2000" b="1" dirty="0">
                <a:solidFill>
                  <a:schemeClr val="bg1"/>
                </a:solidFill>
                <a:latin typeface="Garamond" pitchFamily="18" charset="0"/>
              </a:endParaRPr>
            </a:p>
          </p:txBody>
        </p:sp>
        <p:sp>
          <p:nvSpPr>
            <p:cNvPr id="6" name="Rectangle 5"/>
            <p:cNvSpPr/>
            <p:nvPr/>
          </p:nvSpPr>
          <p:spPr>
            <a:xfrm>
              <a:off x="457200" y="1828800"/>
              <a:ext cx="1295400" cy="304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000" b="1" dirty="0" smtClean="0">
                  <a:solidFill>
                    <a:schemeClr val="bg1"/>
                  </a:solidFill>
                  <a:latin typeface="Garamond" pitchFamily="18" charset="0"/>
                </a:rPr>
                <a:t>2</a:t>
              </a:r>
              <a:endParaRPr lang="en-US" sz="2000" b="1" dirty="0">
                <a:solidFill>
                  <a:schemeClr val="bg1"/>
                </a:solidFill>
                <a:latin typeface="Garamond" pitchFamily="18" charset="0"/>
              </a:endParaRPr>
            </a:p>
          </p:txBody>
        </p:sp>
        <p:sp>
          <p:nvSpPr>
            <p:cNvPr id="7" name="Rectangle 6"/>
            <p:cNvSpPr/>
            <p:nvPr/>
          </p:nvSpPr>
          <p:spPr>
            <a:xfrm>
              <a:off x="457200" y="2209800"/>
              <a:ext cx="1295400" cy="304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000" b="1" dirty="0" smtClean="0">
                  <a:solidFill>
                    <a:schemeClr val="bg1"/>
                  </a:solidFill>
                  <a:latin typeface="Garamond" pitchFamily="18" charset="0"/>
                </a:rPr>
                <a:t>3</a:t>
              </a:r>
              <a:endParaRPr lang="en-US" sz="2000" b="1" dirty="0">
                <a:solidFill>
                  <a:schemeClr val="bg1"/>
                </a:solidFill>
                <a:latin typeface="Garamond" pitchFamily="18" charset="0"/>
              </a:endParaRPr>
            </a:p>
          </p:txBody>
        </p:sp>
        <p:sp>
          <p:nvSpPr>
            <p:cNvPr id="8" name="Rectangle 7"/>
            <p:cNvSpPr/>
            <p:nvPr/>
          </p:nvSpPr>
          <p:spPr>
            <a:xfrm>
              <a:off x="457200" y="2590800"/>
              <a:ext cx="12954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000" b="1" dirty="0" smtClean="0">
                  <a:solidFill>
                    <a:schemeClr val="bg1"/>
                  </a:solidFill>
                  <a:latin typeface="Garamond" pitchFamily="18" charset="0"/>
                </a:rPr>
                <a:t>4</a:t>
              </a:r>
              <a:endParaRPr lang="en-US" sz="2000" b="1" dirty="0">
                <a:solidFill>
                  <a:schemeClr val="bg1"/>
                </a:solidFill>
                <a:latin typeface="Garamond" pitchFamily="18" charset="0"/>
              </a:endParaRPr>
            </a:p>
          </p:txBody>
        </p:sp>
        <p:sp>
          <p:nvSpPr>
            <p:cNvPr id="9" name="Rectangle 8"/>
            <p:cNvSpPr/>
            <p:nvPr/>
          </p:nvSpPr>
          <p:spPr>
            <a:xfrm>
              <a:off x="457200" y="2971800"/>
              <a:ext cx="1295400" cy="304800"/>
            </a:xfrm>
            <a:prstGeom prst="rect">
              <a:avLst/>
            </a:prstGeom>
            <a:solidFill>
              <a:srgbClr val="D5F4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000" b="1" dirty="0" smtClean="0">
                  <a:solidFill>
                    <a:schemeClr val="bg1"/>
                  </a:solidFill>
                  <a:latin typeface="Garamond" pitchFamily="18" charset="0"/>
                </a:rPr>
                <a:t>5</a:t>
              </a:r>
              <a:endParaRPr lang="en-US" sz="2000" b="1" dirty="0">
                <a:solidFill>
                  <a:schemeClr val="bg1"/>
                </a:solidFill>
                <a:latin typeface="Garamond" pitchFamily="18" charset="0"/>
              </a:endParaRPr>
            </a:p>
          </p:txBody>
        </p:sp>
        <p:sp>
          <p:nvSpPr>
            <p:cNvPr id="10" name="Rectangle 9"/>
            <p:cNvSpPr/>
            <p:nvPr/>
          </p:nvSpPr>
          <p:spPr>
            <a:xfrm>
              <a:off x="457200" y="3352800"/>
              <a:ext cx="12954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000" b="1" dirty="0" smtClean="0">
                  <a:solidFill>
                    <a:schemeClr val="bg1"/>
                  </a:solidFill>
                  <a:latin typeface="Garamond" pitchFamily="18" charset="0"/>
                </a:rPr>
                <a:t>6</a:t>
              </a:r>
              <a:endParaRPr lang="en-US" sz="2000" b="1" dirty="0">
                <a:solidFill>
                  <a:schemeClr val="bg1"/>
                </a:solidFill>
                <a:latin typeface="Garamond" pitchFamily="18" charset="0"/>
              </a:endParaRPr>
            </a:p>
          </p:txBody>
        </p:sp>
        <p:sp>
          <p:nvSpPr>
            <p:cNvPr id="11" name="Rectangle 10"/>
            <p:cNvSpPr/>
            <p:nvPr/>
          </p:nvSpPr>
          <p:spPr>
            <a:xfrm>
              <a:off x="457200" y="3733800"/>
              <a:ext cx="1295400" cy="304800"/>
            </a:xfrm>
            <a:prstGeom prst="rect">
              <a:avLst/>
            </a:prstGeom>
            <a:solidFill>
              <a:srgbClr val="68A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000" b="1" dirty="0" smtClean="0">
                  <a:solidFill>
                    <a:schemeClr val="bg1"/>
                  </a:solidFill>
                  <a:latin typeface="Garamond" pitchFamily="18" charset="0"/>
                </a:rPr>
                <a:t>7</a:t>
              </a:r>
              <a:endParaRPr lang="en-US" sz="2000" b="1" dirty="0">
                <a:solidFill>
                  <a:schemeClr val="bg1"/>
                </a:solidFill>
                <a:latin typeface="Garamond" pitchFamily="18" charset="0"/>
              </a:endParaRPr>
            </a:p>
          </p:txBody>
        </p:sp>
        <p:sp>
          <p:nvSpPr>
            <p:cNvPr id="12" name="Rectangle 11"/>
            <p:cNvSpPr/>
            <p:nvPr/>
          </p:nvSpPr>
          <p:spPr>
            <a:xfrm>
              <a:off x="457200" y="4114800"/>
              <a:ext cx="1295400" cy="304800"/>
            </a:xfrm>
            <a:prstGeom prst="rect">
              <a:avLst/>
            </a:prstGeom>
            <a:solidFill>
              <a:srgbClr val="56B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000" b="1" dirty="0" smtClean="0">
                  <a:solidFill>
                    <a:schemeClr val="bg1"/>
                  </a:solidFill>
                  <a:latin typeface="Garamond" pitchFamily="18" charset="0"/>
                </a:rPr>
                <a:t>8</a:t>
              </a:r>
              <a:endParaRPr lang="en-US" sz="2000" b="1" dirty="0">
                <a:solidFill>
                  <a:schemeClr val="bg1"/>
                </a:solidFill>
                <a:latin typeface="Garamond" pitchFamily="18" charset="0"/>
              </a:endParaRPr>
            </a:p>
          </p:txBody>
        </p:sp>
        <p:sp>
          <p:nvSpPr>
            <p:cNvPr id="13" name="Rectangle 12"/>
            <p:cNvSpPr/>
            <p:nvPr/>
          </p:nvSpPr>
          <p:spPr>
            <a:xfrm>
              <a:off x="457200" y="4876800"/>
              <a:ext cx="1295400" cy="304800"/>
            </a:xfrm>
            <a:prstGeom prst="rect">
              <a:avLst/>
            </a:prstGeom>
            <a:solidFill>
              <a:srgbClr val="62A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000" b="1" dirty="0" smtClean="0">
                  <a:solidFill>
                    <a:schemeClr val="bg1"/>
                  </a:solidFill>
                  <a:latin typeface="Garamond" pitchFamily="18" charset="0"/>
                </a:rPr>
                <a:t>10</a:t>
              </a:r>
              <a:endParaRPr lang="en-US" sz="2000" b="1" dirty="0">
                <a:solidFill>
                  <a:schemeClr val="bg1"/>
                </a:solidFill>
                <a:latin typeface="Garamond" pitchFamily="18" charset="0"/>
              </a:endParaRPr>
            </a:p>
          </p:txBody>
        </p:sp>
        <p:sp>
          <p:nvSpPr>
            <p:cNvPr id="14" name="Rectangle 13"/>
            <p:cNvSpPr/>
            <p:nvPr/>
          </p:nvSpPr>
          <p:spPr>
            <a:xfrm>
              <a:off x="457200" y="5257800"/>
              <a:ext cx="12954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000" b="1" dirty="0" smtClean="0">
                  <a:solidFill>
                    <a:schemeClr val="bg1"/>
                  </a:solidFill>
                  <a:latin typeface="Garamond" pitchFamily="18" charset="0"/>
                </a:rPr>
                <a:t>11</a:t>
              </a:r>
              <a:endParaRPr lang="en-US" sz="2000" b="1" dirty="0">
                <a:solidFill>
                  <a:schemeClr val="bg1"/>
                </a:solidFill>
                <a:latin typeface="Garamond" pitchFamily="18" charset="0"/>
              </a:endParaRPr>
            </a:p>
          </p:txBody>
        </p:sp>
        <p:sp>
          <p:nvSpPr>
            <p:cNvPr id="15" name="Rectangle 14"/>
            <p:cNvSpPr/>
            <p:nvPr/>
          </p:nvSpPr>
          <p:spPr>
            <a:xfrm>
              <a:off x="457200" y="4495800"/>
              <a:ext cx="1295400" cy="304800"/>
            </a:xfrm>
            <a:prstGeom prst="rect">
              <a:avLst/>
            </a:prstGeom>
            <a:solidFill>
              <a:srgbClr val="56B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000" b="1" dirty="0" smtClean="0">
                  <a:solidFill>
                    <a:schemeClr val="bg1"/>
                  </a:solidFill>
                  <a:latin typeface="Garamond" pitchFamily="18" charset="0"/>
                </a:rPr>
                <a:t>9</a:t>
              </a:r>
              <a:endParaRPr lang="en-US" sz="2000" b="1" dirty="0">
                <a:solidFill>
                  <a:schemeClr val="bg1"/>
                </a:solidFill>
                <a:latin typeface="Garamond" pitchFamily="18" charset="0"/>
              </a:endParaRPr>
            </a:p>
          </p:txBody>
        </p:sp>
        <p:sp>
          <p:nvSpPr>
            <p:cNvPr id="16" name="Rectangle 15"/>
            <p:cNvSpPr/>
            <p:nvPr/>
          </p:nvSpPr>
          <p:spPr>
            <a:xfrm>
              <a:off x="457200" y="5638800"/>
              <a:ext cx="1295400" cy="304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000" b="1" dirty="0" smtClean="0">
                  <a:solidFill>
                    <a:schemeClr val="bg1"/>
                  </a:solidFill>
                  <a:latin typeface="Garamond" pitchFamily="18" charset="0"/>
                </a:rPr>
                <a:t>12</a:t>
              </a:r>
              <a:endParaRPr lang="en-US" sz="2000" b="1" dirty="0">
                <a:solidFill>
                  <a:schemeClr val="bg1"/>
                </a:solidFill>
                <a:latin typeface="Garamond" pitchFamily="18" charset="0"/>
              </a:endParaRPr>
            </a:p>
          </p:txBody>
        </p:sp>
        <p:sp>
          <p:nvSpPr>
            <p:cNvPr id="17" name="Rectangle 16"/>
            <p:cNvSpPr/>
            <p:nvPr/>
          </p:nvSpPr>
          <p:spPr>
            <a:xfrm>
              <a:off x="457200" y="6019800"/>
              <a:ext cx="1295400" cy="304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000" b="1" dirty="0" smtClean="0">
                  <a:solidFill>
                    <a:schemeClr val="bg1"/>
                  </a:solidFill>
                  <a:latin typeface="Garamond" pitchFamily="18" charset="0"/>
                </a:rPr>
                <a:t>13</a:t>
              </a:r>
              <a:endParaRPr lang="en-US" sz="2000" b="1" dirty="0">
                <a:solidFill>
                  <a:schemeClr val="bg1"/>
                </a:solidFill>
                <a:latin typeface="Garamond" pitchFamily="18" charset="0"/>
              </a:endParaRPr>
            </a:p>
          </p:txBody>
        </p:sp>
        <p:sp>
          <p:nvSpPr>
            <p:cNvPr id="18" name="Rectangle 17"/>
            <p:cNvSpPr/>
            <p:nvPr/>
          </p:nvSpPr>
          <p:spPr>
            <a:xfrm>
              <a:off x="457200" y="6400800"/>
              <a:ext cx="12954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2000" b="1" dirty="0" smtClean="0">
                  <a:solidFill>
                    <a:schemeClr val="bg1"/>
                  </a:solidFill>
                  <a:latin typeface="Garamond" pitchFamily="18" charset="0"/>
                </a:rPr>
                <a:t>14</a:t>
              </a:r>
              <a:endParaRPr lang="en-US" sz="2000" b="1" dirty="0">
                <a:solidFill>
                  <a:schemeClr val="bg1"/>
                </a:solidFill>
                <a:latin typeface="Garamond" pitchFamily="18" charset="0"/>
              </a:endParaRPr>
            </a:p>
          </p:txBody>
        </p:sp>
      </p:grpSp>
      <p:sp>
        <p:nvSpPr>
          <p:cNvPr id="23" name="Rounded Rectangle 22">
            <a:extLst>
              <a:ext uri="{FF2B5EF4-FFF2-40B4-BE49-F238E27FC236}">
                <a16:creationId xmlns:a16="http://schemas.microsoft.com/office/drawing/2014/main" id="{8A51B170-1A9B-4F90-ADE5-0344D787DA6F}"/>
              </a:ext>
            </a:extLst>
          </p:cNvPr>
          <p:cNvSpPr/>
          <p:nvPr/>
        </p:nvSpPr>
        <p:spPr>
          <a:xfrm>
            <a:off x="1743952" y="1131849"/>
            <a:ext cx="7017678" cy="406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400" i="0" u="none" strike="noStrike" kern="1200" cap="none" spc="0" normalizeH="0" baseline="0" noProof="0" smtClean="0">
                <a:ln>
                  <a:noFill/>
                </a:ln>
                <a:solidFill>
                  <a:schemeClr val="bg1"/>
                </a:solidFill>
                <a:effectLst/>
                <a:uLnTx/>
                <a:uFillTx/>
                <a:latin typeface="Garamond" pitchFamily="18" charset="0"/>
                <a:ea typeface="+mn-ea"/>
                <a:cs typeface="+mn-cs"/>
              </a:rPr>
              <a:t>Puferi</a:t>
            </a:r>
            <a:r>
              <a:rPr kumimoji="0" lang="sr-Latn-RS" sz="2400" i="0" u="none" strike="noStrike" kern="1200" cap="none" spc="0" normalizeH="0" noProof="0" smtClean="0">
                <a:ln>
                  <a:noFill/>
                </a:ln>
                <a:solidFill>
                  <a:schemeClr val="bg1"/>
                </a:solidFill>
                <a:effectLst/>
                <a:uLnTx/>
                <a:uFillTx/>
                <a:latin typeface="Garamond" pitchFamily="18" charset="0"/>
                <a:ea typeface="+mn-ea"/>
                <a:cs typeface="+mn-cs"/>
              </a:rPr>
              <a:t> su smeše </a:t>
            </a:r>
            <a:r>
              <a:rPr kumimoji="0" lang="sr-Latn-RS" sz="2400" b="1" i="0" u="none" strike="noStrike" kern="1200" cap="none" spc="0" normalizeH="0" noProof="0" smtClean="0">
                <a:ln>
                  <a:noFill/>
                </a:ln>
                <a:solidFill>
                  <a:schemeClr val="accent2">
                    <a:lumMod val="75000"/>
                  </a:schemeClr>
                </a:solidFill>
                <a:effectLst/>
                <a:uLnTx/>
                <a:uFillTx/>
                <a:latin typeface="Garamond" pitchFamily="18" charset="0"/>
                <a:ea typeface="+mn-ea"/>
                <a:cs typeface="+mn-cs"/>
              </a:rPr>
              <a:t>slabih</a:t>
            </a:r>
            <a:r>
              <a:rPr kumimoji="0" lang="sr-Latn-RS" sz="2400" i="0" u="none" strike="noStrike" kern="1200" cap="none" spc="0" normalizeH="0" noProof="0" smtClean="0">
                <a:ln>
                  <a:noFill/>
                </a:ln>
                <a:solidFill>
                  <a:schemeClr val="bg1"/>
                </a:solidFill>
                <a:effectLst/>
                <a:uLnTx/>
                <a:uFillTx/>
                <a:latin typeface="Garamond" pitchFamily="18" charset="0"/>
                <a:ea typeface="+mn-ea"/>
                <a:cs typeface="+mn-cs"/>
              </a:rPr>
              <a:t> kiselina ili baza </a:t>
            </a:r>
            <a:r>
              <a:rPr kumimoji="0" lang="sr-Latn-RS" sz="2400" b="1" i="0" u="none" strike="noStrike" kern="1200" cap="none" spc="0" normalizeH="0" noProof="0" smtClean="0">
                <a:ln>
                  <a:noFill/>
                </a:ln>
                <a:solidFill>
                  <a:schemeClr val="accent2">
                    <a:lumMod val="75000"/>
                  </a:schemeClr>
                </a:solidFill>
                <a:effectLst/>
                <a:uLnTx/>
                <a:uFillTx/>
                <a:latin typeface="Garamond" pitchFamily="18" charset="0"/>
                <a:ea typeface="+mn-ea"/>
                <a:cs typeface="+mn-cs"/>
              </a:rPr>
              <a:t>i</a:t>
            </a:r>
            <a:r>
              <a:rPr kumimoji="0" lang="sr-Latn-RS" sz="2400" i="0" u="none" strike="noStrike" kern="1200" cap="none" spc="0" normalizeH="0" noProof="0" smtClean="0">
                <a:ln>
                  <a:noFill/>
                </a:ln>
                <a:solidFill>
                  <a:schemeClr val="bg1"/>
                </a:solidFill>
                <a:effectLst/>
                <a:uLnTx/>
                <a:uFillTx/>
                <a:latin typeface="Garamond" pitchFamily="18" charset="0"/>
                <a:ea typeface="+mn-ea"/>
                <a:cs typeface="+mn-cs"/>
              </a:rPr>
              <a:t> njihovih soli.</a:t>
            </a:r>
            <a:endParaRPr kumimoji="0" lang="en-US" sz="2400" i="0" u="none" strike="noStrike" kern="1200" cap="none" spc="0" normalizeH="0" baseline="0" noProof="0" dirty="0">
              <a:ln>
                <a:noFill/>
              </a:ln>
              <a:solidFill>
                <a:schemeClr val="bg1"/>
              </a:solidFill>
              <a:effectLst/>
              <a:uLnTx/>
              <a:uFillTx/>
              <a:latin typeface="Garamond" pitchFamily="18" charset="0"/>
              <a:ea typeface="+mn-ea"/>
              <a:cs typeface="+mn-cs"/>
            </a:endParaRPr>
          </a:p>
        </p:txBody>
      </p:sp>
      <p:grpSp>
        <p:nvGrpSpPr>
          <p:cNvPr id="34" name="Group 33"/>
          <p:cNvGrpSpPr/>
          <p:nvPr/>
        </p:nvGrpSpPr>
        <p:grpSpPr>
          <a:xfrm>
            <a:off x="2133272" y="1893849"/>
            <a:ext cx="6469737" cy="4737320"/>
            <a:chOff x="1483604" y="1805860"/>
            <a:chExt cx="6469737" cy="4737320"/>
          </a:xfrm>
        </p:grpSpPr>
        <p:grpSp>
          <p:nvGrpSpPr>
            <p:cNvPr id="24" name="Group 23"/>
            <p:cNvGrpSpPr/>
            <p:nvPr/>
          </p:nvGrpSpPr>
          <p:grpSpPr>
            <a:xfrm>
              <a:off x="2911150" y="1805860"/>
              <a:ext cx="3406107" cy="4737320"/>
              <a:chOff x="3657600" y="1371600"/>
              <a:chExt cx="3733800" cy="5196606"/>
            </a:xfrm>
          </p:grpSpPr>
          <p:sp>
            <p:nvSpPr>
              <p:cNvPr id="25" name="Rounded Rectangle 24"/>
              <p:cNvSpPr/>
              <p:nvPr/>
            </p:nvSpPr>
            <p:spPr>
              <a:xfrm>
                <a:off x="4800600" y="2819400"/>
                <a:ext cx="1676400" cy="9906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5400" b="1" dirty="0" smtClean="0">
                    <a:solidFill>
                      <a:srgbClr val="D1D1D1"/>
                    </a:solidFill>
                    <a:latin typeface="Garamond" pitchFamily="18" charset="0"/>
                  </a:rPr>
                  <a:t>7,40</a:t>
                </a:r>
                <a:endParaRPr lang="en-US" sz="5400" b="1" dirty="0">
                  <a:solidFill>
                    <a:srgbClr val="D1D1D1"/>
                  </a:solidFill>
                  <a:latin typeface="Garamond" pitchFamily="18" charset="0"/>
                </a:endParaRPr>
              </a:p>
            </p:txBody>
          </p:sp>
          <p:pic>
            <p:nvPicPr>
              <p:cNvPr id="26" name="Picture 25" descr="libra_PNG19.png"/>
              <p:cNvPicPr>
                <a:picLocks noChangeAspect="1"/>
              </p:cNvPicPr>
              <p:nvPr/>
            </p:nvPicPr>
            <p:blipFill>
              <a:blip r:embed="rId3">
                <a:duotone>
                  <a:schemeClr val="bg2">
                    <a:shade val="45000"/>
                    <a:satMod val="135000"/>
                  </a:schemeClr>
                  <a:prstClr val="white"/>
                </a:duotone>
              </a:blip>
              <a:stretch>
                <a:fillRect/>
              </a:stretch>
            </p:blipFill>
            <p:spPr>
              <a:xfrm>
                <a:off x="3657600" y="4114800"/>
                <a:ext cx="3302865" cy="2453406"/>
              </a:xfrm>
              <a:prstGeom prst="rect">
                <a:avLst/>
              </a:prstGeom>
            </p:spPr>
          </p:pic>
          <p:sp>
            <p:nvSpPr>
              <p:cNvPr id="27" name="Rounded Rectangle 26"/>
              <p:cNvSpPr/>
              <p:nvPr/>
            </p:nvSpPr>
            <p:spPr>
              <a:xfrm>
                <a:off x="3810000" y="1371600"/>
                <a:ext cx="3581400" cy="9144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rgbClr val="D1D1D1"/>
                    </a:solidFill>
                    <a:latin typeface="Garamond" pitchFamily="18" charset="0"/>
                  </a:rPr>
                  <a:t>Izohidrija</a:t>
                </a:r>
                <a:endParaRPr lang="en-US" sz="5400" b="1" dirty="0">
                  <a:solidFill>
                    <a:srgbClr val="D1D1D1"/>
                  </a:solidFill>
                  <a:latin typeface="Garamond" pitchFamily="18" charset="0"/>
                </a:endParaRPr>
              </a:p>
            </p:txBody>
          </p:sp>
        </p:grpSp>
        <p:cxnSp>
          <p:nvCxnSpPr>
            <p:cNvPr id="29" name="Straight Arrow Connector 28"/>
            <p:cNvCxnSpPr>
              <a:stCxn id="25" idx="3"/>
            </p:cNvCxnSpPr>
            <p:nvPr/>
          </p:nvCxnSpPr>
          <p:spPr>
            <a:xfrm flipV="1">
              <a:off x="5483109" y="3577225"/>
              <a:ext cx="917692" cy="1"/>
            </a:xfrm>
            <a:prstGeom prst="straightConnector1">
              <a:avLst/>
            </a:prstGeom>
            <a:ln w="76200">
              <a:solidFill>
                <a:srgbClr val="FF535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3050175" y="3570249"/>
              <a:ext cx="917692" cy="1"/>
            </a:xfrm>
            <a:prstGeom prst="straightConnector1">
              <a:avLst/>
            </a:prstGeom>
            <a:ln w="76200">
              <a:solidFill>
                <a:srgbClr val="FF5353"/>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1483604" y="3125700"/>
              <a:ext cx="1529273" cy="903049"/>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5400" b="1" smtClean="0">
                  <a:solidFill>
                    <a:srgbClr val="FF5353"/>
                  </a:solidFill>
                  <a:latin typeface="Garamond" pitchFamily="18" charset="0"/>
                </a:rPr>
                <a:t>7,10</a:t>
              </a:r>
              <a:endParaRPr lang="en-US" sz="5400" b="1" dirty="0">
                <a:solidFill>
                  <a:srgbClr val="FF5353"/>
                </a:solidFill>
                <a:latin typeface="Garamond" pitchFamily="18" charset="0"/>
              </a:endParaRPr>
            </a:p>
          </p:txBody>
        </p:sp>
        <p:sp>
          <p:nvSpPr>
            <p:cNvPr id="33" name="Rounded Rectangle 32"/>
            <p:cNvSpPr/>
            <p:nvPr/>
          </p:nvSpPr>
          <p:spPr>
            <a:xfrm>
              <a:off x="6424068" y="3125700"/>
              <a:ext cx="1529273" cy="903049"/>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5400" b="1" smtClean="0">
                  <a:solidFill>
                    <a:srgbClr val="FF5353"/>
                  </a:solidFill>
                  <a:latin typeface="Garamond" pitchFamily="18" charset="0"/>
                </a:rPr>
                <a:t>7,80</a:t>
              </a:r>
              <a:endParaRPr lang="en-US" sz="5400" b="1" dirty="0">
                <a:solidFill>
                  <a:srgbClr val="FF5353"/>
                </a:solidFill>
                <a:latin typeface="Garamond" pitchFamily="18" charset="0"/>
              </a:endParaRPr>
            </a:p>
          </p:txBody>
        </p:sp>
      </p:grpSp>
    </p:spTree>
    <p:extLst>
      <p:ext uri="{BB962C8B-B14F-4D97-AF65-F5344CB8AC3E}">
        <p14:creationId xmlns:p14="http://schemas.microsoft.com/office/powerpoint/2010/main" val="1098857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2209800" y="2057400"/>
            <a:ext cx="50292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5400" b="1" i="0" u="none" strike="noStrike" kern="1200" cap="none" spc="0" normalizeH="0" baseline="0" noProof="0" dirty="0" smtClean="0">
                <a:ln>
                  <a:noFill/>
                </a:ln>
                <a:solidFill>
                  <a:srgbClr val="6E664E"/>
                </a:solidFill>
                <a:effectLst/>
                <a:uLnTx/>
                <a:uFillTx/>
                <a:latin typeface="Garamond" pitchFamily="18" charset="0"/>
                <a:ea typeface="+mn-ea"/>
                <a:cs typeface="+mn-cs"/>
              </a:rPr>
              <a:t>Puferska širina?</a:t>
            </a:r>
            <a:endParaRPr kumimoji="0" lang="en-US" sz="5400" b="1" i="0" u="none" strike="noStrike" kern="1200" cap="none" spc="0" normalizeH="0" baseline="0" noProof="0" dirty="0">
              <a:ln>
                <a:noFill/>
              </a:ln>
              <a:solidFill>
                <a:srgbClr val="6E664E"/>
              </a:solidFill>
              <a:effectLst/>
              <a:uLnTx/>
              <a:uFillTx/>
              <a:latin typeface="Garamond" pitchFamily="18" charset="0"/>
              <a:ea typeface="+mn-ea"/>
              <a:cs typeface="+mn-cs"/>
            </a:endParaRPr>
          </a:p>
        </p:txBody>
      </p:sp>
      <p:sp>
        <p:nvSpPr>
          <p:cNvPr id="6" name="TextBox 5"/>
          <p:cNvSpPr txBox="1"/>
          <p:nvPr/>
        </p:nvSpPr>
        <p:spPr>
          <a:xfrm>
            <a:off x="1676400" y="3886200"/>
            <a:ext cx="5943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5400" b="1" i="0" u="none" strike="noStrike" kern="1200" cap="none" spc="0" normalizeH="0" baseline="0" noProof="0" dirty="0" smtClean="0">
                <a:ln>
                  <a:noFill/>
                </a:ln>
                <a:solidFill>
                  <a:srgbClr val="6E664E"/>
                </a:solidFill>
                <a:effectLst/>
                <a:uLnTx/>
                <a:uFillTx/>
                <a:latin typeface="Garamond" pitchFamily="18" charset="0"/>
                <a:ea typeface="+mn-ea"/>
                <a:cs typeface="+mn-cs"/>
              </a:rPr>
              <a:t>Puferski kapacitet?</a:t>
            </a:r>
            <a:endParaRPr kumimoji="0" lang="en-US" sz="5400" b="1" i="0" u="none" strike="noStrike" kern="1200" cap="none" spc="0" normalizeH="0" baseline="0" noProof="0" dirty="0">
              <a:ln>
                <a:noFill/>
              </a:ln>
              <a:solidFill>
                <a:srgbClr val="6E664E"/>
              </a:solidFill>
              <a:effectLst/>
              <a:uLnTx/>
              <a:uFillTx/>
              <a:latin typeface="Garamond" pitchFamily="18" charset="0"/>
              <a:ea typeface="+mn-ea"/>
              <a:cs typeface="+mn-cs"/>
            </a:endParaRPr>
          </a:p>
        </p:txBody>
      </p:sp>
      <p:cxnSp>
        <p:nvCxnSpPr>
          <p:cNvPr id="27" name="Straight Arrow Connector 26"/>
          <p:cNvCxnSpPr/>
          <p:nvPr/>
        </p:nvCxnSpPr>
        <p:spPr>
          <a:xfrm rot="5400000" flipH="1" flipV="1">
            <a:off x="-190500" y="3771900"/>
            <a:ext cx="4343400" cy="158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981200" y="5943600"/>
            <a:ext cx="4953000" cy="158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15000" y="6096000"/>
            <a:ext cx="1143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Garamond" pitchFamily="18" charset="0"/>
                <a:ea typeface="+mn-ea"/>
                <a:cs typeface="+mn-cs"/>
              </a:rPr>
              <a:t> </a:t>
            </a:r>
            <a:r>
              <a:rPr kumimoji="0" lang="en-US" sz="2000" b="0" i="0" u="none" strike="noStrike" kern="1200" cap="none" spc="0" normalizeH="0" baseline="0" noProof="0" smtClean="0">
                <a:ln>
                  <a:noFill/>
                </a:ln>
                <a:solidFill>
                  <a:prstClr val="white"/>
                </a:solidFill>
                <a:effectLst/>
                <a:uLnTx/>
                <a:uFillTx/>
                <a:latin typeface="Garamond" pitchFamily="18" charset="0"/>
                <a:ea typeface="+mn-ea"/>
                <a:cs typeface="+mn-cs"/>
              </a:rPr>
              <a:t>[</a:t>
            </a:r>
            <a:r>
              <a:rPr kumimoji="0" lang="sr-Latn-RS" sz="2000" b="0" i="0" u="none" strike="noStrike" kern="1200" cap="none" spc="0" normalizeH="0" baseline="0" noProof="0" smtClean="0">
                <a:ln>
                  <a:noFill/>
                </a:ln>
                <a:solidFill>
                  <a:prstClr val="white"/>
                </a:solidFill>
                <a:effectLst/>
                <a:uLnTx/>
                <a:uFillTx/>
                <a:latin typeface="Garamond" pitchFamily="18" charset="0"/>
                <a:ea typeface="+mn-ea"/>
                <a:cs typeface="+mn-cs"/>
              </a:rPr>
              <a:t>OH-</a:t>
            </a:r>
            <a:r>
              <a:rPr kumimoji="0" lang="en-US" sz="2000" b="0" i="0" u="none" strike="noStrike" kern="1200" cap="none" spc="0" normalizeH="0" baseline="0" noProof="0" dirty="0" smtClean="0">
                <a:ln>
                  <a:noFill/>
                </a:ln>
                <a:solidFill>
                  <a:prstClr val="white"/>
                </a:solidFill>
                <a:effectLst/>
                <a:uLnTx/>
                <a:uFillTx/>
                <a:latin typeface="Garamond" pitchFamily="18" charset="0"/>
                <a:ea typeface="+mn-ea"/>
                <a:cs typeface="+mn-cs"/>
              </a:rPr>
              <a:t>]</a:t>
            </a:r>
            <a:endParaRPr kumimoji="0" lang="en-US" sz="20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30" name="TextBox 29"/>
          <p:cNvSpPr txBox="1"/>
          <p:nvPr/>
        </p:nvSpPr>
        <p:spPr>
          <a:xfrm>
            <a:off x="1219200" y="1752600"/>
            <a:ext cx="60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smtClean="0">
                <a:ln>
                  <a:noFill/>
                </a:ln>
                <a:solidFill>
                  <a:prstClr val="white"/>
                </a:solidFill>
                <a:effectLst/>
                <a:uLnTx/>
                <a:uFillTx/>
                <a:latin typeface="Garamond" pitchFamily="18" charset="0"/>
                <a:ea typeface="+mn-ea"/>
                <a:cs typeface="+mn-cs"/>
              </a:rPr>
              <a:t>pH</a:t>
            </a:r>
            <a:endParaRPr kumimoji="0" lang="en-US" sz="24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cxnSp>
        <p:nvCxnSpPr>
          <p:cNvPr id="31" name="Straight Connector 30"/>
          <p:cNvCxnSpPr/>
          <p:nvPr/>
        </p:nvCxnSpPr>
        <p:spPr>
          <a:xfrm rot="5400000">
            <a:off x="1829594" y="4266406"/>
            <a:ext cx="3352800" cy="158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201194" y="4266406"/>
            <a:ext cx="3352800" cy="158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81200" y="3124200"/>
            <a:ext cx="4419600" cy="158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81200" y="3733800"/>
            <a:ext cx="4419600" cy="158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81200" y="4343400"/>
            <a:ext cx="4419600" cy="158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2667000" y="3657600"/>
            <a:ext cx="3207657" cy="1567543"/>
          </a:xfrm>
          <a:custGeom>
            <a:avLst/>
            <a:gdLst>
              <a:gd name="connsiteX0" fmla="*/ 0 w 3207657"/>
              <a:gd name="connsiteY0" fmla="*/ 1567543 h 1567543"/>
              <a:gd name="connsiteX1" fmla="*/ 812800 w 3207657"/>
              <a:gd name="connsiteY1" fmla="*/ 740229 h 1567543"/>
              <a:gd name="connsiteX2" fmla="*/ 2162629 w 3207657"/>
              <a:gd name="connsiteY2" fmla="*/ 667657 h 1567543"/>
              <a:gd name="connsiteX3" fmla="*/ 3207657 w 3207657"/>
              <a:gd name="connsiteY3" fmla="*/ 0 h 1567543"/>
            </a:gdLst>
            <a:ahLst/>
            <a:cxnLst>
              <a:cxn ang="0">
                <a:pos x="connsiteX0" y="connsiteY0"/>
              </a:cxn>
              <a:cxn ang="0">
                <a:pos x="connsiteX1" y="connsiteY1"/>
              </a:cxn>
              <a:cxn ang="0">
                <a:pos x="connsiteX2" y="connsiteY2"/>
              </a:cxn>
              <a:cxn ang="0">
                <a:pos x="connsiteX3" y="connsiteY3"/>
              </a:cxn>
            </a:cxnLst>
            <a:rect l="l" t="t" r="r" b="b"/>
            <a:pathLst>
              <a:path w="3207657" h="1567543">
                <a:moveTo>
                  <a:pt x="0" y="1567543"/>
                </a:moveTo>
                <a:cubicBezTo>
                  <a:pt x="226181" y="1228876"/>
                  <a:pt x="452362" y="890210"/>
                  <a:pt x="812800" y="740229"/>
                </a:cubicBezTo>
                <a:cubicBezTo>
                  <a:pt x="1173238" y="590248"/>
                  <a:pt x="1763486" y="791028"/>
                  <a:pt x="2162629" y="667657"/>
                </a:cubicBezTo>
                <a:cubicBezTo>
                  <a:pt x="2561772" y="544286"/>
                  <a:pt x="2884714" y="272143"/>
                  <a:pt x="3207657" y="0"/>
                </a:cubicBezTo>
              </a:path>
            </a:pathLst>
          </a:cu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36"/>
          <p:cNvSpPr/>
          <p:nvPr/>
        </p:nvSpPr>
        <p:spPr>
          <a:xfrm>
            <a:off x="2667000" y="2438400"/>
            <a:ext cx="3207657" cy="1567543"/>
          </a:xfrm>
          <a:custGeom>
            <a:avLst/>
            <a:gdLst>
              <a:gd name="connsiteX0" fmla="*/ 0 w 3207657"/>
              <a:gd name="connsiteY0" fmla="*/ 1567543 h 1567543"/>
              <a:gd name="connsiteX1" fmla="*/ 812800 w 3207657"/>
              <a:gd name="connsiteY1" fmla="*/ 740229 h 1567543"/>
              <a:gd name="connsiteX2" fmla="*/ 2162629 w 3207657"/>
              <a:gd name="connsiteY2" fmla="*/ 667657 h 1567543"/>
              <a:gd name="connsiteX3" fmla="*/ 3207657 w 3207657"/>
              <a:gd name="connsiteY3" fmla="*/ 0 h 1567543"/>
            </a:gdLst>
            <a:ahLst/>
            <a:cxnLst>
              <a:cxn ang="0">
                <a:pos x="connsiteX0" y="connsiteY0"/>
              </a:cxn>
              <a:cxn ang="0">
                <a:pos x="connsiteX1" y="connsiteY1"/>
              </a:cxn>
              <a:cxn ang="0">
                <a:pos x="connsiteX2" y="connsiteY2"/>
              </a:cxn>
              <a:cxn ang="0">
                <a:pos x="connsiteX3" y="connsiteY3"/>
              </a:cxn>
            </a:cxnLst>
            <a:rect l="l" t="t" r="r" b="b"/>
            <a:pathLst>
              <a:path w="3207657" h="1567543">
                <a:moveTo>
                  <a:pt x="0" y="1567543"/>
                </a:moveTo>
                <a:cubicBezTo>
                  <a:pt x="226181" y="1228876"/>
                  <a:pt x="452362" y="890210"/>
                  <a:pt x="812800" y="740229"/>
                </a:cubicBezTo>
                <a:cubicBezTo>
                  <a:pt x="1173238" y="590248"/>
                  <a:pt x="1763486" y="791028"/>
                  <a:pt x="2162629" y="667657"/>
                </a:cubicBezTo>
                <a:cubicBezTo>
                  <a:pt x="2561772" y="544286"/>
                  <a:pt x="2884714" y="272143"/>
                  <a:pt x="3207657" y="0"/>
                </a:cubicBezTo>
              </a:path>
            </a:pathLst>
          </a:cu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37"/>
          <p:cNvSpPr/>
          <p:nvPr/>
        </p:nvSpPr>
        <p:spPr>
          <a:xfrm>
            <a:off x="2743200" y="3048000"/>
            <a:ext cx="3207657" cy="1567543"/>
          </a:xfrm>
          <a:custGeom>
            <a:avLst/>
            <a:gdLst>
              <a:gd name="connsiteX0" fmla="*/ 0 w 3207657"/>
              <a:gd name="connsiteY0" fmla="*/ 1567543 h 1567543"/>
              <a:gd name="connsiteX1" fmla="*/ 812800 w 3207657"/>
              <a:gd name="connsiteY1" fmla="*/ 740229 h 1567543"/>
              <a:gd name="connsiteX2" fmla="*/ 2162629 w 3207657"/>
              <a:gd name="connsiteY2" fmla="*/ 667657 h 1567543"/>
              <a:gd name="connsiteX3" fmla="*/ 3207657 w 3207657"/>
              <a:gd name="connsiteY3" fmla="*/ 0 h 1567543"/>
            </a:gdLst>
            <a:ahLst/>
            <a:cxnLst>
              <a:cxn ang="0">
                <a:pos x="connsiteX0" y="connsiteY0"/>
              </a:cxn>
              <a:cxn ang="0">
                <a:pos x="connsiteX1" y="connsiteY1"/>
              </a:cxn>
              <a:cxn ang="0">
                <a:pos x="connsiteX2" y="connsiteY2"/>
              </a:cxn>
              <a:cxn ang="0">
                <a:pos x="connsiteX3" y="connsiteY3"/>
              </a:cxn>
            </a:cxnLst>
            <a:rect l="l" t="t" r="r" b="b"/>
            <a:pathLst>
              <a:path w="3207657" h="1567543">
                <a:moveTo>
                  <a:pt x="0" y="1567543"/>
                </a:moveTo>
                <a:cubicBezTo>
                  <a:pt x="226181" y="1228876"/>
                  <a:pt x="452362" y="890210"/>
                  <a:pt x="812800" y="740229"/>
                </a:cubicBezTo>
                <a:cubicBezTo>
                  <a:pt x="1173238" y="590248"/>
                  <a:pt x="1763486" y="791028"/>
                  <a:pt x="2162629" y="667657"/>
                </a:cubicBezTo>
                <a:cubicBezTo>
                  <a:pt x="2561772" y="544286"/>
                  <a:pt x="2884714" y="272143"/>
                  <a:pt x="3207657" y="0"/>
                </a:cubicBezTo>
              </a:path>
            </a:pathLst>
          </a:cu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val 38"/>
          <p:cNvSpPr/>
          <p:nvPr/>
        </p:nvSpPr>
        <p:spPr>
          <a:xfrm>
            <a:off x="4114800" y="3048000"/>
            <a:ext cx="152400" cy="152400"/>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p:cNvSpPr/>
          <p:nvPr/>
        </p:nvSpPr>
        <p:spPr>
          <a:xfrm>
            <a:off x="4114800" y="4267200"/>
            <a:ext cx="152400" cy="152400"/>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4114800" y="3657600"/>
            <a:ext cx="152400" cy="152400"/>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TextBox 41"/>
          <p:cNvSpPr txBox="1"/>
          <p:nvPr/>
        </p:nvSpPr>
        <p:spPr>
          <a:xfrm>
            <a:off x="1295400" y="3429000"/>
            <a:ext cx="685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dirty="0" smtClean="0">
                <a:ln>
                  <a:noFill/>
                </a:ln>
                <a:solidFill>
                  <a:prstClr val="white"/>
                </a:solidFill>
                <a:effectLst/>
                <a:uLnTx/>
                <a:uFillTx/>
                <a:latin typeface="Garamond" pitchFamily="18" charset="0"/>
                <a:ea typeface="+mn-ea"/>
                <a:cs typeface="+mn-cs"/>
              </a:rPr>
              <a:t>6,1</a:t>
            </a:r>
            <a:endParaRPr kumimoji="0" lang="en-US" sz="28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43" name="Oval 42"/>
          <p:cNvSpPr/>
          <p:nvPr/>
        </p:nvSpPr>
        <p:spPr>
          <a:xfrm>
            <a:off x="1905000" y="3657600"/>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TextBox 43"/>
          <p:cNvSpPr txBox="1"/>
          <p:nvPr/>
        </p:nvSpPr>
        <p:spPr>
          <a:xfrm>
            <a:off x="533400" y="3429000"/>
            <a:ext cx="1066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dirty="0" smtClean="0">
                <a:ln>
                  <a:noFill/>
                </a:ln>
                <a:solidFill>
                  <a:prstClr val="white"/>
                </a:solidFill>
                <a:effectLst/>
                <a:uLnTx/>
                <a:uFillTx/>
                <a:latin typeface="Garamond" pitchFamily="18" charset="0"/>
                <a:ea typeface="+mn-ea"/>
                <a:cs typeface="+mn-cs"/>
              </a:rPr>
              <a:t>pK=</a:t>
            </a:r>
            <a:endParaRPr kumimoji="0" lang="en-US" sz="28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45" name="TextBox 44"/>
          <p:cNvSpPr txBox="1"/>
          <p:nvPr/>
        </p:nvSpPr>
        <p:spPr>
          <a:xfrm>
            <a:off x="1371600" y="4114800"/>
            <a:ext cx="60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smtClean="0">
                <a:ln>
                  <a:noFill/>
                </a:ln>
                <a:solidFill>
                  <a:prstClr val="white"/>
                </a:solidFill>
                <a:effectLst/>
                <a:uLnTx/>
                <a:uFillTx/>
                <a:latin typeface="Garamond" pitchFamily="18" charset="0"/>
                <a:ea typeface="+mn-ea"/>
                <a:cs typeface="+mn-cs"/>
              </a:rPr>
              <a:t>5,1</a:t>
            </a:r>
            <a:endParaRPr kumimoji="0" lang="en-US" sz="24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46" name="TextBox 45"/>
          <p:cNvSpPr txBox="1"/>
          <p:nvPr/>
        </p:nvSpPr>
        <p:spPr>
          <a:xfrm>
            <a:off x="1371600" y="2895600"/>
            <a:ext cx="60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smtClean="0">
                <a:ln>
                  <a:noFill/>
                </a:ln>
                <a:solidFill>
                  <a:prstClr val="white"/>
                </a:solidFill>
                <a:effectLst/>
                <a:uLnTx/>
                <a:uFillTx/>
                <a:latin typeface="Garamond" pitchFamily="18" charset="0"/>
                <a:ea typeface="+mn-ea"/>
                <a:cs typeface="+mn-cs"/>
              </a:rPr>
              <a:t>7,1</a:t>
            </a:r>
            <a:endParaRPr kumimoji="0" lang="en-US" sz="24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47" name="Oval 46"/>
          <p:cNvSpPr/>
          <p:nvPr/>
        </p:nvSpPr>
        <p:spPr>
          <a:xfrm>
            <a:off x="1905000" y="5867400"/>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TextBox 47"/>
          <p:cNvSpPr txBox="1"/>
          <p:nvPr/>
        </p:nvSpPr>
        <p:spPr>
          <a:xfrm>
            <a:off x="3505200" y="990600"/>
            <a:ext cx="2286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smtClean="0">
                <a:ln>
                  <a:noFill/>
                </a:ln>
                <a:solidFill>
                  <a:prstClr val="white"/>
                </a:solidFill>
                <a:effectLst/>
                <a:uLnTx/>
                <a:uFillTx/>
                <a:latin typeface="Garamond" pitchFamily="18" charset="0"/>
                <a:ea typeface="+mn-ea"/>
                <a:cs typeface="+mn-cs"/>
              </a:rPr>
              <a:t>Titraciona kriva</a:t>
            </a:r>
            <a:endParaRPr kumimoji="0" lang="en-US" sz="24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49" name="Right Brace 48"/>
          <p:cNvSpPr/>
          <p:nvPr/>
        </p:nvSpPr>
        <p:spPr>
          <a:xfrm>
            <a:off x="6553200" y="3124200"/>
            <a:ext cx="381000" cy="1219200"/>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Right Brace 49"/>
          <p:cNvSpPr/>
          <p:nvPr/>
        </p:nvSpPr>
        <p:spPr>
          <a:xfrm rot="16200000">
            <a:off x="4000500" y="1638300"/>
            <a:ext cx="381000" cy="1371600"/>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TextBox 50"/>
          <p:cNvSpPr txBox="1"/>
          <p:nvPr/>
        </p:nvSpPr>
        <p:spPr>
          <a:xfrm>
            <a:off x="3200400" y="1752600"/>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white"/>
                </a:solidFill>
                <a:effectLst/>
                <a:uLnTx/>
                <a:uFillTx/>
                <a:latin typeface="Garamond" pitchFamily="18" charset="0"/>
                <a:ea typeface="+mn-ea"/>
                <a:cs typeface="+mn-cs"/>
              </a:rPr>
              <a:t>Puferski kapacitet</a:t>
            </a:r>
            <a:endParaRPr kumimoji="0" lang="en-US" sz="18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52" name="TextBox 51"/>
          <p:cNvSpPr txBox="1"/>
          <p:nvPr/>
        </p:nvSpPr>
        <p:spPr>
          <a:xfrm>
            <a:off x="6934200" y="3581400"/>
            <a:ext cx="175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smtClean="0">
                <a:ln>
                  <a:noFill/>
                </a:ln>
                <a:solidFill>
                  <a:prstClr val="white"/>
                </a:solidFill>
                <a:effectLst/>
                <a:uLnTx/>
                <a:uFillTx/>
                <a:latin typeface="Garamond" pitchFamily="18" charset="0"/>
                <a:ea typeface="+mn-ea"/>
                <a:cs typeface="+mn-cs"/>
              </a:rPr>
              <a:t>Puferska </a:t>
            </a:r>
            <a:r>
              <a:rPr kumimoji="0" lang="sr-Latn-RS" sz="1800" b="1" i="0" u="none" strike="noStrike" kern="1200" cap="none" spc="0" normalizeH="0" baseline="0" noProof="0" dirty="0" smtClean="0">
                <a:ln>
                  <a:noFill/>
                </a:ln>
                <a:solidFill>
                  <a:prstClr val="white"/>
                </a:solidFill>
                <a:effectLst/>
                <a:uLnTx/>
                <a:uFillTx/>
                <a:latin typeface="Garamond" pitchFamily="18" charset="0"/>
                <a:ea typeface="+mn-ea"/>
                <a:cs typeface="+mn-cs"/>
              </a:rPr>
              <a:t>širina</a:t>
            </a:r>
            <a:endParaRPr kumimoji="0" lang="en-US" sz="18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53" name="Rounded Rectangle 52">
            <a:extLst>
              <a:ext uri="{FF2B5EF4-FFF2-40B4-BE49-F238E27FC236}">
                <a16:creationId xmlns:a16="http://schemas.microsoft.com/office/drawing/2014/main" id="{8A51B170-1A9B-4F90-ADE5-0344D787DA6F}"/>
              </a:ext>
            </a:extLst>
          </p:cNvPr>
          <p:cNvSpPr/>
          <p:nvPr/>
        </p:nvSpPr>
        <p:spPr>
          <a:xfrm>
            <a:off x="2779059" y="258520"/>
            <a:ext cx="3621742"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prstClr val="white"/>
                </a:solidFill>
                <a:effectLst/>
                <a:uLnTx/>
                <a:uFillTx/>
                <a:latin typeface="Garamond" pitchFamily="18" charset="0"/>
                <a:ea typeface="+mn-ea"/>
                <a:cs typeface="+mn-cs"/>
              </a:rPr>
              <a:t>Puferi krvi</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Tree>
    <p:extLst>
      <p:ext uri="{BB962C8B-B14F-4D97-AF65-F5344CB8AC3E}">
        <p14:creationId xmlns:p14="http://schemas.microsoft.com/office/powerpoint/2010/main" val="127113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0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20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0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20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20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2000"/>
                                        <p:tgtEl>
                                          <p:spTgt spid="33"/>
                                        </p:tgtEl>
                                      </p:cBhvr>
                                    </p:animEffect>
                                  </p:childTnLst>
                                </p:cTn>
                              </p:par>
                              <p:par>
                                <p:cTn id="35" presetID="10"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20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20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20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20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20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2000"/>
                                        <p:tgtEl>
                                          <p:spTgt spid="4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2000"/>
                                        <p:tgtEl>
                                          <p:spTgt spid="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20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2000"/>
                                        <p:tgtEl>
                                          <p:spTgt spid="4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2000"/>
                                        <p:tgtEl>
                                          <p:spTgt spid="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2000"/>
                                        <p:tgtEl>
                                          <p:spTgt spid="4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1000"/>
                                        <p:tgtEl>
                                          <p:spTgt spid="4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2000"/>
                                        <p:tgtEl>
                                          <p:spTgt spid="4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2000"/>
                                        <p:tgtEl>
                                          <p:spTgt spid="5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2000"/>
                                        <p:tgtEl>
                                          <p:spTgt spid="52"/>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2000"/>
                                        <p:tgtEl>
                                          <p:spTgt spid="5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2000"/>
                                        <p:tgtEl>
                                          <p:spTgt spid="5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29" grpId="0"/>
      <p:bldP spid="30" grpId="0"/>
      <p:bldP spid="36" grpId="0" animBg="1"/>
      <p:bldP spid="37" grpId="0" animBg="1"/>
      <p:bldP spid="38" grpId="0" animBg="1"/>
      <p:bldP spid="39" grpId="0" animBg="1"/>
      <p:bldP spid="40" grpId="0" animBg="1"/>
      <p:bldP spid="41" grpId="0" animBg="1"/>
      <p:bldP spid="42" grpId="0"/>
      <p:bldP spid="43" grpId="0" animBg="1"/>
      <p:bldP spid="44" grpId="0"/>
      <p:bldP spid="45" grpId="0"/>
      <p:bldP spid="46" grpId="0"/>
      <p:bldP spid="47" grpId="0" animBg="1"/>
      <p:bldP spid="48" grpId="0"/>
      <p:bldP spid="49" grpId="0" animBg="1"/>
      <p:bldP spid="50" grpId="0" animBg="1"/>
      <p:bldP spid="51" grpId="0"/>
      <p:bldP spid="51" grpId="1"/>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379"/>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A51B170-1A9B-4F90-ADE5-0344D787DA6F}"/>
              </a:ext>
            </a:extLst>
          </p:cNvPr>
          <p:cNvSpPr/>
          <p:nvPr/>
        </p:nvSpPr>
        <p:spPr>
          <a:xfrm>
            <a:off x="2779059" y="258520"/>
            <a:ext cx="3621742" cy="533400"/>
          </a:xfrm>
          <a:prstGeom prst="roundRect">
            <a:avLst/>
          </a:prstGeom>
          <a:solidFill>
            <a:srgbClr val="6E664E"/>
          </a:solidFill>
          <a:ln>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prstClr val="white"/>
                </a:solidFill>
                <a:effectLst/>
                <a:uLnTx/>
                <a:uFillTx/>
                <a:latin typeface="Garamond" pitchFamily="18" charset="0"/>
                <a:ea typeface="+mn-ea"/>
                <a:cs typeface="+mn-cs"/>
              </a:rPr>
              <a:t>Puferi krvi</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9" name="TextBox 8"/>
          <p:cNvSpPr txBox="1"/>
          <p:nvPr/>
        </p:nvSpPr>
        <p:spPr>
          <a:xfrm>
            <a:off x="5691674" y="994588"/>
            <a:ext cx="25402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2800" b="1" i="0" u="none" strike="noStrike" kern="1200" cap="none" spc="0" normalizeH="0" baseline="0" noProof="0" smtClean="0">
                <a:ln>
                  <a:noFill/>
                </a:ln>
                <a:solidFill>
                  <a:srgbClr val="6E664E"/>
                </a:solidFill>
                <a:effectLst/>
                <a:uLnTx/>
                <a:uFillTx/>
                <a:latin typeface="Garamond" pitchFamily="18" charset="0"/>
                <a:ea typeface="+mn-ea"/>
                <a:cs typeface="+mn-cs"/>
              </a:rPr>
              <a:t>Krvna plazma</a:t>
            </a:r>
            <a:endParaRPr kumimoji="0" lang="en-US" sz="2800" b="1" i="0" u="none" strike="noStrike" kern="1200" cap="none" spc="0" normalizeH="0" baseline="0" noProof="0" dirty="0">
              <a:ln>
                <a:noFill/>
              </a:ln>
              <a:solidFill>
                <a:srgbClr val="6E664E"/>
              </a:solidFill>
              <a:effectLst/>
              <a:uLnTx/>
              <a:uFillTx/>
              <a:latin typeface="Garamond" pitchFamily="18" charset="0"/>
              <a:ea typeface="+mn-ea"/>
              <a:cs typeface="+mn-cs"/>
            </a:endParaRPr>
          </a:p>
        </p:txBody>
      </p:sp>
      <p:pic>
        <p:nvPicPr>
          <p:cNvPr id="5" name="Picture 4" descr="Red_blood_cell.png"/>
          <p:cNvPicPr>
            <a:picLocks noChangeAspect="1"/>
          </p:cNvPicPr>
          <p:nvPr/>
        </p:nvPicPr>
        <p:blipFill>
          <a:blip r:embed="rId2"/>
          <a:stretch>
            <a:fillRect/>
          </a:stretch>
        </p:blipFill>
        <p:spPr>
          <a:xfrm rot="21049385">
            <a:off x="-207267" y="1251871"/>
            <a:ext cx="5741746" cy="5504611"/>
          </a:xfrm>
          <a:prstGeom prst="rect">
            <a:avLst/>
          </a:prstGeom>
        </p:spPr>
      </p:pic>
      <p:sp>
        <p:nvSpPr>
          <p:cNvPr id="8" name="TextBox 7"/>
          <p:cNvSpPr txBox="1"/>
          <p:nvPr/>
        </p:nvSpPr>
        <p:spPr>
          <a:xfrm>
            <a:off x="1685732" y="2016348"/>
            <a:ext cx="16281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2800" b="1" i="0" u="none" strike="noStrike" kern="1200" cap="none" spc="0" normalizeH="0" baseline="0" noProof="0" smtClean="0">
                <a:ln>
                  <a:noFill/>
                </a:ln>
                <a:solidFill>
                  <a:prstClr val="white"/>
                </a:solidFill>
                <a:effectLst/>
                <a:uLnTx/>
                <a:uFillTx/>
                <a:latin typeface="Garamond" pitchFamily="18" charset="0"/>
                <a:ea typeface="+mn-ea"/>
                <a:cs typeface="+mn-cs"/>
              </a:rPr>
              <a:t>Eritrociti</a:t>
            </a:r>
            <a:endParaRPr kumimoji="0" lang="en-US" sz="28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10" name="TextBox 9"/>
          <p:cNvSpPr txBox="1"/>
          <p:nvPr/>
        </p:nvSpPr>
        <p:spPr>
          <a:xfrm>
            <a:off x="522515" y="2760105"/>
            <a:ext cx="1827336"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smtClean="0">
                <a:ln>
                  <a:noFill/>
                </a:ln>
                <a:solidFill>
                  <a:prstClr val="white"/>
                </a:solidFill>
                <a:effectLst/>
                <a:uLnTx/>
                <a:uFillTx/>
                <a:latin typeface="Garamond" pitchFamily="18" charset="0"/>
                <a:ea typeface="+mn-ea"/>
                <a:cs typeface="+mn-cs"/>
              </a:rPr>
              <a:t>Neorganski</a:t>
            </a:r>
            <a:endParaRPr kumimoji="0" lang="en-US" sz="24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11" name="TextBox 10"/>
          <p:cNvSpPr txBox="1"/>
          <p:nvPr/>
        </p:nvSpPr>
        <p:spPr>
          <a:xfrm>
            <a:off x="2663606" y="2760104"/>
            <a:ext cx="18273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smtClean="0">
                <a:ln>
                  <a:noFill/>
                </a:ln>
                <a:solidFill>
                  <a:prstClr val="white"/>
                </a:solidFill>
                <a:effectLst/>
                <a:uLnTx/>
                <a:uFillTx/>
                <a:latin typeface="Garamond" pitchFamily="18" charset="0"/>
                <a:ea typeface="+mn-ea"/>
                <a:cs typeface="+mn-cs"/>
              </a:rPr>
              <a:t>Organski</a:t>
            </a:r>
            <a:endParaRPr kumimoji="0" lang="en-US" sz="24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13" name="TextBox 12"/>
          <p:cNvSpPr txBox="1"/>
          <p:nvPr/>
        </p:nvSpPr>
        <p:spPr>
          <a:xfrm>
            <a:off x="522515" y="3221769"/>
            <a:ext cx="1827336"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r-Latn-RS" sz="2400" i="0" u="none" strike="noStrike" kern="1200" cap="none" spc="0" normalizeH="0" baseline="0" noProof="0" smtClean="0">
                <a:ln>
                  <a:noFill/>
                </a:ln>
                <a:solidFill>
                  <a:prstClr val="white"/>
                </a:solidFill>
                <a:effectLst/>
                <a:uLnTx/>
                <a:uFillTx/>
                <a:latin typeface="Garamond" pitchFamily="18" charset="0"/>
                <a:ea typeface="+mn-ea"/>
                <a:cs typeface="+mn-cs"/>
              </a:rPr>
              <a:t>Bikarbonatni</a:t>
            </a:r>
            <a:endParaRPr kumimoji="0" lang="en-US" sz="240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14" name="TextBox 13"/>
          <p:cNvSpPr txBox="1"/>
          <p:nvPr/>
        </p:nvSpPr>
        <p:spPr>
          <a:xfrm>
            <a:off x="522515" y="3662842"/>
            <a:ext cx="1827336"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r-Latn-RS" sz="2400" i="0" u="none" strike="noStrike" kern="1200" cap="none" spc="0" normalizeH="0" baseline="0" noProof="0" smtClean="0">
                <a:ln>
                  <a:noFill/>
                </a:ln>
                <a:solidFill>
                  <a:prstClr val="white"/>
                </a:solidFill>
                <a:effectLst/>
                <a:uLnTx/>
                <a:uFillTx/>
                <a:latin typeface="Garamond" pitchFamily="18" charset="0"/>
                <a:ea typeface="+mn-ea"/>
                <a:cs typeface="+mn-cs"/>
              </a:rPr>
              <a:t>Fosfatni</a:t>
            </a:r>
            <a:endParaRPr kumimoji="0" lang="en-US" sz="240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15" name="TextBox 14"/>
          <p:cNvSpPr txBox="1"/>
          <p:nvPr/>
        </p:nvSpPr>
        <p:spPr>
          <a:xfrm>
            <a:off x="2888747" y="3221768"/>
            <a:ext cx="1827336"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r-Latn-RS" sz="2400" i="0" u="none" strike="noStrike" kern="1200" cap="none" spc="0" normalizeH="0" baseline="0" noProof="0" smtClean="0">
                <a:ln>
                  <a:noFill/>
                </a:ln>
                <a:solidFill>
                  <a:prstClr val="white"/>
                </a:solidFill>
                <a:effectLst/>
                <a:uLnTx/>
                <a:uFillTx/>
                <a:latin typeface="Garamond" pitchFamily="18" charset="0"/>
                <a:ea typeface="+mn-ea"/>
                <a:cs typeface="+mn-cs"/>
              </a:rPr>
              <a:t>Hemoglobin</a:t>
            </a:r>
            <a:endParaRPr kumimoji="0" lang="en-US" sz="240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16" name="TextBox 15"/>
          <p:cNvSpPr txBox="1"/>
          <p:nvPr/>
        </p:nvSpPr>
        <p:spPr>
          <a:xfrm>
            <a:off x="4829452" y="1493576"/>
            <a:ext cx="1827336"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smtClean="0">
                <a:ln>
                  <a:noFill/>
                </a:ln>
                <a:solidFill>
                  <a:srgbClr val="6E664E"/>
                </a:solidFill>
                <a:effectLst/>
                <a:uLnTx/>
                <a:uFillTx/>
                <a:latin typeface="Garamond" pitchFamily="18" charset="0"/>
                <a:ea typeface="+mn-ea"/>
                <a:cs typeface="+mn-cs"/>
              </a:rPr>
              <a:t>Neorganski</a:t>
            </a:r>
            <a:endParaRPr kumimoji="0" lang="en-US" sz="2400" b="1" i="0" u="none" strike="noStrike" kern="1200" cap="none" spc="0" normalizeH="0" baseline="0" noProof="0" dirty="0">
              <a:ln>
                <a:noFill/>
              </a:ln>
              <a:solidFill>
                <a:srgbClr val="6E664E"/>
              </a:solidFill>
              <a:effectLst/>
              <a:uLnTx/>
              <a:uFillTx/>
              <a:latin typeface="Garamond" pitchFamily="18" charset="0"/>
              <a:ea typeface="+mn-ea"/>
              <a:cs typeface="+mn-cs"/>
            </a:endParaRPr>
          </a:p>
        </p:txBody>
      </p:sp>
      <p:sp>
        <p:nvSpPr>
          <p:cNvPr id="17" name="TextBox 16"/>
          <p:cNvSpPr txBox="1"/>
          <p:nvPr/>
        </p:nvSpPr>
        <p:spPr>
          <a:xfrm>
            <a:off x="6970543" y="1493575"/>
            <a:ext cx="18273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smtClean="0">
                <a:ln>
                  <a:noFill/>
                </a:ln>
                <a:solidFill>
                  <a:srgbClr val="6E664E"/>
                </a:solidFill>
                <a:effectLst/>
                <a:uLnTx/>
                <a:uFillTx/>
                <a:latin typeface="Garamond" pitchFamily="18" charset="0"/>
                <a:ea typeface="+mn-ea"/>
                <a:cs typeface="+mn-cs"/>
              </a:rPr>
              <a:t>Organski</a:t>
            </a:r>
            <a:endParaRPr kumimoji="0" lang="en-US" sz="2400" b="1" i="0" u="none" strike="noStrike" kern="1200" cap="none" spc="0" normalizeH="0" baseline="0" noProof="0" dirty="0">
              <a:ln>
                <a:noFill/>
              </a:ln>
              <a:solidFill>
                <a:srgbClr val="6E664E"/>
              </a:solidFill>
              <a:effectLst/>
              <a:uLnTx/>
              <a:uFillTx/>
              <a:latin typeface="Garamond" pitchFamily="18" charset="0"/>
              <a:ea typeface="+mn-ea"/>
              <a:cs typeface="+mn-cs"/>
            </a:endParaRPr>
          </a:p>
        </p:txBody>
      </p:sp>
      <p:sp>
        <p:nvSpPr>
          <p:cNvPr id="18" name="TextBox 17"/>
          <p:cNvSpPr txBox="1"/>
          <p:nvPr/>
        </p:nvSpPr>
        <p:spPr>
          <a:xfrm>
            <a:off x="4829452" y="1955240"/>
            <a:ext cx="1827336"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r-Latn-RS" sz="2400" i="0" u="none" strike="noStrike" kern="1200" cap="none" spc="0" normalizeH="0" baseline="0" noProof="0" smtClean="0">
                <a:ln>
                  <a:noFill/>
                </a:ln>
                <a:solidFill>
                  <a:srgbClr val="6E664E"/>
                </a:solidFill>
                <a:effectLst/>
                <a:uLnTx/>
                <a:uFillTx/>
                <a:latin typeface="Garamond" pitchFamily="18" charset="0"/>
                <a:ea typeface="+mn-ea"/>
                <a:cs typeface="+mn-cs"/>
              </a:rPr>
              <a:t>Bikarbonatni</a:t>
            </a:r>
            <a:endParaRPr kumimoji="0" lang="en-US" sz="2400" i="0" u="none" strike="noStrike" kern="1200" cap="none" spc="0" normalizeH="0" baseline="0" noProof="0" dirty="0">
              <a:ln>
                <a:noFill/>
              </a:ln>
              <a:solidFill>
                <a:srgbClr val="6E664E"/>
              </a:solidFill>
              <a:effectLst/>
              <a:uLnTx/>
              <a:uFillTx/>
              <a:latin typeface="Garamond" pitchFamily="18" charset="0"/>
              <a:ea typeface="+mn-ea"/>
              <a:cs typeface="+mn-cs"/>
            </a:endParaRPr>
          </a:p>
        </p:txBody>
      </p:sp>
      <p:sp>
        <p:nvSpPr>
          <p:cNvPr id="19" name="TextBox 18"/>
          <p:cNvSpPr txBox="1"/>
          <p:nvPr/>
        </p:nvSpPr>
        <p:spPr>
          <a:xfrm>
            <a:off x="4829452" y="2396313"/>
            <a:ext cx="1827336"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r-Latn-RS" sz="2400" i="0" u="none" strike="noStrike" kern="1200" cap="none" spc="0" normalizeH="0" baseline="0" noProof="0" smtClean="0">
                <a:ln>
                  <a:noFill/>
                </a:ln>
                <a:solidFill>
                  <a:srgbClr val="6E664E"/>
                </a:solidFill>
                <a:effectLst/>
                <a:uLnTx/>
                <a:uFillTx/>
                <a:latin typeface="Garamond" pitchFamily="18" charset="0"/>
                <a:ea typeface="+mn-ea"/>
                <a:cs typeface="+mn-cs"/>
              </a:rPr>
              <a:t>Fosfatni</a:t>
            </a:r>
            <a:endParaRPr kumimoji="0" lang="en-US" sz="2400" i="0" u="none" strike="noStrike" kern="1200" cap="none" spc="0" normalizeH="0" baseline="0" noProof="0" dirty="0">
              <a:ln>
                <a:noFill/>
              </a:ln>
              <a:solidFill>
                <a:srgbClr val="6E664E"/>
              </a:solidFill>
              <a:effectLst/>
              <a:uLnTx/>
              <a:uFillTx/>
              <a:latin typeface="Garamond" pitchFamily="18" charset="0"/>
              <a:ea typeface="+mn-ea"/>
              <a:cs typeface="+mn-cs"/>
            </a:endParaRPr>
          </a:p>
        </p:txBody>
      </p:sp>
      <p:sp>
        <p:nvSpPr>
          <p:cNvPr id="20" name="TextBox 19"/>
          <p:cNvSpPr txBox="1"/>
          <p:nvPr/>
        </p:nvSpPr>
        <p:spPr>
          <a:xfrm>
            <a:off x="3243703" y="3662842"/>
            <a:ext cx="1117424"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prstClr val="white"/>
                </a:solidFill>
                <a:effectLst/>
                <a:uLnTx/>
                <a:uFillTx/>
                <a:latin typeface="Garamond" pitchFamily="18" charset="0"/>
                <a:ea typeface="+mn-ea"/>
                <a:cs typeface="+mn-cs"/>
              </a:rPr>
              <a:t>80 %</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21" name="TextBox 20"/>
          <p:cNvSpPr txBox="1"/>
          <p:nvPr/>
        </p:nvSpPr>
        <p:spPr>
          <a:xfrm>
            <a:off x="877471" y="4470431"/>
            <a:ext cx="1117424"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prstClr val="white"/>
                </a:solidFill>
                <a:effectLst/>
                <a:uLnTx/>
                <a:uFillTx/>
                <a:latin typeface="Garamond" pitchFamily="18" charset="0"/>
                <a:ea typeface="+mn-ea"/>
                <a:cs typeface="+mn-cs"/>
              </a:rPr>
              <a:t>K+</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22" name="TextBox 21"/>
          <p:cNvSpPr txBox="1"/>
          <p:nvPr/>
        </p:nvSpPr>
        <p:spPr>
          <a:xfrm>
            <a:off x="6411831" y="4642658"/>
            <a:ext cx="1117424"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srgbClr val="6E664E"/>
                </a:solidFill>
                <a:effectLst/>
                <a:uLnTx/>
                <a:uFillTx/>
                <a:latin typeface="Garamond" pitchFamily="18" charset="0"/>
                <a:ea typeface="+mn-ea"/>
                <a:cs typeface="+mn-cs"/>
              </a:rPr>
              <a:t>Na+</a:t>
            </a:r>
            <a:endParaRPr kumimoji="0" lang="en-US" sz="3200" b="1" i="0" u="none" strike="noStrike" kern="1200" cap="none" spc="0" normalizeH="0" baseline="0" noProof="0" dirty="0">
              <a:ln>
                <a:noFill/>
              </a:ln>
              <a:solidFill>
                <a:srgbClr val="6E664E"/>
              </a:solidFill>
              <a:effectLst/>
              <a:uLnTx/>
              <a:uFillTx/>
              <a:latin typeface="Garamond" pitchFamily="18" charset="0"/>
              <a:ea typeface="+mn-ea"/>
              <a:cs typeface="+mn-cs"/>
            </a:endParaRPr>
          </a:p>
        </p:txBody>
      </p:sp>
      <p:sp>
        <p:nvSpPr>
          <p:cNvPr id="23" name="TextBox 22"/>
          <p:cNvSpPr txBox="1"/>
          <p:nvPr/>
        </p:nvSpPr>
        <p:spPr>
          <a:xfrm>
            <a:off x="7183876" y="1934647"/>
            <a:ext cx="1827336"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r-Latn-RS" sz="2400" i="0" u="none" strike="noStrike" kern="1200" cap="none" spc="0" normalizeH="0" baseline="0" noProof="0" smtClean="0">
                <a:ln>
                  <a:noFill/>
                </a:ln>
                <a:solidFill>
                  <a:srgbClr val="6E664E"/>
                </a:solidFill>
                <a:effectLst/>
                <a:uLnTx/>
                <a:uFillTx/>
                <a:latin typeface="Garamond" pitchFamily="18" charset="0"/>
                <a:ea typeface="+mn-ea"/>
                <a:cs typeface="+mn-cs"/>
              </a:rPr>
              <a:t>Proteini</a:t>
            </a:r>
            <a:endParaRPr kumimoji="0" lang="en-US" sz="2400" i="0" u="none" strike="noStrike" kern="1200" cap="none" spc="0" normalizeH="0" baseline="0" noProof="0" dirty="0">
              <a:ln>
                <a:noFill/>
              </a:ln>
              <a:solidFill>
                <a:srgbClr val="6E664E"/>
              </a:solidFill>
              <a:effectLst/>
              <a:uLnTx/>
              <a:uFillTx/>
              <a:latin typeface="Garamond" pitchFamily="18" charset="0"/>
              <a:ea typeface="+mn-ea"/>
              <a:cs typeface="+mn-cs"/>
            </a:endParaRPr>
          </a:p>
        </p:txBody>
      </p:sp>
      <p:sp>
        <p:nvSpPr>
          <p:cNvPr id="24" name="TextBox 23"/>
          <p:cNvSpPr txBox="1"/>
          <p:nvPr/>
        </p:nvSpPr>
        <p:spPr>
          <a:xfrm>
            <a:off x="7325499" y="2945006"/>
            <a:ext cx="1117424"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srgbClr val="6E664E"/>
                </a:solidFill>
                <a:effectLst/>
                <a:uLnTx/>
                <a:uFillTx/>
                <a:latin typeface="Garamond" pitchFamily="18" charset="0"/>
                <a:ea typeface="+mn-ea"/>
                <a:cs typeface="+mn-cs"/>
              </a:rPr>
              <a:t>15 %</a:t>
            </a:r>
            <a:endParaRPr kumimoji="0" lang="en-US" sz="3200" b="1" i="0" u="none" strike="noStrike" kern="1200" cap="none" spc="0" normalizeH="0" baseline="0" noProof="0" dirty="0">
              <a:ln>
                <a:noFill/>
              </a:ln>
              <a:solidFill>
                <a:srgbClr val="6E664E"/>
              </a:solidFill>
              <a:effectLst/>
              <a:uLnTx/>
              <a:uFillTx/>
              <a:latin typeface="Garamond" pitchFamily="18" charset="0"/>
              <a:ea typeface="+mn-ea"/>
              <a:cs typeface="+mn-cs"/>
            </a:endParaRPr>
          </a:p>
        </p:txBody>
      </p:sp>
      <p:sp>
        <p:nvSpPr>
          <p:cNvPr id="25" name="TextBox 24"/>
          <p:cNvSpPr txBox="1"/>
          <p:nvPr/>
        </p:nvSpPr>
        <p:spPr>
          <a:xfrm>
            <a:off x="5133012" y="2945005"/>
            <a:ext cx="1117424"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srgbClr val="6E664E"/>
                </a:solidFill>
                <a:effectLst/>
                <a:uLnTx/>
                <a:uFillTx/>
                <a:latin typeface="Garamond" pitchFamily="18" charset="0"/>
                <a:ea typeface="+mn-ea"/>
                <a:cs typeface="+mn-cs"/>
              </a:rPr>
              <a:t>5 %</a:t>
            </a:r>
            <a:endParaRPr kumimoji="0" lang="en-US" sz="3200" b="1" i="0" u="none" strike="noStrike" kern="1200" cap="none" spc="0" normalizeH="0" baseline="0" noProof="0" dirty="0">
              <a:ln>
                <a:noFill/>
              </a:ln>
              <a:solidFill>
                <a:srgbClr val="6E664E"/>
              </a:solidFill>
              <a:effectLst/>
              <a:uLnTx/>
              <a:uFillTx/>
              <a:latin typeface="Garamond" pitchFamily="18" charset="0"/>
              <a:ea typeface="+mn-ea"/>
              <a:cs typeface="+mn-cs"/>
            </a:endParaRPr>
          </a:p>
        </p:txBody>
      </p:sp>
    </p:spTree>
    <p:extLst>
      <p:ext uri="{BB962C8B-B14F-4D97-AF65-F5344CB8AC3E}">
        <p14:creationId xmlns:p14="http://schemas.microsoft.com/office/powerpoint/2010/main" val="322690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A51B170-1A9B-4F90-ADE5-0344D787DA6F}"/>
              </a:ext>
            </a:extLst>
          </p:cNvPr>
          <p:cNvSpPr/>
          <p:nvPr/>
        </p:nvSpPr>
        <p:spPr>
          <a:xfrm>
            <a:off x="2779059" y="258520"/>
            <a:ext cx="3621742"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prstClr val="white"/>
                </a:solidFill>
                <a:effectLst/>
                <a:uLnTx/>
                <a:uFillTx/>
                <a:latin typeface="Garamond" pitchFamily="18" charset="0"/>
                <a:ea typeface="+mn-ea"/>
                <a:cs typeface="+mn-cs"/>
              </a:rPr>
              <a:t>Bikarbonatni pufer</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grpSp>
        <p:nvGrpSpPr>
          <p:cNvPr id="14" name="Group 13"/>
          <p:cNvGrpSpPr/>
          <p:nvPr/>
        </p:nvGrpSpPr>
        <p:grpSpPr>
          <a:xfrm>
            <a:off x="1202205" y="1826399"/>
            <a:ext cx="6775450" cy="954107"/>
            <a:chOff x="1673225" y="1736726"/>
            <a:chExt cx="6775450" cy="954107"/>
          </a:xfrm>
        </p:grpSpPr>
        <p:sp>
          <p:nvSpPr>
            <p:cNvPr id="5" name="TextBox 3"/>
            <p:cNvSpPr txBox="1">
              <a:spLocks noChangeArrowheads="1"/>
            </p:cNvSpPr>
            <p:nvPr/>
          </p:nvSpPr>
          <p:spPr bwMode="auto">
            <a:xfrm>
              <a:off x="1673225" y="1736726"/>
              <a:ext cx="1722437" cy="954107"/>
            </a:xfrm>
            <a:prstGeom prst="rect">
              <a:avLst/>
            </a:prstGeom>
            <a:noFill/>
            <a:ln w="9525">
              <a:noFill/>
              <a:miter lim="800000"/>
              <a:headEnd/>
              <a:tailEnd/>
            </a:ln>
          </p:spPr>
          <p:txBody>
            <a:bodyPr wrap="square">
              <a:spAutoFit/>
            </a:bodyPr>
            <a:lstStyle/>
            <a:p>
              <a:pPr lvl="0"/>
              <a:r>
                <a:rPr kumimoji="0" lang="en-US" sz="2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H</a:t>
              </a:r>
              <a:r>
                <a:rPr kumimoji="0" lang="en-US" sz="1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2</a:t>
              </a:r>
              <a:r>
                <a:rPr lang="sr-Latn-RS" sz="2800">
                  <a:solidFill>
                    <a:srgbClr val="D1D1D1"/>
                  </a:solidFill>
                  <a:latin typeface="Garamond" panose="02020404030301010803" pitchFamily="18" charset="0"/>
                </a:rPr>
                <a:t>C</a:t>
              </a:r>
              <a:r>
                <a:rPr kumimoji="0" lang="en-US" sz="2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O</a:t>
              </a:r>
              <a:r>
                <a:rPr lang="sr-Latn-RS" smtClean="0">
                  <a:solidFill>
                    <a:srgbClr val="D1D1D1"/>
                  </a:solidFill>
                  <a:latin typeface="Garamond" panose="02020404030301010803" pitchFamily="18" charset="0"/>
                </a:rPr>
                <a:t>3</a:t>
              </a:r>
              <a:endParaRPr kumimoji="0" lang="en-US" sz="1800" b="0" i="0" u="none" strike="noStrike" kern="1200" cap="none" spc="0" normalizeH="0" baseline="0" noProof="0" dirty="0">
                <a:ln>
                  <a:noFill/>
                </a:ln>
                <a:solidFill>
                  <a:srgbClr val="D1D1D1"/>
                </a:solidFill>
                <a:effectLst/>
                <a:uLnTx/>
                <a:uFillTx/>
                <a:latin typeface="Garamond" panose="02020404030301010803" pitchFamily="18" charset="0"/>
                <a:ea typeface="+mn-ea"/>
                <a:cs typeface="+mn-cs"/>
              </a:endParaRPr>
            </a:p>
            <a:p>
              <a:pPr lvl="0"/>
              <a:r>
                <a:rPr kumimoji="0" lang="en-US" sz="2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NaH</a:t>
              </a:r>
              <a:r>
                <a:rPr lang="sr-Latn-RS" sz="2800" smtClean="0">
                  <a:solidFill>
                    <a:srgbClr val="D1D1D1"/>
                  </a:solidFill>
                  <a:latin typeface="Garamond" panose="02020404030301010803" pitchFamily="18" charset="0"/>
                </a:rPr>
                <a:t>C</a:t>
              </a:r>
              <a:r>
                <a:rPr lang="en-US" sz="2800">
                  <a:solidFill>
                    <a:srgbClr val="D1D1D1"/>
                  </a:solidFill>
                  <a:latin typeface="Garamond" panose="02020404030301010803" pitchFamily="18" charset="0"/>
                </a:rPr>
                <a:t>O</a:t>
              </a:r>
              <a:r>
                <a:rPr lang="sr-Latn-RS">
                  <a:solidFill>
                    <a:srgbClr val="D1D1D1"/>
                  </a:solidFill>
                  <a:latin typeface="Garamond" panose="02020404030301010803" pitchFamily="18" charset="0"/>
                </a:rPr>
                <a:t>3</a:t>
              </a:r>
              <a:r>
                <a:rPr lang="sr-Latn-RS" sz="2800">
                  <a:solidFill>
                    <a:srgbClr val="D1D1D1"/>
                  </a:solidFill>
                  <a:latin typeface="Garamond" panose="02020404030301010803" pitchFamily="18" charset="0"/>
                </a:rPr>
                <a:t> </a:t>
              </a:r>
              <a:endParaRPr kumimoji="0" lang="en-US" sz="2000" b="0" i="0" u="none" strike="noStrike" kern="1200" cap="none" spc="0" normalizeH="0" baseline="0" noProof="0" dirty="0">
                <a:ln>
                  <a:noFill/>
                </a:ln>
                <a:solidFill>
                  <a:srgbClr val="D1D1D1"/>
                </a:solidFill>
                <a:effectLst/>
                <a:uLnTx/>
                <a:uFillTx/>
                <a:latin typeface="Garamond" panose="02020404030301010803" pitchFamily="18" charset="0"/>
                <a:ea typeface="+mn-ea"/>
                <a:cs typeface="+mn-cs"/>
              </a:endParaRPr>
            </a:p>
          </p:txBody>
        </p:sp>
        <p:sp>
          <p:nvSpPr>
            <p:cNvPr id="6" name="TextBox 4"/>
            <p:cNvSpPr txBox="1">
              <a:spLocks noChangeArrowheads="1"/>
            </p:cNvSpPr>
            <p:nvPr/>
          </p:nvSpPr>
          <p:spPr bwMode="auto">
            <a:xfrm>
              <a:off x="3287713" y="1956800"/>
              <a:ext cx="1370806"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1D1D1"/>
                  </a:solidFill>
                  <a:effectLst/>
                  <a:uLnTx/>
                  <a:uFillTx/>
                  <a:latin typeface="Garamond" panose="02020404030301010803" pitchFamily="18" charset="0"/>
                  <a:ea typeface="+mn-ea"/>
                  <a:cs typeface="+mn-cs"/>
                </a:rPr>
                <a:t>+ HCl</a:t>
              </a:r>
            </a:p>
          </p:txBody>
        </p:sp>
        <p:cxnSp>
          <p:nvCxnSpPr>
            <p:cNvPr id="7" name="Straight Arrow Connector 6"/>
            <p:cNvCxnSpPr/>
            <p:nvPr/>
          </p:nvCxnSpPr>
          <p:spPr>
            <a:xfrm>
              <a:off x="4658519" y="2213779"/>
              <a:ext cx="720725" cy="0"/>
            </a:xfrm>
            <a:prstGeom prst="straightConnector1">
              <a:avLst/>
            </a:prstGeom>
            <a:ln w="38100">
              <a:solidFill>
                <a:srgbClr val="D1D1D1"/>
              </a:solidFill>
              <a:tailEnd type="arrow"/>
            </a:ln>
          </p:spPr>
          <p:style>
            <a:lnRef idx="1">
              <a:schemeClr val="dk1"/>
            </a:lnRef>
            <a:fillRef idx="0">
              <a:schemeClr val="dk1"/>
            </a:fillRef>
            <a:effectRef idx="0">
              <a:schemeClr val="dk1"/>
            </a:effectRef>
            <a:fontRef idx="minor">
              <a:schemeClr val="tx1"/>
            </a:fontRef>
          </p:style>
        </p:cxnSp>
        <p:sp>
          <p:nvSpPr>
            <p:cNvPr id="8" name="TextBox 14"/>
            <p:cNvSpPr txBox="1">
              <a:spLocks noChangeArrowheads="1"/>
            </p:cNvSpPr>
            <p:nvPr/>
          </p:nvSpPr>
          <p:spPr bwMode="auto">
            <a:xfrm>
              <a:off x="5583237" y="1960523"/>
              <a:ext cx="2865438"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H</a:t>
              </a:r>
              <a:r>
                <a:rPr kumimoji="0" lang="en-US" sz="1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2</a:t>
              </a:r>
              <a:r>
                <a:rPr kumimoji="0" lang="sr-Latn-RS" sz="2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C</a:t>
              </a:r>
              <a:r>
                <a:rPr kumimoji="0" lang="en-US" sz="2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O</a:t>
              </a:r>
              <a:r>
                <a:rPr lang="sr-Latn-RS">
                  <a:solidFill>
                    <a:srgbClr val="D1D1D1"/>
                  </a:solidFill>
                  <a:latin typeface="Garamond" panose="02020404030301010803" pitchFamily="18" charset="0"/>
                </a:rPr>
                <a:t>3</a:t>
              </a:r>
              <a:r>
                <a:rPr kumimoji="0" lang="en-US" sz="1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 </a:t>
              </a:r>
              <a:r>
                <a:rPr kumimoji="0" lang="en-US" sz="2800" b="0" i="0" u="none" strike="noStrike" kern="1200" cap="none" spc="0" normalizeH="0" baseline="0" noProof="0">
                  <a:ln>
                    <a:noFill/>
                  </a:ln>
                  <a:solidFill>
                    <a:srgbClr val="D1D1D1"/>
                  </a:solidFill>
                  <a:effectLst/>
                  <a:uLnTx/>
                  <a:uFillTx/>
                  <a:latin typeface="Garamond" panose="02020404030301010803" pitchFamily="18" charset="0"/>
                  <a:ea typeface="+mn-ea"/>
                  <a:cs typeface="+mn-cs"/>
                </a:rPr>
                <a:t>+ </a:t>
              </a:r>
              <a:r>
                <a:rPr kumimoji="0" lang="sr-Latn-RS" sz="2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NaCl</a:t>
              </a:r>
              <a:endParaRPr kumimoji="0" lang="en-US" sz="2800" b="0" i="0" u="none" strike="noStrike" kern="1200" cap="none" spc="0" normalizeH="0" baseline="0" noProof="0">
                <a:ln>
                  <a:noFill/>
                </a:ln>
                <a:solidFill>
                  <a:srgbClr val="D1D1D1"/>
                </a:solidFill>
                <a:effectLst/>
                <a:uLnTx/>
                <a:uFillTx/>
                <a:latin typeface="Garamond" panose="02020404030301010803" pitchFamily="18" charset="0"/>
                <a:ea typeface="+mn-ea"/>
                <a:cs typeface="+mn-cs"/>
              </a:endParaRPr>
            </a:p>
          </p:txBody>
        </p:sp>
      </p:grpSp>
      <p:grpSp>
        <p:nvGrpSpPr>
          <p:cNvPr id="15" name="Group 14"/>
          <p:cNvGrpSpPr/>
          <p:nvPr/>
        </p:nvGrpSpPr>
        <p:grpSpPr>
          <a:xfrm>
            <a:off x="1116480" y="3482150"/>
            <a:ext cx="7187764" cy="954107"/>
            <a:chOff x="1673225" y="1736726"/>
            <a:chExt cx="7187764" cy="954107"/>
          </a:xfrm>
        </p:grpSpPr>
        <p:sp>
          <p:nvSpPr>
            <p:cNvPr id="16" name="TextBox 3"/>
            <p:cNvSpPr txBox="1">
              <a:spLocks noChangeArrowheads="1"/>
            </p:cNvSpPr>
            <p:nvPr/>
          </p:nvSpPr>
          <p:spPr bwMode="auto">
            <a:xfrm>
              <a:off x="1673225" y="1736726"/>
              <a:ext cx="1722437" cy="95410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H</a:t>
              </a:r>
              <a:r>
                <a:rPr kumimoji="0" lang="en-US" sz="1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2</a:t>
              </a:r>
              <a:r>
                <a:rPr kumimoji="0" lang="sr-Latn-RS" sz="2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C</a:t>
              </a:r>
              <a:r>
                <a:rPr kumimoji="0" lang="en-US" sz="2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O</a:t>
              </a:r>
              <a:r>
                <a:rPr lang="sr-Latn-RS">
                  <a:solidFill>
                    <a:srgbClr val="D1D1D1"/>
                  </a:solidFill>
                  <a:latin typeface="Garamond" panose="02020404030301010803" pitchFamily="18" charset="0"/>
                </a:rPr>
                <a:t>3</a:t>
              </a:r>
              <a:endParaRPr kumimoji="0" lang="en-US" sz="1800" b="0" i="0" u="none" strike="noStrike" kern="1200" cap="none" spc="0" normalizeH="0" baseline="0" noProof="0" dirty="0">
                <a:ln>
                  <a:noFill/>
                </a:ln>
                <a:solidFill>
                  <a:srgbClr val="D1D1D1"/>
                </a:solidFill>
                <a:effectLst/>
                <a:uLnTx/>
                <a:uFillTx/>
                <a:latin typeface="Garamond" panose="02020404030301010803" pitchFamily="18" charset="0"/>
                <a:ea typeface="+mn-ea"/>
                <a:cs typeface="+mn-cs"/>
              </a:endParaRPr>
            </a:p>
            <a:p>
              <a:pPr lvl="0"/>
              <a:r>
                <a:rPr lang="en-US" sz="2800">
                  <a:solidFill>
                    <a:srgbClr val="D1D1D1"/>
                  </a:solidFill>
                  <a:latin typeface="Garamond" panose="02020404030301010803" pitchFamily="18" charset="0"/>
                </a:rPr>
                <a:t>NaH</a:t>
              </a:r>
              <a:r>
                <a:rPr lang="sr-Latn-RS" sz="2800">
                  <a:solidFill>
                    <a:srgbClr val="D1D1D1"/>
                  </a:solidFill>
                  <a:latin typeface="Garamond" panose="02020404030301010803" pitchFamily="18" charset="0"/>
                </a:rPr>
                <a:t>C</a:t>
              </a:r>
              <a:r>
                <a:rPr lang="en-US" sz="2800">
                  <a:solidFill>
                    <a:srgbClr val="D1D1D1"/>
                  </a:solidFill>
                  <a:latin typeface="Garamond" panose="02020404030301010803" pitchFamily="18" charset="0"/>
                </a:rPr>
                <a:t>O</a:t>
              </a:r>
              <a:r>
                <a:rPr lang="sr-Latn-RS" sz="2000">
                  <a:solidFill>
                    <a:srgbClr val="D1D1D1"/>
                  </a:solidFill>
                  <a:latin typeface="Garamond" panose="02020404030301010803" pitchFamily="18" charset="0"/>
                </a:rPr>
                <a:t>3</a:t>
              </a:r>
              <a:endParaRPr kumimoji="0" lang="en-US" sz="2000" b="0" i="0" u="none" strike="noStrike" kern="1200" cap="none" spc="0" normalizeH="0" baseline="0" noProof="0" dirty="0">
                <a:ln>
                  <a:noFill/>
                </a:ln>
                <a:solidFill>
                  <a:srgbClr val="D1D1D1"/>
                </a:solidFill>
                <a:effectLst/>
                <a:uLnTx/>
                <a:uFillTx/>
                <a:latin typeface="Garamond" panose="02020404030301010803" pitchFamily="18" charset="0"/>
                <a:ea typeface="+mn-ea"/>
                <a:cs typeface="+mn-cs"/>
              </a:endParaRPr>
            </a:p>
          </p:txBody>
        </p:sp>
        <p:sp>
          <p:nvSpPr>
            <p:cNvPr id="17" name="TextBox 4"/>
            <p:cNvSpPr txBox="1">
              <a:spLocks noChangeArrowheads="1"/>
            </p:cNvSpPr>
            <p:nvPr/>
          </p:nvSpPr>
          <p:spPr bwMode="auto">
            <a:xfrm>
              <a:off x="3287713" y="1956800"/>
              <a:ext cx="1549726"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1D1D1"/>
                  </a:solidFill>
                  <a:effectLst/>
                  <a:uLnTx/>
                  <a:uFillTx/>
                  <a:latin typeface="Garamond" panose="02020404030301010803" pitchFamily="18" charset="0"/>
                  <a:ea typeface="+mn-ea"/>
                  <a:cs typeface="+mn-cs"/>
                </a:rPr>
                <a:t>+ </a:t>
              </a:r>
              <a:r>
                <a:rPr kumimoji="0" lang="sr-Latn-RS" sz="2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NaOH</a:t>
              </a:r>
              <a:endParaRPr kumimoji="0" lang="en-US" sz="2800" b="0" i="0" u="none" strike="noStrike" kern="1200" cap="none" spc="0" normalizeH="0" baseline="0" noProof="0">
                <a:ln>
                  <a:noFill/>
                </a:ln>
                <a:solidFill>
                  <a:srgbClr val="D1D1D1"/>
                </a:solidFill>
                <a:effectLst/>
                <a:uLnTx/>
                <a:uFillTx/>
                <a:latin typeface="Garamond" panose="02020404030301010803" pitchFamily="18" charset="0"/>
                <a:ea typeface="+mn-ea"/>
                <a:cs typeface="+mn-cs"/>
              </a:endParaRPr>
            </a:p>
          </p:txBody>
        </p:sp>
        <p:cxnSp>
          <p:nvCxnSpPr>
            <p:cNvPr id="18" name="Straight Arrow Connector 17"/>
            <p:cNvCxnSpPr/>
            <p:nvPr/>
          </p:nvCxnSpPr>
          <p:spPr>
            <a:xfrm>
              <a:off x="4904581" y="2213779"/>
              <a:ext cx="720725" cy="0"/>
            </a:xfrm>
            <a:prstGeom prst="straightConnector1">
              <a:avLst/>
            </a:prstGeom>
            <a:ln w="38100">
              <a:solidFill>
                <a:srgbClr val="D1D1D1"/>
              </a:solidFill>
              <a:tailEnd type="arrow"/>
            </a:ln>
          </p:spPr>
          <p:style>
            <a:lnRef idx="1">
              <a:schemeClr val="dk1"/>
            </a:lnRef>
            <a:fillRef idx="0">
              <a:schemeClr val="dk1"/>
            </a:fillRef>
            <a:effectRef idx="0">
              <a:schemeClr val="dk1"/>
            </a:effectRef>
            <a:fontRef idx="minor">
              <a:schemeClr val="tx1"/>
            </a:fontRef>
          </p:style>
        </p:cxnSp>
        <p:sp>
          <p:nvSpPr>
            <p:cNvPr id="19" name="TextBox 14"/>
            <p:cNvSpPr txBox="1">
              <a:spLocks noChangeArrowheads="1"/>
            </p:cNvSpPr>
            <p:nvPr/>
          </p:nvSpPr>
          <p:spPr bwMode="auto">
            <a:xfrm>
              <a:off x="5754686" y="1964923"/>
              <a:ext cx="3106303" cy="523220"/>
            </a:xfrm>
            <a:prstGeom prst="rect">
              <a:avLst/>
            </a:prstGeom>
            <a:noFill/>
            <a:ln w="9525">
              <a:noFill/>
              <a:miter lim="800000"/>
              <a:headEnd/>
              <a:tailEnd/>
            </a:ln>
          </p:spPr>
          <p:txBody>
            <a:bodyPr wrap="square">
              <a:spAutoFit/>
            </a:bodyPr>
            <a:lstStyle/>
            <a:p>
              <a:r>
                <a:rPr lang="en-US" sz="2800">
                  <a:solidFill>
                    <a:srgbClr val="D1D1D1"/>
                  </a:solidFill>
                  <a:latin typeface="Garamond" panose="02020404030301010803" pitchFamily="18" charset="0"/>
                </a:rPr>
                <a:t>NaH</a:t>
              </a:r>
              <a:r>
                <a:rPr lang="sr-Latn-RS" sz="2800">
                  <a:solidFill>
                    <a:srgbClr val="D1D1D1"/>
                  </a:solidFill>
                  <a:latin typeface="Garamond" panose="02020404030301010803" pitchFamily="18" charset="0"/>
                </a:rPr>
                <a:t>C</a:t>
              </a:r>
              <a:r>
                <a:rPr lang="en-US" sz="2800">
                  <a:solidFill>
                    <a:srgbClr val="D1D1D1"/>
                  </a:solidFill>
                  <a:latin typeface="Garamond" panose="02020404030301010803" pitchFamily="18" charset="0"/>
                </a:rPr>
                <a:t>O</a:t>
              </a:r>
              <a:r>
                <a:rPr lang="sr-Latn-RS" sz="2000" smtClean="0">
                  <a:solidFill>
                    <a:srgbClr val="D1D1D1"/>
                  </a:solidFill>
                  <a:latin typeface="Garamond" panose="02020404030301010803" pitchFamily="18" charset="0"/>
                </a:rPr>
                <a:t>3 </a:t>
              </a:r>
              <a:r>
                <a:rPr kumimoji="0" lang="en-US" sz="2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 </a:t>
              </a:r>
              <a:r>
                <a:rPr kumimoji="0" lang="sr-Latn-RS" sz="2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H</a:t>
              </a:r>
              <a:r>
                <a:rPr kumimoji="0" lang="en-US" sz="1800" b="0" i="0" u="none" strike="noStrike" kern="1200" cap="none" spc="0" normalizeH="0" baseline="0" noProof="0">
                  <a:ln>
                    <a:noFill/>
                  </a:ln>
                  <a:solidFill>
                    <a:srgbClr val="D1D1D1"/>
                  </a:solidFill>
                  <a:effectLst/>
                  <a:uLnTx/>
                  <a:uFillTx/>
                  <a:latin typeface="Garamond" panose="02020404030301010803" pitchFamily="18" charset="0"/>
                  <a:ea typeface="+mn-ea"/>
                  <a:cs typeface="+mn-cs"/>
                </a:rPr>
                <a:t>2</a:t>
              </a:r>
              <a:r>
                <a:rPr kumimoji="0" lang="sr-Latn-RS" sz="2800" b="0" i="0" u="none" strike="noStrike" kern="1200" cap="none" spc="0" normalizeH="0" baseline="0" noProof="0" smtClean="0">
                  <a:ln>
                    <a:noFill/>
                  </a:ln>
                  <a:solidFill>
                    <a:srgbClr val="D1D1D1"/>
                  </a:solidFill>
                  <a:effectLst/>
                  <a:uLnTx/>
                  <a:uFillTx/>
                  <a:latin typeface="Garamond" panose="02020404030301010803" pitchFamily="18" charset="0"/>
                  <a:ea typeface="+mn-ea"/>
                  <a:cs typeface="+mn-cs"/>
                </a:rPr>
                <a:t>O</a:t>
              </a:r>
              <a:endParaRPr kumimoji="0" lang="en-US" sz="2800" b="0" i="0" u="none" strike="noStrike" kern="1200" cap="none" spc="0" normalizeH="0" baseline="0" noProof="0">
                <a:ln>
                  <a:noFill/>
                </a:ln>
                <a:solidFill>
                  <a:srgbClr val="D1D1D1"/>
                </a:solidFill>
                <a:effectLst/>
                <a:uLnTx/>
                <a:uFillTx/>
                <a:latin typeface="Garamond" panose="02020404030301010803" pitchFamily="18" charset="0"/>
                <a:ea typeface="+mn-ea"/>
                <a:cs typeface="+mn-cs"/>
              </a:endParaRPr>
            </a:p>
          </p:txBody>
        </p:sp>
      </p:grpSp>
    </p:spTree>
    <p:extLst>
      <p:ext uri="{BB962C8B-B14F-4D97-AF65-F5344CB8AC3E}">
        <p14:creationId xmlns:p14="http://schemas.microsoft.com/office/powerpoint/2010/main" val="1091408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 name="Picture 26" descr="libra_PNG19.png"/>
          <p:cNvPicPr>
            <a:picLocks noChangeAspect="1"/>
          </p:cNvPicPr>
          <p:nvPr/>
        </p:nvPicPr>
        <p:blipFill>
          <a:blip r:embed="rId3"/>
          <a:stretch>
            <a:fillRect/>
          </a:stretch>
        </p:blipFill>
        <p:spPr>
          <a:xfrm>
            <a:off x="5625193" y="4267200"/>
            <a:ext cx="3302865" cy="2453406"/>
          </a:xfrm>
          <a:prstGeom prst="rect">
            <a:avLst/>
          </a:prstGeom>
        </p:spPr>
      </p:pic>
      <p:sp>
        <p:nvSpPr>
          <p:cNvPr id="8" name="Oval 7"/>
          <p:cNvSpPr/>
          <p:nvPr/>
        </p:nvSpPr>
        <p:spPr>
          <a:xfrm>
            <a:off x="381000" y="2286000"/>
            <a:ext cx="1371600" cy="6096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schemeClr val="tx1"/>
                </a:solidFill>
                <a:effectLst/>
                <a:uLnTx/>
                <a:uFillTx/>
                <a:latin typeface="Garamond" pitchFamily="18" charset="0"/>
                <a:ea typeface="+mn-ea"/>
                <a:cs typeface="+mn-cs"/>
              </a:rPr>
              <a:t>H+</a:t>
            </a:r>
            <a:endParaRPr kumimoji="0" lang="en-US" sz="18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9" name="Oval 8"/>
          <p:cNvSpPr/>
          <p:nvPr/>
        </p:nvSpPr>
        <p:spPr>
          <a:xfrm>
            <a:off x="381000" y="2743200"/>
            <a:ext cx="1371600" cy="6096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schemeClr val="tx1"/>
                </a:solidFill>
                <a:effectLst/>
                <a:uLnTx/>
                <a:uFillTx/>
                <a:latin typeface="Garamond" pitchFamily="18" charset="0"/>
                <a:ea typeface="+mn-ea"/>
                <a:cs typeface="+mn-cs"/>
              </a:rPr>
              <a:t>HCO3-</a:t>
            </a:r>
            <a:endParaRPr kumimoji="0" lang="en-US" sz="18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10" name="Oval 9"/>
          <p:cNvSpPr/>
          <p:nvPr/>
        </p:nvSpPr>
        <p:spPr>
          <a:xfrm>
            <a:off x="381000" y="3581400"/>
            <a:ext cx="1371600" cy="6096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schemeClr val="tx1"/>
                </a:solidFill>
                <a:effectLst/>
                <a:uLnTx/>
                <a:uFillTx/>
                <a:latin typeface="Garamond" pitchFamily="18" charset="0"/>
                <a:ea typeface="+mn-ea"/>
                <a:cs typeface="+mn-cs"/>
              </a:rPr>
              <a:t>Na+</a:t>
            </a:r>
            <a:endParaRPr kumimoji="0" lang="en-US" sz="18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11" name="Oval 10"/>
          <p:cNvSpPr/>
          <p:nvPr/>
        </p:nvSpPr>
        <p:spPr>
          <a:xfrm>
            <a:off x="381000" y="4038600"/>
            <a:ext cx="1371600" cy="6096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schemeClr val="tx1"/>
                </a:solidFill>
                <a:effectLst/>
                <a:uLnTx/>
                <a:uFillTx/>
                <a:latin typeface="Garamond" pitchFamily="18" charset="0"/>
                <a:ea typeface="+mn-ea"/>
                <a:cs typeface="+mn-cs"/>
              </a:rPr>
              <a:t>HCO3-</a:t>
            </a:r>
            <a:endParaRPr kumimoji="0" lang="en-US" sz="18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cxnSp>
        <p:nvCxnSpPr>
          <p:cNvPr id="13" name="Straight Arrow Connector 12"/>
          <p:cNvCxnSpPr/>
          <p:nvPr/>
        </p:nvCxnSpPr>
        <p:spPr>
          <a:xfrm>
            <a:off x="1981200" y="3429000"/>
            <a:ext cx="1447800" cy="1588"/>
          </a:xfrm>
          <a:prstGeom prst="straightConnector1">
            <a:avLst/>
          </a:prstGeom>
          <a:ln w="5715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81200" y="3429000"/>
            <a:ext cx="1371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2400" b="0" i="1" u="none" strike="noStrike" kern="1200" cap="none" spc="0" normalizeH="0" baseline="0" noProof="0" dirty="0" smtClean="0">
                <a:ln>
                  <a:noFill/>
                </a:ln>
                <a:solidFill>
                  <a:schemeClr val="accent1">
                    <a:lumMod val="40000"/>
                    <a:lumOff val="60000"/>
                  </a:schemeClr>
                </a:solidFill>
                <a:effectLst/>
                <a:uLnTx/>
                <a:uFillTx/>
                <a:latin typeface="Garamond" pitchFamily="18" charset="0"/>
                <a:ea typeface="+mn-ea"/>
                <a:cs typeface="+mn-cs"/>
              </a:rPr>
              <a:t>Disocijacija</a:t>
            </a:r>
            <a:endParaRPr kumimoji="0" lang="en-US" sz="2400" b="0" i="1" u="none" strike="noStrike" kern="1200" cap="none" spc="0" normalizeH="0" baseline="0" noProof="0" dirty="0">
              <a:ln>
                <a:noFill/>
              </a:ln>
              <a:solidFill>
                <a:schemeClr val="accent1">
                  <a:lumMod val="40000"/>
                  <a:lumOff val="60000"/>
                </a:schemeClr>
              </a:solidFill>
              <a:effectLst/>
              <a:uLnTx/>
              <a:uFillTx/>
              <a:latin typeface="Garamond" pitchFamily="18" charset="0"/>
              <a:ea typeface="+mn-ea"/>
              <a:cs typeface="+mn-cs"/>
            </a:endParaRPr>
          </a:p>
        </p:txBody>
      </p:sp>
      <p:sp>
        <p:nvSpPr>
          <p:cNvPr id="17" name="Oval 16"/>
          <p:cNvSpPr/>
          <p:nvPr/>
        </p:nvSpPr>
        <p:spPr>
          <a:xfrm>
            <a:off x="4495800" y="4038600"/>
            <a:ext cx="1371600" cy="609600"/>
          </a:xfrm>
          <a:prstGeom prst="ellipse">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schemeClr val="tx1"/>
                </a:solidFill>
                <a:effectLst/>
                <a:uLnTx/>
                <a:uFillTx/>
                <a:latin typeface="Garamond" pitchFamily="18" charset="0"/>
                <a:ea typeface="+mn-ea"/>
                <a:cs typeface="+mn-cs"/>
              </a:rPr>
              <a:t>H+</a:t>
            </a:r>
            <a:endParaRPr kumimoji="0" lang="en-US" sz="18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18" name="Oval 17"/>
          <p:cNvSpPr/>
          <p:nvPr/>
        </p:nvSpPr>
        <p:spPr>
          <a:xfrm>
            <a:off x="4572000" y="2057400"/>
            <a:ext cx="1371600" cy="6096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schemeClr val="tx1"/>
                </a:solidFill>
                <a:effectLst/>
                <a:uLnTx/>
                <a:uFillTx/>
                <a:latin typeface="Garamond" pitchFamily="18" charset="0"/>
                <a:ea typeface="+mn-ea"/>
                <a:cs typeface="+mn-cs"/>
              </a:rPr>
              <a:t>HCO3-</a:t>
            </a:r>
            <a:endParaRPr kumimoji="0" lang="en-US" sz="18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19" name="Oval 18"/>
          <p:cNvSpPr/>
          <p:nvPr/>
        </p:nvSpPr>
        <p:spPr>
          <a:xfrm>
            <a:off x="5257800" y="3124200"/>
            <a:ext cx="1371600" cy="609600"/>
          </a:xfrm>
          <a:prstGeom prst="ellipse">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schemeClr val="tx1"/>
                </a:solidFill>
                <a:effectLst/>
                <a:uLnTx/>
                <a:uFillTx/>
                <a:latin typeface="Garamond" pitchFamily="18" charset="0"/>
                <a:ea typeface="+mn-ea"/>
                <a:cs typeface="+mn-cs"/>
              </a:rPr>
              <a:t>Na+</a:t>
            </a:r>
            <a:endParaRPr kumimoji="0" lang="en-US" sz="18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20" name="Oval 19"/>
          <p:cNvSpPr/>
          <p:nvPr/>
        </p:nvSpPr>
        <p:spPr>
          <a:xfrm>
            <a:off x="3657600" y="2895600"/>
            <a:ext cx="1371600" cy="609600"/>
          </a:xfrm>
          <a:prstGeom prst="ellipse">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schemeClr val="tx1"/>
                </a:solidFill>
                <a:effectLst/>
                <a:uLnTx/>
                <a:uFillTx/>
                <a:latin typeface="Garamond" pitchFamily="18" charset="0"/>
                <a:ea typeface="+mn-ea"/>
                <a:cs typeface="+mn-cs"/>
              </a:rPr>
              <a:t>H+</a:t>
            </a:r>
            <a:endParaRPr kumimoji="0" lang="en-US" sz="18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21" name="Oval 20"/>
          <p:cNvSpPr/>
          <p:nvPr/>
        </p:nvSpPr>
        <p:spPr>
          <a:xfrm>
            <a:off x="3657600" y="3352800"/>
            <a:ext cx="1371600" cy="6096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schemeClr val="tx1"/>
                </a:solidFill>
                <a:effectLst/>
                <a:uLnTx/>
                <a:uFillTx/>
                <a:latin typeface="Garamond" pitchFamily="18" charset="0"/>
                <a:ea typeface="+mn-ea"/>
                <a:cs typeface="+mn-cs"/>
              </a:rPr>
              <a:t>HCO3-</a:t>
            </a:r>
            <a:endParaRPr kumimoji="0" lang="en-US" sz="18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22" name="Oval 21"/>
          <p:cNvSpPr/>
          <p:nvPr/>
        </p:nvSpPr>
        <p:spPr>
          <a:xfrm>
            <a:off x="7467600" y="685800"/>
            <a:ext cx="838200" cy="533400"/>
          </a:xfrm>
          <a:prstGeom prst="ellipse">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schemeClr val="tx1"/>
                </a:solidFill>
                <a:effectLst/>
                <a:uLnTx/>
                <a:uFillTx/>
                <a:latin typeface="Garamond" pitchFamily="18" charset="0"/>
                <a:ea typeface="+mn-ea"/>
                <a:cs typeface="+mn-cs"/>
              </a:rPr>
              <a:t>H+</a:t>
            </a:r>
            <a:endParaRPr kumimoji="0" lang="en-US" sz="20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23" name="Oval 22"/>
          <p:cNvSpPr/>
          <p:nvPr/>
        </p:nvSpPr>
        <p:spPr>
          <a:xfrm>
            <a:off x="7467600" y="1066800"/>
            <a:ext cx="838200" cy="5334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schemeClr val="tx1"/>
                </a:solidFill>
                <a:effectLst/>
                <a:uLnTx/>
                <a:uFillTx/>
                <a:latin typeface="Garamond" pitchFamily="18" charset="0"/>
                <a:ea typeface="+mn-ea"/>
                <a:cs typeface="+mn-cs"/>
              </a:rPr>
              <a:t>Cl-</a:t>
            </a:r>
            <a:endParaRPr kumimoji="0" lang="en-US" sz="20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24" name="Oval 23"/>
          <p:cNvSpPr/>
          <p:nvPr/>
        </p:nvSpPr>
        <p:spPr>
          <a:xfrm>
            <a:off x="7391400" y="5257800"/>
            <a:ext cx="990600" cy="533400"/>
          </a:xfrm>
          <a:prstGeom prst="ellipse">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schemeClr val="tx1"/>
                </a:solidFill>
                <a:effectLst/>
                <a:uLnTx/>
                <a:uFillTx/>
                <a:latin typeface="Garamond" pitchFamily="18" charset="0"/>
                <a:ea typeface="+mn-ea"/>
                <a:cs typeface="+mn-cs"/>
              </a:rPr>
              <a:t>Na+</a:t>
            </a:r>
            <a:endParaRPr kumimoji="0" lang="en-US" sz="20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25" name="Oval 24"/>
          <p:cNvSpPr/>
          <p:nvPr/>
        </p:nvSpPr>
        <p:spPr>
          <a:xfrm>
            <a:off x="7391400" y="5638800"/>
            <a:ext cx="990600" cy="5334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schemeClr val="tx1"/>
                </a:solidFill>
                <a:effectLst/>
                <a:uLnTx/>
                <a:uFillTx/>
                <a:latin typeface="Garamond" pitchFamily="18" charset="0"/>
                <a:ea typeface="+mn-ea"/>
                <a:cs typeface="+mn-cs"/>
              </a:rPr>
              <a:t>OH-</a:t>
            </a:r>
            <a:endParaRPr kumimoji="0" lang="en-US" sz="20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26" name="TextBox 25"/>
          <p:cNvSpPr txBox="1"/>
          <p:nvPr/>
        </p:nvSpPr>
        <p:spPr>
          <a:xfrm>
            <a:off x="152400" y="4800600"/>
            <a:ext cx="17526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0" i="1" u="none" strike="noStrike" kern="1200" cap="none" spc="0" normalizeH="0" baseline="0" noProof="0" dirty="0" smtClean="0">
                <a:ln>
                  <a:noFill/>
                </a:ln>
                <a:solidFill>
                  <a:schemeClr val="accent1">
                    <a:lumMod val="40000"/>
                    <a:lumOff val="60000"/>
                  </a:schemeClr>
                </a:solidFill>
                <a:effectLst/>
                <a:uLnTx/>
                <a:uFillTx/>
                <a:latin typeface="Garamond" pitchFamily="18" charset="0"/>
                <a:ea typeface="+mn-ea"/>
                <a:cs typeface="+mn-cs"/>
              </a:rPr>
              <a:t>Bikarbonatni puferski sistem</a:t>
            </a:r>
            <a:endParaRPr kumimoji="0" lang="en-US" sz="2400" b="0" i="1" u="none" strike="noStrike" kern="1200" cap="none" spc="0" normalizeH="0" baseline="0" noProof="0" dirty="0">
              <a:ln>
                <a:noFill/>
              </a:ln>
              <a:solidFill>
                <a:schemeClr val="accent1">
                  <a:lumMod val="40000"/>
                  <a:lumOff val="60000"/>
                </a:schemeClr>
              </a:solidFill>
              <a:effectLst/>
              <a:uLnTx/>
              <a:uFillTx/>
              <a:latin typeface="Garamond" pitchFamily="18" charset="0"/>
              <a:ea typeface="+mn-ea"/>
              <a:cs typeface="+mn-cs"/>
            </a:endParaRPr>
          </a:p>
        </p:txBody>
      </p:sp>
      <p:sp>
        <p:nvSpPr>
          <p:cNvPr id="29" name="Rounded Rectangle 28"/>
          <p:cNvSpPr/>
          <p:nvPr/>
        </p:nvSpPr>
        <p:spPr>
          <a:xfrm>
            <a:off x="6731865" y="5644243"/>
            <a:ext cx="1828800" cy="762000"/>
          </a:xfrm>
          <a:prstGeom prst="round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7200" b="1" i="0" u="none" strike="noStrike" kern="1200" cap="none" spc="0" normalizeH="0" baseline="0" noProof="0" smtClean="0">
                <a:ln>
                  <a:noFill/>
                </a:ln>
                <a:solidFill>
                  <a:srgbClr val="4F81BD">
                    <a:lumMod val="75000"/>
                  </a:srgbClr>
                </a:solidFill>
                <a:effectLst/>
                <a:uLnTx/>
                <a:uFillTx/>
                <a:latin typeface="Garamond" pitchFamily="18" charset="0"/>
                <a:ea typeface="+mn-ea"/>
                <a:cs typeface="+mn-cs"/>
              </a:rPr>
              <a:t>1</a:t>
            </a:r>
            <a:r>
              <a:rPr kumimoji="0" lang="sr-Latn-RS" sz="7200" b="1" i="0" u="none" strike="noStrike" kern="1200" cap="none" spc="0" normalizeH="0" baseline="0" noProof="0" smtClean="0">
                <a:ln>
                  <a:noFill/>
                </a:ln>
                <a:solidFill>
                  <a:srgbClr val="4F81BD">
                    <a:lumMod val="75000"/>
                  </a:srgbClr>
                </a:solidFill>
                <a:effectLst/>
                <a:uLnTx/>
                <a:uFillTx/>
                <a:latin typeface="Garamond" pitchFamily="18" charset="0"/>
                <a:ea typeface="+mn-ea"/>
                <a:cs typeface="+mn-cs"/>
              </a:rPr>
              <a:t>:20</a:t>
            </a:r>
            <a:endParaRPr kumimoji="0" lang="en-US" sz="7200" b="1" i="0" u="none" strike="noStrike" kern="1200" cap="none" spc="0" normalizeH="0" baseline="0" noProof="0" dirty="0">
              <a:ln>
                <a:noFill/>
              </a:ln>
              <a:solidFill>
                <a:srgbClr val="4F81BD">
                  <a:lumMod val="75000"/>
                </a:srgbClr>
              </a:solidFill>
              <a:effectLst/>
              <a:uLnTx/>
              <a:uFillTx/>
              <a:latin typeface="Garamond" pitchFamily="18" charset="0"/>
              <a:ea typeface="+mn-ea"/>
              <a:cs typeface="+mn-cs"/>
            </a:endParaRPr>
          </a:p>
        </p:txBody>
      </p:sp>
      <p:sp>
        <p:nvSpPr>
          <p:cNvPr id="30" name="Rounded Rectangle 29">
            <a:extLst>
              <a:ext uri="{FF2B5EF4-FFF2-40B4-BE49-F238E27FC236}">
                <a16:creationId xmlns:a16="http://schemas.microsoft.com/office/drawing/2014/main" id="{8A51B170-1A9B-4F90-ADE5-0344D787DA6F}"/>
              </a:ext>
            </a:extLst>
          </p:cNvPr>
          <p:cNvSpPr/>
          <p:nvPr/>
        </p:nvSpPr>
        <p:spPr>
          <a:xfrm>
            <a:off x="2779059" y="258520"/>
            <a:ext cx="3621742"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prstClr val="white"/>
                </a:solidFill>
                <a:effectLst/>
                <a:uLnTx/>
                <a:uFillTx/>
                <a:latin typeface="Garamond" pitchFamily="18" charset="0"/>
                <a:ea typeface="+mn-ea"/>
                <a:cs typeface="+mn-cs"/>
              </a:rPr>
              <a:t>Bikarbonatni pufer</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Tree>
    <p:extLst>
      <p:ext uri="{BB962C8B-B14F-4D97-AF65-F5344CB8AC3E}">
        <p14:creationId xmlns:p14="http://schemas.microsoft.com/office/powerpoint/2010/main" val="93952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3" fill="hold" grpId="0" nodeType="clickEffect">
                                  <p:stCondLst>
                                    <p:cond delay="0"/>
                                  </p:stCondLst>
                                  <p:iterate type="lt">
                                    <p:tmPct val="0"/>
                                  </p:iterate>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2000" fill="hold"/>
                                        <p:tgtEl>
                                          <p:spTgt spid="22"/>
                                        </p:tgtEl>
                                        <p:attrNameLst>
                                          <p:attrName>ppt_x</p:attrName>
                                        </p:attrNameLst>
                                      </p:cBhvr>
                                      <p:tavLst>
                                        <p:tav tm="0">
                                          <p:val>
                                            <p:strVal val="1+#ppt_w/2"/>
                                          </p:val>
                                        </p:tav>
                                        <p:tav tm="100000">
                                          <p:val>
                                            <p:strVal val="#ppt_x"/>
                                          </p:val>
                                        </p:tav>
                                      </p:tavLst>
                                    </p:anim>
                                    <p:anim calcmode="lin" valueType="num">
                                      <p:cBhvr additive="base">
                                        <p:cTn id="33" dur="2000" fill="hold"/>
                                        <p:tgtEl>
                                          <p:spTgt spid="22"/>
                                        </p:tgtEl>
                                        <p:attrNameLst>
                                          <p:attrName>ppt_y</p:attrName>
                                        </p:attrNameLst>
                                      </p:cBhvr>
                                      <p:tavLst>
                                        <p:tav tm="0">
                                          <p:val>
                                            <p:strVal val="0-#ppt_h/2"/>
                                          </p:val>
                                        </p:tav>
                                        <p:tav tm="100000">
                                          <p:val>
                                            <p:strVal val="#ppt_y"/>
                                          </p:val>
                                        </p:tav>
                                      </p:tavLst>
                                    </p:anim>
                                  </p:childTnLst>
                                </p:cTn>
                              </p:par>
                              <p:par>
                                <p:cTn id="34" presetID="2" presetClass="entr" presetSubtype="3" fill="hold" grpId="0" nodeType="withEffect">
                                  <p:stCondLst>
                                    <p:cond delay="0"/>
                                  </p:stCondLst>
                                  <p:iterate type="lt">
                                    <p:tmPct val="0"/>
                                  </p:iterate>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2000" fill="hold"/>
                                        <p:tgtEl>
                                          <p:spTgt spid="23"/>
                                        </p:tgtEl>
                                        <p:attrNameLst>
                                          <p:attrName>ppt_x</p:attrName>
                                        </p:attrNameLst>
                                      </p:cBhvr>
                                      <p:tavLst>
                                        <p:tav tm="0">
                                          <p:val>
                                            <p:strVal val="1+#ppt_w/2"/>
                                          </p:val>
                                        </p:tav>
                                        <p:tav tm="100000">
                                          <p:val>
                                            <p:strVal val="#ppt_x"/>
                                          </p:val>
                                        </p:tav>
                                      </p:tavLst>
                                    </p:anim>
                                    <p:anim calcmode="lin" valueType="num">
                                      <p:cBhvr additive="base">
                                        <p:cTn id="37" dur="2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1" nodeType="clickEffect">
                                  <p:stCondLst>
                                    <p:cond delay="0"/>
                                  </p:stCondLst>
                                  <p:iterate type="lt">
                                    <p:tmPct val="0"/>
                                  </p:iterate>
                                  <p:childTnLst>
                                    <p:animMotion origin="layout" path="M 0 -4.44444E-6 L 0.00417 0.11667 " pathEditMode="relative" rAng="0" ptsTypes="AA">
                                      <p:cBhvr>
                                        <p:cTn id="41" dur="1000" fill="hold"/>
                                        <p:tgtEl>
                                          <p:spTgt spid="23"/>
                                        </p:tgtEl>
                                        <p:attrNameLst>
                                          <p:attrName>ppt_x</p:attrName>
                                          <p:attrName>ppt_y</p:attrName>
                                        </p:attrNameLst>
                                      </p:cBhvr>
                                      <p:rCtr x="2" y="58"/>
                                    </p:animMotion>
                                  </p:childTnLst>
                                </p:cTn>
                              </p:par>
                            </p:childTnLst>
                          </p:cTn>
                        </p:par>
                      </p:childTnLst>
                    </p:cTn>
                  </p:par>
                  <p:par>
                    <p:cTn id="42" fill="hold">
                      <p:stCondLst>
                        <p:cond delay="indefinite"/>
                      </p:stCondLst>
                      <p:childTnLst>
                        <p:par>
                          <p:cTn id="43" fill="hold">
                            <p:stCondLst>
                              <p:cond delay="0"/>
                            </p:stCondLst>
                            <p:childTnLst>
                              <p:par>
                                <p:cTn id="44" presetID="27" presetClass="emph" presetSubtype="0" fill="hold" grpId="1" nodeType="clickEffect">
                                  <p:stCondLst>
                                    <p:cond delay="0"/>
                                  </p:stCondLst>
                                  <p:iterate type="lt">
                                    <p:tmPct val="0"/>
                                  </p:iterate>
                                  <p:childTnLst>
                                    <p:animClr clrSpc="rgb" dir="cw">
                                      <p:cBhvr override="childStyle">
                                        <p:cTn id="45" dur="500" autoRev="1" fill="hold"/>
                                        <p:tgtEl>
                                          <p:spTgt spid="22"/>
                                        </p:tgtEl>
                                        <p:attrNameLst>
                                          <p:attrName>style.color</p:attrName>
                                        </p:attrNameLst>
                                      </p:cBhvr>
                                      <p:to>
                                        <a:schemeClr val="bg1"/>
                                      </p:to>
                                    </p:animClr>
                                    <p:animClr clrSpc="rgb" dir="cw">
                                      <p:cBhvr>
                                        <p:cTn id="46" dur="500" autoRev="1" fill="hold"/>
                                        <p:tgtEl>
                                          <p:spTgt spid="22"/>
                                        </p:tgtEl>
                                        <p:attrNameLst>
                                          <p:attrName>fillcolor</p:attrName>
                                        </p:attrNameLst>
                                      </p:cBhvr>
                                      <p:to>
                                        <a:schemeClr val="bg1"/>
                                      </p:to>
                                    </p:animClr>
                                    <p:set>
                                      <p:cBhvr>
                                        <p:cTn id="47" dur="500" autoRev="1" fill="hold"/>
                                        <p:tgtEl>
                                          <p:spTgt spid="22"/>
                                        </p:tgtEl>
                                        <p:attrNameLst>
                                          <p:attrName>fill.type</p:attrName>
                                        </p:attrNameLst>
                                      </p:cBhvr>
                                      <p:to>
                                        <p:strVal val="solid"/>
                                      </p:to>
                                    </p:set>
                                    <p:set>
                                      <p:cBhvr>
                                        <p:cTn id="48" dur="500" autoRev="1" fill="hold"/>
                                        <p:tgtEl>
                                          <p:spTgt spid="22"/>
                                        </p:tgtEl>
                                        <p:attrNameLst>
                                          <p:attrName>fill.on</p:attrName>
                                        </p:attrNameLst>
                                      </p:cBhvr>
                                      <p:to>
                                        <p:strVal val="true"/>
                                      </p:to>
                                    </p:set>
                                  </p:childTnLst>
                                </p:cTn>
                              </p:par>
                            </p:childTnLst>
                          </p:cTn>
                        </p:par>
                        <p:par>
                          <p:cTn id="49" fill="hold">
                            <p:stCondLst>
                              <p:cond delay="1000"/>
                            </p:stCondLst>
                            <p:childTnLst>
                              <p:par>
                                <p:cTn id="50" presetID="27" presetClass="emph" presetSubtype="0" fill="hold" grpId="2" nodeType="afterEffect">
                                  <p:stCondLst>
                                    <p:cond delay="0"/>
                                  </p:stCondLst>
                                  <p:iterate type="lt">
                                    <p:tmPct val="0"/>
                                  </p:iterate>
                                  <p:childTnLst>
                                    <p:animClr clrSpc="rgb" dir="cw">
                                      <p:cBhvr override="childStyle">
                                        <p:cTn id="51" dur="500" autoRev="1" fill="hold"/>
                                        <p:tgtEl>
                                          <p:spTgt spid="22"/>
                                        </p:tgtEl>
                                        <p:attrNameLst>
                                          <p:attrName>style.color</p:attrName>
                                        </p:attrNameLst>
                                      </p:cBhvr>
                                      <p:to>
                                        <a:schemeClr val="bg1"/>
                                      </p:to>
                                    </p:animClr>
                                    <p:animClr clrSpc="rgb" dir="cw">
                                      <p:cBhvr>
                                        <p:cTn id="52" dur="500" autoRev="1" fill="hold"/>
                                        <p:tgtEl>
                                          <p:spTgt spid="22"/>
                                        </p:tgtEl>
                                        <p:attrNameLst>
                                          <p:attrName>fillcolor</p:attrName>
                                        </p:attrNameLst>
                                      </p:cBhvr>
                                      <p:to>
                                        <a:schemeClr val="bg1"/>
                                      </p:to>
                                    </p:animClr>
                                    <p:set>
                                      <p:cBhvr>
                                        <p:cTn id="53" dur="500" autoRev="1" fill="hold"/>
                                        <p:tgtEl>
                                          <p:spTgt spid="22"/>
                                        </p:tgtEl>
                                        <p:attrNameLst>
                                          <p:attrName>fill.type</p:attrName>
                                        </p:attrNameLst>
                                      </p:cBhvr>
                                      <p:to>
                                        <p:strVal val="solid"/>
                                      </p:to>
                                    </p:set>
                                    <p:set>
                                      <p:cBhvr>
                                        <p:cTn id="54" dur="500" autoRev="1" fill="hold"/>
                                        <p:tgtEl>
                                          <p:spTgt spid="22"/>
                                        </p:tgtEl>
                                        <p:attrNameLst>
                                          <p:attrName>fill.on</p:attrName>
                                        </p:attrNameLst>
                                      </p:cBhvr>
                                      <p:to>
                                        <p:strVal val="true"/>
                                      </p:to>
                                    </p:set>
                                  </p:childTnLst>
                                </p:cTn>
                              </p:par>
                            </p:childTnLst>
                          </p:cTn>
                        </p:par>
                        <p:par>
                          <p:cTn id="55" fill="hold">
                            <p:stCondLst>
                              <p:cond delay="2000"/>
                            </p:stCondLst>
                            <p:childTnLst>
                              <p:par>
                                <p:cTn id="56" presetID="27" presetClass="emph" presetSubtype="0" fill="hold" grpId="3" nodeType="afterEffect">
                                  <p:stCondLst>
                                    <p:cond delay="0"/>
                                  </p:stCondLst>
                                  <p:iterate type="lt">
                                    <p:tmPct val="0"/>
                                  </p:iterate>
                                  <p:childTnLst>
                                    <p:animClr clrSpc="rgb" dir="cw">
                                      <p:cBhvr override="childStyle">
                                        <p:cTn id="57" dur="500" autoRev="1" fill="hold"/>
                                        <p:tgtEl>
                                          <p:spTgt spid="22"/>
                                        </p:tgtEl>
                                        <p:attrNameLst>
                                          <p:attrName>style.color</p:attrName>
                                        </p:attrNameLst>
                                      </p:cBhvr>
                                      <p:to>
                                        <a:schemeClr val="bg1"/>
                                      </p:to>
                                    </p:animClr>
                                    <p:animClr clrSpc="rgb" dir="cw">
                                      <p:cBhvr>
                                        <p:cTn id="58" dur="500" autoRev="1" fill="hold"/>
                                        <p:tgtEl>
                                          <p:spTgt spid="22"/>
                                        </p:tgtEl>
                                        <p:attrNameLst>
                                          <p:attrName>fillcolor</p:attrName>
                                        </p:attrNameLst>
                                      </p:cBhvr>
                                      <p:to>
                                        <a:schemeClr val="bg1"/>
                                      </p:to>
                                    </p:animClr>
                                    <p:set>
                                      <p:cBhvr>
                                        <p:cTn id="59" dur="500" autoRev="1" fill="hold"/>
                                        <p:tgtEl>
                                          <p:spTgt spid="22"/>
                                        </p:tgtEl>
                                        <p:attrNameLst>
                                          <p:attrName>fill.type</p:attrName>
                                        </p:attrNameLst>
                                      </p:cBhvr>
                                      <p:to>
                                        <p:strVal val="solid"/>
                                      </p:to>
                                    </p:set>
                                    <p:set>
                                      <p:cBhvr>
                                        <p:cTn id="60" dur="500" autoRev="1" fill="hold"/>
                                        <p:tgtEl>
                                          <p:spTgt spid="22"/>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35" presetClass="path" presetSubtype="0" accel="50000" decel="50000" fill="hold" grpId="4" nodeType="clickEffect">
                                  <p:stCondLst>
                                    <p:cond delay="0"/>
                                  </p:stCondLst>
                                  <p:iterate type="lt">
                                    <p:tmPct val="0"/>
                                  </p:iterate>
                                  <p:childTnLst>
                                    <p:animMotion origin="layout" path="M -0.0125 -0.00556 L -0.2875 0.15 " pathEditMode="relative" rAng="0" ptsTypes="AA">
                                      <p:cBhvr>
                                        <p:cTn id="64" dur="2000" fill="hold"/>
                                        <p:tgtEl>
                                          <p:spTgt spid="22"/>
                                        </p:tgtEl>
                                        <p:attrNameLst>
                                          <p:attrName>ppt_x</p:attrName>
                                          <p:attrName>ppt_y</p:attrName>
                                        </p:attrNameLst>
                                      </p:cBhvr>
                                      <p:rCtr x="-138" y="78"/>
                                    </p:animMotion>
                                  </p:childTnLst>
                                </p:cTn>
                              </p:par>
                            </p:childTnLst>
                          </p:cTn>
                        </p:par>
                        <p:par>
                          <p:cTn id="65" fill="hold">
                            <p:stCondLst>
                              <p:cond delay="2000"/>
                            </p:stCondLst>
                            <p:childTnLst>
                              <p:par>
                                <p:cTn id="66" presetID="26" presetClass="emph" presetSubtype="0" fill="hold" grpId="6" nodeType="afterEffect">
                                  <p:stCondLst>
                                    <p:cond delay="0"/>
                                  </p:stCondLst>
                                  <p:iterate type="lt">
                                    <p:tmPct val="0"/>
                                  </p:iterate>
                                  <p:childTnLst>
                                    <p:animEffect transition="out" filter="fade">
                                      <p:cBhvr>
                                        <p:cTn id="67" dur="1000" tmFilter="0, 0; .2, .5; .8, .5; 1, 0"/>
                                        <p:tgtEl>
                                          <p:spTgt spid="22"/>
                                        </p:tgtEl>
                                      </p:cBhvr>
                                    </p:animEffect>
                                    <p:animScale>
                                      <p:cBhvr>
                                        <p:cTn id="68" dur="500" autoRev="1" fill="hold"/>
                                        <p:tgtEl>
                                          <p:spTgt spid="22"/>
                                        </p:tgtEl>
                                      </p:cBhvr>
                                      <p:by x="105000" y="105000"/>
                                    </p:animScale>
                                  </p:childTnLst>
                                </p:cTn>
                              </p:par>
                              <p:par>
                                <p:cTn id="69" presetID="26" presetClass="emph" presetSubtype="0" fill="hold" grpId="1" nodeType="withEffect">
                                  <p:stCondLst>
                                    <p:cond delay="0"/>
                                  </p:stCondLst>
                                  <p:childTnLst>
                                    <p:animEffect transition="out" filter="fade">
                                      <p:cBhvr>
                                        <p:cTn id="70" dur="1000" tmFilter="0, 0; .2, .5; .8, .5; 1, 0"/>
                                        <p:tgtEl>
                                          <p:spTgt spid="18"/>
                                        </p:tgtEl>
                                      </p:cBhvr>
                                    </p:animEffect>
                                    <p:animScale>
                                      <p:cBhvr>
                                        <p:cTn id="71" dur="500" autoRev="1" fill="hold"/>
                                        <p:tgtEl>
                                          <p:spTgt spid="18"/>
                                        </p:tgtEl>
                                      </p:cBhvr>
                                      <p:by x="105000" y="105000"/>
                                    </p:animScale>
                                  </p:childTnLst>
                                </p:cTn>
                              </p:par>
                            </p:childTnLst>
                          </p:cTn>
                        </p:par>
                        <p:par>
                          <p:cTn id="72" fill="hold">
                            <p:stCondLst>
                              <p:cond delay="3000"/>
                            </p:stCondLst>
                            <p:childTnLst>
                              <p:par>
                                <p:cTn id="73" presetID="26" presetClass="emph" presetSubtype="0" fill="hold" grpId="2" nodeType="afterEffect">
                                  <p:stCondLst>
                                    <p:cond delay="0"/>
                                  </p:stCondLst>
                                  <p:childTnLst>
                                    <p:animEffect transition="out" filter="fade">
                                      <p:cBhvr>
                                        <p:cTn id="74" dur="1000" tmFilter="0, 0; .2, .5; .8, .5; 1, 0"/>
                                        <p:tgtEl>
                                          <p:spTgt spid="18"/>
                                        </p:tgtEl>
                                      </p:cBhvr>
                                    </p:animEffect>
                                    <p:animScale>
                                      <p:cBhvr>
                                        <p:cTn id="75" dur="500" autoRev="1" fill="hold"/>
                                        <p:tgtEl>
                                          <p:spTgt spid="18"/>
                                        </p:tgtEl>
                                      </p:cBhvr>
                                      <p:by x="105000" y="105000"/>
                                    </p:animScale>
                                  </p:childTnLst>
                                </p:cTn>
                              </p:par>
                              <p:par>
                                <p:cTn id="76" presetID="26" presetClass="emph" presetSubtype="0" fill="hold" grpId="7" nodeType="withEffect">
                                  <p:stCondLst>
                                    <p:cond delay="0"/>
                                  </p:stCondLst>
                                  <p:iterate type="lt">
                                    <p:tmPct val="0"/>
                                  </p:iterate>
                                  <p:childTnLst>
                                    <p:animEffect transition="out" filter="fade">
                                      <p:cBhvr>
                                        <p:cTn id="77" dur="1000" tmFilter="0, 0; .2, .5; .8, .5; 1, 0"/>
                                        <p:tgtEl>
                                          <p:spTgt spid="22"/>
                                        </p:tgtEl>
                                      </p:cBhvr>
                                    </p:animEffect>
                                    <p:animScale>
                                      <p:cBhvr>
                                        <p:cTn id="78" dur="500" autoRev="1" fill="hold"/>
                                        <p:tgtEl>
                                          <p:spTgt spid="22"/>
                                        </p:tgtEl>
                                      </p:cBhvr>
                                      <p:by x="105000" y="105000"/>
                                    </p:animScale>
                                  </p:childTnLst>
                                </p:cTn>
                              </p:par>
                            </p:childTnLst>
                          </p:cTn>
                        </p:par>
                        <p:par>
                          <p:cTn id="79" fill="hold">
                            <p:stCondLst>
                              <p:cond delay="4000"/>
                            </p:stCondLst>
                            <p:childTnLst>
                              <p:par>
                                <p:cTn id="80" presetID="26" presetClass="emph" presetSubtype="0" fill="hold" grpId="3" nodeType="afterEffect">
                                  <p:stCondLst>
                                    <p:cond delay="0"/>
                                  </p:stCondLst>
                                  <p:childTnLst>
                                    <p:animEffect transition="out" filter="fade">
                                      <p:cBhvr>
                                        <p:cTn id="81" dur="1000" tmFilter="0, 0; .2, .5; .8, .5; 1, 0"/>
                                        <p:tgtEl>
                                          <p:spTgt spid="18"/>
                                        </p:tgtEl>
                                      </p:cBhvr>
                                    </p:animEffect>
                                    <p:animScale>
                                      <p:cBhvr>
                                        <p:cTn id="82" dur="500" autoRev="1" fill="hold"/>
                                        <p:tgtEl>
                                          <p:spTgt spid="18"/>
                                        </p:tgtEl>
                                      </p:cBhvr>
                                      <p:by x="105000" y="105000"/>
                                    </p:animScale>
                                  </p:childTnLst>
                                </p:cTn>
                              </p:par>
                              <p:par>
                                <p:cTn id="83" presetID="26" presetClass="emph" presetSubtype="0" fill="hold" grpId="8" nodeType="withEffect">
                                  <p:stCondLst>
                                    <p:cond delay="0"/>
                                  </p:stCondLst>
                                  <p:iterate type="lt">
                                    <p:tmPct val="0"/>
                                  </p:iterate>
                                  <p:childTnLst>
                                    <p:animEffect transition="out" filter="fade">
                                      <p:cBhvr>
                                        <p:cTn id="84" dur="1000" tmFilter="0, 0; .2, .5; .8, .5; 1, 0"/>
                                        <p:tgtEl>
                                          <p:spTgt spid="22"/>
                                        </p:tgtEl>
                                      </p:cBhvr>
                                    </p:animEffect>
                                    <p:animScale>
                                      <p:cBhvr>
                                        <p:cTn id="85" dur="500" autoRev="1" fill="hold"/>
                                        <p:tgtEl>
                                          <p:spTgt spid="22"/>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5" nodeType="clickEffect">
                                  <p:stCondLst>
                                    <p:cond delay="0"/>
                                  </p:stCondLst>
                                  <p:iterate type="lt">
                                    <p:tmPct val="0"/>
                                  </p:iterate>
                                  <p:childTnLst>
                                    <p:animEffect transition="out" filter="fade">
                                      <p:cBhvr>
                                        <p:cTn id="89" dur="1000"/>
                                        <p:tgtEl>
                                          <p:spTgt spid="22"/>
                                        </p:tgtEl>
                                      </p:cBhvr>
                                    </p:animEffect>
                                    <p:set>
                                      <p:cBhvr>
                                        <p:cTn id="90" dur="1" fill="hold">
                                          <p:stCondLst>
                                            <p:cond delay="999"/>
                                          </p:stCondLst>
                                        </p:cTn>
                                        <p:tgtEl>
                                          <p:spTgt spid="22"/>
                                        </p:tgtEl>
                                        <p:attrNameLst>
                                          <p:attrName>style.visibility</p:attrName>
                                        </p:attrNameLst>
                                      </p:cBhvr>
                                      <p:to>
                                        <p:strVal val="hidden"/>
                                      </p:to>
                                    </p:set>
                                  </p:childTnLst>
                                </p:cTn>
                              </p:par>
                              <p:par>
                                <p:cTn id="91" presetID="10" presetClass="exit" presetSubtype="0" fill="hold" grpId="2" nodeType="withEffect">
                                  <p:stCondLst>
                                    <p:cond delay="0"/>
                                  </p:stCondLst>
                                  <p:iterate type="lt">
                                    <p:tmPct val="0"/>
                                  </p:iterate>
                                  <p:childTnLst>
                                    <p:animEffect transition="out" filter="fade">
                                      <p:cBhvr>
                                        <p:cTn id="92" dur="1000"/>
                                        <p:tgtEl>
                                          <p:spTgt spid="23"/>
                                        </p:tgtEl>
                                      </p:cBhvr>
                                    </p:animEffect>
                                    <p:set>
                                      <p:cBhvr>
                                        <p:cTn id="93" dur="1" fill="hold">
                                          <p:stCondLst>
                                            <p:cond delay="999"/>
                                          </p:stCondLst>
                                        </p:cTn>
                                        <p:tgtEl>
                                          <p:spTgt spid="23"/>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6"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additive="base">
                                        <p:cTn id="98" dur="2000" fill="hold"/>
                                        <p:tgtEl>
                                          <p:spTgt spid="24"/>
                                        </p:tgtEl>
                                        <p:attrNameLst>
                                          <p:attrName>ppt_x</p:attrName>
                                        </p:attrNameLst>
                                      </p:cBhvr>
                                      <p:tavLst>
                                        <p:tav tm="0">
                                          <p:val>
                                            <p:strVal val="1+#ppt_w/2"/>
                                          </p:val>
                                        </p:tav>
                                        <p:tav tm="100000">
                                          <p:val>
                                            <p:strVal val="#ppt_x"/>
                                          </p:val>
                                        </p:tav>
                                      </p:tavLst>
                                    </p:anim>
                                    <p:anim calcmode="lin" valueType="num">
                                      <p:cBhvr additive="base">
                                        <p:cTn id="99" dur="2000" fill="hold"/>
                                        <p:tgtEl>
                                          <p:spTgt spid="24"/>
                                        </p:tgtEl>
                                        <p:attrNameLst>
                                          <p:attrName>ppt_y</p:attrName>
                                        </p:attrNameLst>
                                      </p:cBhvr>
                                      <p:tavLst>
                                        <p:tav tm="0">
                                          <p:val>
                                            <p:strVal val="1+#ppt_h/2"/>
                                          </p:val>
                                        </p:tav>
                                        <p:tav tm="100000">
                                          <p:val>
                                            <p:strVal val="#ppt_y"/>
                                          </p:val>
                                        </p:tav>
                                      </p:tavLst>
                                    </p:anim>
                                  </p:childTnLst>
                                </p:cTn>
                              </p:par>
                              <p:par>
                                <p:cTn id="100" presetID="2" presetClass="entr" presetSubtype="6"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2000" fill="hold"/>
                                        <p:tgtEl>
                                          <p:spTgt spid="25"/>
                                        </p:tgtEl>
                                        <p:attrNameLst>
                                          <p:attrName>ppt_x</p:attrName>
                                        </p:attrNameLst>
                                      </p:cBhvr>
                                      <p:tavLst>
                                        <p:tav tm="0">
                                          <p:val>
                                            <p:strVal val="1+#ppt_w/2"/>
                                          </p:val>
                                        </p:tav>
                                        <p:tav tm="100000">
                                          <p:val>
                                            <p:strVal val="#ppt_x"/>
                                          </p:val>
                                        </p:tav>
                                      </p:tavLst>
                                    </p:anim>
                                    <p:anim calcmode="lin" valueType="num">
                                      <p:cBhvr additive="base">
                                        <p:cTn id="103"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64" presetClass="path" presetSubtype="0" accel="50000" decel="50000" fill="hold" grpId="1" nodeType="clickEffect">
                                  <p:stCondLst>
                                    <p:cond delay="0"/>
                                  </p:stCondLst>
                                  <p:childTnLst>
                                    <p:animMotion origin="layout" path="M 3.33333E-6 2.22222E-6 L 3.33333E-6 -0.12222 " pathEditMode="relative" rAng="0" ptsTypes="AA">
                                      <p:cBhvr>
                                        <p:cTn id="107" dur="1000" fill="hold"/>
                                        <p:tgtEl>
                                          <p:spTgt spid="24"/>
                                        </p:tgtEl>
                                        <p:attrNameLst>
                                          <p:attrName>ppt_x</p:attrName>
                                          <p:attrName>ppt_y</p:attrName>
                                        </p:attrNameLst>
                                      </p:cBhvr>
                                      <p:rCtr x="0" y="-61"/>
                                    </p:animMotion>
                                  </p:childTnLst>
                                </p:cTn>
                              </p:par>
                            </p:childTnLst>
                          </p:cTn>
                        </p:par>
                      </p:childTnLst>
                    </p:cTn>
                  </p:par>
                  <p:par>
                    <p:cTn id="108" fill="hold">
                      <p:stCondLst>
                        <p:cond delay="indefinite"/>
                      </p:stCondLst>
                      <p:childTnLst>
                        <p:par>
                          <p:cTn id="109" fill="hold">
                            <p:stCondLst>
                              <p:cond delay="0"/>
                            </p:stCondLst>
                            <p:childTnLst>
                              <p:par>
                                <p:cTn id="110" presetID="27" presetClass="emph" presetSubtype="0" fill="hold" grpId="1" nodeType="clickEffect">
                                  <p:stCondLst>
                                    <p:cond delay="0"/>
                                  </p:stCondLst>
                                  <p:childTnLst>
                                    <p:animClr clrSpc="rgb" dir="cw">
                                      <p:cBhvr override="childStyle">
                                        <p:cTn id="111" dur="500" autoRev="1" fill="hold"/>
                                        <p:tgtEl>
                                          <p:spTgt spid="25"/>
                                        </p:tgtEl>
                                        <p:attrNameLst>
                                          <p:attrName>style.color</p:attrName>
                                        </p:attrNameLst>
                                      </p:cBhvr>
                                      <p:to>
                                        <a:schemeClr val="bg1"/>
                                      </p:to>
                                    </p:animClr>
                                    <p:animClr clrSpc="rgb" dir="cw">
                                      <p:cBhvr>
                                        <p:cTn id="112" dur="500" autoRev="1" fill="hold"/>
                                        <p:tgtEl>
                                          <p:spTgt spid="25"/>
                                        </p:tgtEl>
                                        <p:attrNameLst>
                                          <p:attrName>fillcolor</p:attrName>
                                        </p:attrNameLst>
                                      </p:cBhvr>
                                      <p:to>
                                        <a:schemeClr val="bg1"/>
                                      </p:to>
                                    </p:animClr>
                                    <p:set>
                                      <p:cBhvr>
                                        <p:cTn id="113" dur="500" autoRev="1" fill="hold"/>
                                        <p:tgtEl>
                                          <p:spTgt spid="25"/>
                                        </p:tgtEl>
                                        <p:attrNameLst>
                                          <p:attrName>fill.type</p:attrName>
                                        </p:attrNameLst>
                                      </p:cBhvr>
                                      <p:to>
                                        <p:strVal val="solid"/>
                                      </p:to>
                                    </p:set>
                                    <p:set>
                                      <p:cBhvr>
                                        <p:cTn id="114" dur="500" autoRev="1" fill="hold"/>
                                        <p:tgtEl>
                                          <p:spTgt spid="25"/>
                                        </p:tgtEl>
                                        <p:attrNameLst>
                                          <p:attrName>fill.on</p:attrName>
                                        </p:attrNameLst>
                                      </p:cBhvr>
                                      <p:to>
                                        <p:strVal val="true"/>
                                      </p:to>
                                    </p:set>
                                  </p:childTnLst>
                                </p:cTn>
                              </p:par>
                            </p:childTnLst>
                          </p:cTn>
                        </p:par>
                        <p:par>
                          <p:cTn id="115" fill="hold">
                            <p:stCondLst>
                              <p:cond delay="1000"/>
                            </p:stCondLst>
                            <p:childTnLst>
                              <p:par>
                                <p:cTn id="116" presetID="27" presetClass="emph" presetSubtype="0" fill="hold" grpId="2" nodeType="afterEffect">
                                  <p:stCondLst>
                                    <p:cond delay="0"/>
                                  </p:stCondLst>
                                  <p:childTnLst>
                                    <p:animClr clrSpc="rgb" dir="cw">
                                      <p:cBhvr override="childStyle">
                                        <p:cTn id="117" dur="500" autoRev="1" fill="hold"/>
                                        <p:tgtEl>
                                          <p:spTgt spid="25"/>
                                        </p:tgtEl>
                                        <p:attrNameLst>
                                          <p:attrName>style.color</p:attrName>
                                        </p:attrNameLst>
                                      </p:cBhvr>
                                      <p:to>
                                        <a:schemeClr val="bg1"/>
                                      </p:to>
                                    </p:animClr>
                                    <p:animClr clrSpc="rgb" dir="cw">
                                      <p:cBhvr>
                                        <p:cTn id="118" dur="500" autoRev="1" fill="hold"/>
                                        <p:tgtEl>
                                          <p:spTgt spid="25"/>
                                        </p:tgtEl>
                                        <p:attrNameLst>
                                          <p:attrName>fillcolor</p:attrName>
                                        </p:attrNameLst>
                                      </p:cBhvr>
                                      <p:to>
                                        <a:schemeClr val="bg1"/>
                                      </p:to>
                                    </p:animClr>
                                    <p:set>
                                      <p:cBhvr>
                                        <p:cTn id="119" dur="500" autoRev="1" fill="hold"/>
                                        <p:tgtEl>
                                          <p:spTgt spid="25"/>
                                        </p:tgtEl>
                                        <p:attrNameLst>
                                          <p:attrName>fill.type</p:attrName>
                                        </p:attrNameLst>
                                      </p:cBhvr>
                                      <p:to>
                                        <p:strVal val="solid"/>
                                      </p:to>
                                    </p:set>
                                    <p:set>
                                      <p:cBhvr>
                                        <p:cTn id="120" dur="500" autoRev="1" fill="hold"/>
                                        <p:tgtEl>
                                          <p:spTgt spid="25"/>
                                        </p:tgtEl>
                                        <p:attrNameLst>
                                          <p:attrName>fill.on</p:attrName>
                                        </p:attrNameLst>
                                      </p:cBhvr>
                                      <p:to>
                                        <p:strVal val="true"/>
                                      </p:to>
                                    </p:set>
                                  </p:childTnLst>
                                </p:cTn>
                              </p:par>
                            </p:childTnLst>
                          </p:cTn>
                        </p:par>
                        <p:par>
                          <p:cTn id="121" fill="hold">
                            <p:stCondLst>
                              <p:cond delay="2000"/>
                            </p:stCondLst>
                            <p:childTnLst>
                              <p:par>
                                <p:cTn id="122" presetID="27" presetClass="emph" presetSubtype="0" fill="hold" grpId="3" nodeType="afterEffect">
                                  <p:stCondLst>
                                    <p:cond delay="0"/>
                                  </p:stCondLst>
                                  <p:childTnLst>
                                    <p:animClr clrSpc="rgb" dir="cw">
                                      <p:cBhvr override="childStyle">
                                        <p:cTn id="123" dur="500" autoRev="1" fill="hold"/>
                                        <p:tgtEl>
                                          <p:spTgt spid="25"/>
                                        </p:tgtEl>
                                        <p:attrNameLst>
                                          <p:attrName>style.color</p:attrName>
                                        </p:attrNameLst>
                                      </p:cBhvr>
                                      <p:to>
                                        <a:schemeClr val="bg1"/>
                                      </p:to>
                                    </p:animClr>
                                    <p:animClr clrSpc="rgb" dir="cw">
                                      <p:cBhvr>
                                        <p:cTn id="124" dur="500" autoRev="1" fill="hold"/>
                                        <p:tgtEl>
                                          <p:spTgt spid="25"/>
                                        </p:tgtEl>
                                        <p:attrNameLst>
                                          <p:attrName>fillcolor</p:attrName>
                                        </p:attrNameLst>
                                      </p:cBhvr>
                                      <p:to>
                                        <a:schemeClr val="bg1"/>
                                      </p:to>
                                    </p:animClr>
                                    <p:set>
                                      <p:cBhvr>
                                        <p:cTn id="125" dur="500" autoRev="1" fill="hold"/>
                                        <p:tgtEl>
                                          <p:spTgt spid="25"/>
                                        </p:tgtEl>
                                        <p:attrNameLst>
                                          <p:attrName>fill.type</p:attrName>
                                        </p:attrNameLst>
                                      </p:cBhvr>
                                      <p:to>
                                        <p:strVal val="solid"/>
                                      </p:to>
                                    </p:set>
                                    <p:set>
                                      <p:cBhvr>
                                        <p:cTn id="126" dur="500" autoRev="1" fill="hold"/>
                                        <p:tgtEl>
                                          <p:spTgt spid="25"/>
                                        </p:tgtEl>
                                        <p:attrNameLst>
                                          <p:attrName>fill.on</p:attrName>
                                        </p:attrNameLst>
                                      </p:cBhvr>
                                      <p:to>
                                        <p:strVal val="true"/>
                                      </p:to>
                                    </p:set>
                                  </p:childTnLst>
                                </p:cTn>
                              </p:par>
                            </p:childTnLst>
                          </p:cTn>
                        </p:par>
                      </p:childTnLst>
                    </p:cTn>
                  </p:par>
                  <p:par>
                    <p:cTn id="127" fill="hold">
                      <p:stCondLst>
                        <p:cond delay="indefinite"/>
                      </p:stCondLst>
                      <p:childTnLst>
                        <p:par>
                          <p:cTn id="128" fill="hold">
                            <p:stCondLst>
                              <p:cond delay="0"/>
                            </p:stCondLst>
                            <p:childTnLst>
                              <p:par>
                                <p:cTn id="129" presetID="49" presetClass="path" presetSubtype="0" accel="50000" decel="50000" fill="hold" grpId="4" nodeType="clickEffect">
                                  <p:stCondLst>
                                    <p:cond delay="0"/>
                                  </p:stCondLst>
                                  <p:childTnLst>
                                    <p:animMotion origin="layout" path="M 0 -1.11111E-6 L -0.29167 -0.16667 " pathEditMode="relative" rAng="0" ptsTypes="AA">
                                      <p:cBhvr>
                                        <p:cTn id="130" dur="2000" fill="hold"/>
                                        <p:tgtEl>
                                          <p:spTgt spid="25"/>
                                        </p:tgtEl>
                                        <p:attrNameLst>
                                          <p:attrName>ppt_x</p:attrName>
                                          <p:attrName>ppt_y</p:attrName>
                                        </p:attrNameLst>
                                      </p:cBhvr>
                                      <p:rCtr x="-14583" y="-8333"/>
                                    </p:animMotion>
                                  </p:childTnLst>
                                </p:cTn>
                              </p:par>
                            </p:childTnLst>
                          </p:cTn>
                        </p:par>
                        <p:par>
                          <p:cTn id="131" fill="hold">
                            <p:stCondLst>
                              <p:cond delay="2000"/>
                            </p:stCondLst>
                            <p:childTnLst>
                              <p:par>
                                <p:cTn id="132" presetID="26" presetClass="emph" presetSubtype="0" fill="hold" grpId="1" nodeType="afterEffect">
                                  <p:stCondLst>
                                    <p:cond delay="0"/>
                                  </p:stCondLst>
                                  <p:childTnLst>
                                    <p:animEffect transition="out" filter="fade">
                                      <p:cBhvr>
                                        <p:cTn id="133" dur="1000" tmFilter="0, 0; .2, .5; .8, .5; 1, 0"/>
                                        <p:tgtEl>
                                          <p:spTgt spid="17"/>
                                        </p:tgtEl>
                                      </p:cBhvr>
                                    </p:animEffect>
                                    <p:animScale>
                                      <p:cBhvr>
                                        <p:cTn id="134" dur="500" autoRev="1" fill="hold"/>
                                        <p:tgtEl>
                                          <p:spTgt spid="17"/>
                                        </p:tgtEl>
                                      </p:cBhvr>
                                      <p:by x="105000" y="105000"/>
                                    </p:animScale>
                                  </p:childTnLst>
                                </p:cTn>
                              </p:par>
                              <p:par>
                                <p:cTn id="135" presetID="26" presetClass="emph" presetSubtype="0" fill="hold" grpId="5" nodeType="withEffect">
                                  <p:stCondLst>
                                    <p:cond delay="0"/>
                                  </p:stCondLst>
                                  <p:childTnLst>
                                    <p:animEffect transition="out" filter="fade">
                                      <p:cBhvr>
                                        <p:cTn id="136" dur="1000" tmFilter="0, 0; .2, .5; .8, .5; 1, 0"/>
                                        <p:tgtEl>
                                          <p:spTgt spid="25"/>
                                        </p:tgtEl>
                                      </p:cBhvr>
                                    </p:animEffect>
                                    <p:animScale>
                                      <p:cBhvr>
                                        <p:cTn id="137" dur="500" autoRev="1" fill="hold"/>
                                        <p:tgtEl>
                                          <p:spTgt spid="25"/>
                                        </p:tgtEl>
                                      </p:cBhvr>
                                      <p:by x="105000" y="105000"/>
                                    </p:animScale>
                                  </p:childTnLst>
                                </p:cTn>
                              </p:par>
                            </p:childTnLst>
                          </p:cTn>
                        </p:par>
                        <p:par>
                          <p:cTn id="138" fill="hold">
                            <p:stCondLst>
                              <p:cond delay="3000"/>
                            </p:stCondLst>
                            <p:childTnLst>
                              <p:par>
                                <p:cTn id="139" presetID="26" presetClass="emph" presetSubtype="0" fill="hold" grpId="2" nodeType="afterEffect">
                                  <p:stCondLst>
                                    <p:cond delay="0"/>
                                  </p:stCondLst>
                                  <p:childTnLst>
                                    <p:animEffect transition="out" filter="fade">
                                      <p:cBhvr>
                                        <p:cTn id="140" dur="1000" tmFilter="0, 0; .2, .5; .8, .5; 1, 0"/>
                                        <p:tgtEl>
                                          <p:spTgt spid="17"/>
                                        </p:tgtEl>
                                      </p:cBhvr>
                                    </p:animEffect>
                                    <p:animScale>
                                      <p:cBhvr>
                                        <p:cTn id="141" dur="500" autoRev="1" fill="hold"/>
                                        <p:tgtEl>
                                          <p:spTgt spid="17"/>
                                        </p:tgtEl>
                                      </p:cBhvr>
                                      <p:by x="105000" y="105000"/>
                                    </p:animScale>
                                  </p:childTnLst>
                                </p:cTn>
                              </p:par>
                              <p:par>
                                <p:cTn id="142" presetID="26" presetClass="emph" presetSubtype="0" fill="hold" grpId="7" nodeType="withEffect">
                                  <p:stCondLst>
                                    <p:cond delay="0"/>
                                  </p:stCondLst>
                                  <p:childTnLst>
                                    <p:animEffect transition="out" filter="fade">
                                      <p:cBhvr>
                                        <p:cTn id="143" dur="1000" tmFilter="0, 0; .2, .5; .8, .5; 1, 0"/>
                                        <p:tgtEl>
                                          <p:spTgt spid="25"/>
                                        </p:tgtEl>
                                      </p:cBhvr>
                                    </p:animEffect>
                                    <p:animScale>
                                      <p:cBhvr>
                                        <p:cTn id="144" dur="500" autoRev="1" fill="hold"/>
                                        <p:tgtEl>
                                          <p:spTgt spid="25"/>
                                        </p:tgtEl>
                                      </p:cBhvr>
                                      <p:by x="105000" y="105000"/>
                                    </p:animScale>
                                  </p:childTnLst>
                                </p:cTn>
                              </p:par>
                            </p:childTnLst>
                          </p:cTn>
                        </p:par>
                        <p:par>
                          <p:cTn id="145" fill="hold">
                            <p:stCondLst>
                              <p:cond delay="4000"/>
                            </p:stCondLst>
                            <p:childTnLst>
                              <p:par>
                                <p:cTn id="146" presetID="26" presetClass="emph" presetSubtype="0" fill="hold" grpId="3" nodeType="afterEffect">
                                  <p:stCondLst>
                                    <p:cond delay="0"/>
                                  </p:stCondLst>
                                  <p:childTnLst>
                                    <p:animEffect transition="out" filter="fade">
                                      <p:cBhvr>
                                        <p:cTn id="147" dur="1000" tmFilter="0, 0; .2, .5; .8, .5; 1, 0"/>
                                        <p:tgtEl>
                                          <p:spTgt spid="17"/>
                                        </p:tgtEl>
                                      </p:cBhvr>
                                    </p:animEffect>
                                    <p:animScale>
                                      <p:cBhvr>
                                        <p:cTn id="148" dur="500" autoRev="1" fill="hold"/>
                                        <p:tgtEl>
                                          <p:spTgt spid="17"/>
                                        </p:tgtEl>
                                      </p:cBhvr>
                                      <p:by x="105000" y="105000"/>
                                    </p:animScale>
                                  </p:childTnLst>
                                </p:cTn>
                              </p:par>
                              <p:par>
                                <p:cTn id="149" presetID="26" presetClass="emph" presetSubtype="0" fill="hold" grpId="6" nodeType="withEffect">
                                  <p:stCondLst>
                                    <p:cond delay="0"/>
                                  </p:stCondLst>
                                  <p:childTnLst>
                                    <p:animEffect transition="out" filter="fade">
                                      <p:cBhvr>
                                        <p:cTn id="150" dur="1000" tmFilter="0, 0; .2, .5; .8, .5; 1, 0"/>
                                        <p:tgtEl>
                                          <p:spTgt spid="25"/>
                                        </p:tgtEl>
                                      </p:cBhvr>
                                    </p:animEffect>
                                    <p:animScale>
                                      <p:cBhvr>
                                        <p:cTn id="151" dur="500" autoRev="1" fill="hold"/>
                                        <p:tgtEl>
                                          <p:spTgt spid="25"/>
                                        </p:tgtEl>
                                      </p:cBhvr>
                                      <p:by x="105000" y="105000"/>
                                    </p:animScale>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8" nodeType="clickEffect">
                                  <p:stCondLst>
                                    <p:cond delay="0"/>
                                  </p:stCondLst>
                                  <p:childTnLst>
                                    <p:animEffect transition="out" filter="fade">
                                      <p:cBhvr>
                                        <p:cTn id="155" dur="1000"/>
                                        <p:tgtEl>
                                          <p:spTgt spid="25"/>
                                        </p:tgtEl>
                                      </p:cBhvr>
                                    </p:animEffect>
                                    <p:set>
                                      <p:cBhvr>
                                        <p:cTn id="156" dur="1" fill="hold">
                                          <p:stCondLst>
                                            <p:cond delay="999"/>
                                          </p:stCondLst>
                                        </p:cTn>
                                        <p:tgtEl>
                                          <p:spTgt spid="25"/>
                                        </p:tgtEl>
                                        <p:attrNameLst>
                                          <p:attrName>style.visibility</p:attrName>
                                        </p:attrNameLst>
                                      </p:cBhvr>
                                      <p:to>
                                        <p:strVal val="hidden"/>
                                      </p:to>
                                    </p:set>
                                  </p:childTnLst>
                                </p:cTn>
                              </p:par>
                              <p:par>
                                <p:cTn id="157" presetID="10" presetClass="exit" presetSubtype="0" fill="hold" grpId="2" nodeType="withEffect">
                                  <p:stCondLst>
                                    <p:cond delay="0"/>
                                  </p:stCondLst>
                                  <p:childTnLst>
                                    <p:animEffect transition="out" filter="fade">
                                      <p:cBhvr>
                                        <p:cTn id="158" dur="1000"/>
                                        <p:tgtEl>
                                          <p:spTgt spid="24"/>
                                        </p:tgtEl>
                                      </p:cBhvr>
                                    </p:animEffect>
                                    <p:set>
                                      <p:cBhvr>
                                        <p:cTn id="159" dur="1" fill="hold">
                                          <p:stCondLst>
                                            <p:cond delay="999"/>
                                          </p:stCondLst>
                                        </p:cTn>
                                        <p:tgtEl>
                                          <p:spTgt spid="24"/>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27"/>
                                        </p:tgtEl>
                                        <p:attrNameLst>
                                          <p:attrName>style.visibility</p:attrName>
                                        </p:attrNameLst>
                                      </p:cBhvr>
                                      <p:to>
                                        <p:strVal val="visible"/>
                                      </p:to>
                                    </p:set>
                                    <p:animEffect transition="in" filter="fade">
                                      <p:cBhvr>
                                        <p:cTn id="164" dur="1000"/>
                                        <p:tgtEl>
                                          <p:spTgt spid="27"/>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xit" presetSubtype="0" fill="hold" nodeType="clickEffect">
                                  <p:stCondLst>
                                    <p:cond delay="0"/>
                                  </p:stCondLst>
                                  <p:childTnLst>
                                    <p:animEffect transition="out" filter="fade">
                                      <p:cBhvr>
                                        <p:cTn id="168" dur="500"/>
                                        <p:tgtEl>
                                          <p:spTgt spid="27"/>
                                        </p:tgtEl>
                                      </p:cBhvr>
                                    </p:animEffect>
                                    <p:set>
                                      <p:cBhvr>
                                        <p:cTn id="169" dur="1" fill="hold">
                                          <p:stCondLst>
                                            <p:cond delay="499"/>
                                          </p:stCondLst>
                                        </p:cTn>
                                        <p:tgtEl>
                                          <p:spTgt spid="27"/>
                                        </p:tgtEl>
                                        <p:attrNameLst>
                                          <p:attrName>style.visibility</p:attrName>
                                        </p:attrNameLst>
                                      </p:cBhvr>
                                      <p:to>
                                        <p:strVal val="hidden"/>
                                      </p:to>
                                    </p:set>
                                  </p:childTnLst>
                                </p:cTn>
                              </p:par>
                            </p:childTnLst>
                          </p:cTn>
                        </p:par>
                        <p:par>
                          <p:cTn id="170" fill="hold">
                            <p:stCondLst>
                              <p:cond delay="500"/>
                            </p:stCondLst>
                            <p:childTnLst>
                              <p:par>
                                <p:cTn id="171" presetID="10" presetClass="entr" presetSubtype="0" fill="hold" grpId="0" nodeType="afterEffect">
                                  <p:stCondLst>
                                    <p:cond delay="0"/>
                                  </p:stCondLst>
                                  <p:childTnLst>
                                    <p:set>
                                      <p:cBhvr>
                                        <p:cTn id="172" dur="1" fill="hold">
                                          <p:stCondLst>
                                            <p:cond delay="0"/>
                                          </p:stCondLst>
                                        </p:cTn>
                                        <p:tgtEl>
                                          <p:spTgt spid="29"/>
                                        </p:tgtEl>
                                        <p:attrNameLst>
                                          <p:attrName>style.visibility</p:attrName>
                                        </p:attrNameLst>
                                      </p:cBhvr>
                                      <p:to>
                                        <p:strVal val="visible"/>
                                      </p:to>
                                    </p:set>
                                    <p:animEffect transition="in" filter="fade">
                                      <p:cBhvr>
                                        <p:cTn id="17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7" grpId="1" animBg="1"/>
      <p:bldP spid="17" grpId="2" animBg="1"/>
      <p:bldP spid="17" grpId="3" animBg="1"/>
      <p:bldP spid="18" grpId="0" animBg="1"/>
      <p:bldP spid="18" grpId="1" animBg="1"/>
      <p:bldP spid="18" grpId="2" animBg="1"/>
      <p:bldP spid="18" grpId="3" animBg="1"/>
      <p:bldP spid="19" grpId="0" animBg="1"/>
      <p:bldP spid="20" grpId="0" animBg="1"/>
      <p:bldP spid="21" grpId="0" animBg="1"/>
      <p:bldP spid="22" grpId="0" animBg="1"/>
      <p:bldP spid="22" grpId="1" animBg="1"/>
      <p:bldP spid="22" grpId="2" animBg="1"/>
      <p:bldP spid="22" grpId="3" animBg="1"/>
      <p:bldP spid="22" grpId="4" animBg="1"/>
      <p:bldP spid="22" grpId="5" animBg="1"/>
      <p:bldP spid="22" grpId="6" animBg="1"/>
      <p:bldP spid="22" grpId="7" animBg="1"/>
      <p:bldP spid="22" grpId="8" animBg="1"/>
      <p:bldP spid="23" grpId="0" animBg="1"/>
      <p:bldP spid="23" grpId="1" animBg="1"/>
      <p:bldP spid="23" grpId="2" animBg="1"/>
      <p:bldP spid="24" grpId="0" animBg="1"/>
      <p:bldP spid="24" grpId="1" animBg="1"/>
      <p:bldP spid="24" grpId="2" animBg="1"/>
      <p:bldP spid="25" grpId="0" animBg="1"/>
      <p:bldP spid="25" grpId="1" animBg="1"/>
      <p:bldP spid="25" grpId="2" animBg="1"/>
      <p:bldP spid="25" grpId="3" animBg="1"/>
      <p:bldP spid="25" grpId="4" animBg="1"/>
      <p:bldP spid="25" grpId="5" animBg="1"/>
      <p:bldP spid="25" grpId="6" animBg="1"/>
      <p:bldP spid="25" grpId="7" animBg="1"/>
      <p:bldP spid="25" grpId="8"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6BC52A8C-2492-4B0E-9B5D-A5CC1978A295}"/>
              </a:ext>
            </a:extLst>
          </p:cNvPr>
          <p:cNvSpPr/>
          <p:nvPr/>
        </p:nvSpPr>
        <p:spPr>
          <a:xfrm>
            <a:off x="328473" y="258520"/>
            <a:ext cx="8460419"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dirty="0" err="1">
                <a:ln>
                  <a:noFill/>
                </a:ln>
                <a:solidFill>
                  <a:prstClr val="white"/>
                </a:solidFill>
                <a:effectLst/>
                <a:uLnTx/>
                <a:uFillTx/>
                <a:latin typeface="Garamond" pitchFamily="18" charset="0"/>
                <a:ea typeface="+mn-ea"/>
                <a:cs typeface="+mn-cs"/>
              </a:rPr>
              <a:t>Hemostaza</a:t>
            </a:r>
            <a:r>
              <a:rPr kumimoji="0" lang="sr-Latn-RS" sz="3200" b="1" i="0" u="none" strike="noStrike" kern="1200" cap="none" spc="0" normalizeH="0" baseline="0" noProof="0" dirty="0">
                <a:ln>
                  <a:noFill/>
                </a:ln>
                <a:solidFill>
                  <a:prstClr val="white"/>
                </a:solidFill>
                <a:effectLst/>
                <a:uLnTx/>
                <a:uFillTx/>
                <a:latin typeface="Garamond" pitchFamily="18" charset="0"/>
                <a:ea typeface="+mn-ea"/>
                <a:cs typeface="+mn-cs"/>
              </a:rPr>
              <a:t> </a:t>
            </a:r>
            <a:r>
              <a:rPr kumimoji="0" lang="sr-Latn-RS" sz="3200" b="0" i="0" u="none" strike="noStrike" kern="1200" cap="none" spc="0" normalizeH="0" baseline="0" noProof="0" dirty="0">
                <a:ln>
                  <a:noFill/>
                </a:ln>
                <a:solidFill>
                  <a:prstClr val="white"/>
                </a:solidFill>
                <a:effectLst/>
                <a:uLnTx/>
                <a:uFillTx/>
                <a:latin typeface="Garamond" pitchFamily="18" charset="0"/>
                <a:ea typeface="+mn-ea"/>
                <a:cs typeface="+mn-cs"/>
              </a:rPr>
              <a:t>– proces zaustavljanja krvarenja.</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7" name="TextBox 6">
            <a:extLst>
              <a:ext uri="{FF2B5EF4-FFF2-40B4-BE49-F238E27FC236}">
                <a16:creationId xmlns:a16="http://schemas.microsoft.com/office/drawing/2014/main" id="{079BC702-9B13-44E5-83DB-6C739C6074A4}"/>
              </a:ext>
            </a:extLst>
          </p:cNvPr>
          <p:cNvSpPr txBox="1"/>
          <p:nvPr/>
        </p:nvSpPr>
        <p:spPr>
          <a:xfrm>
            <a:off x="328474" y="1392419"/>
            <a:ext cx="200016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H</a:t>
            </a:r>
            <a:r>
              <a:rPr kumimoji="0" lang="sr-Latn-RS" sz="2400" b="0"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rPr>
              <a:t>omeo</a:t>
            </a:r>
            <a:r>
              <a:rPr kumimoji="0" lang="sr-Latn-RS" sz="24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staza</a:t>
            </a:r>
            <a:endParaRPr kumimoji="0" lang="sr-Latn-RS"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20" name="Picture 19">
            <a:extLst>
              <a:ext uri="{FF2B5EF4-FFF2-40B4-BE49-F238E27FC236}">
                <a16:creationId xmlns:a16="http://schemas.microsoft.com/office/drawing/2014/main" id="{1AB395AC-FEDB-46EE-8AB1-AA3A6D3FC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38" y="1287603"/>
            <a:ext cx="2980952" cy="1552381"/>
          </a:xfrm>
          <a:prstGeom prst="rect">
            <a:avLst/>
          </a:prstGeom>
        </p:spPr>
      </p:pic>
      <p:pic>
        <p:nvPicPr>
          <p:cNvPr id="21" name="Picture 20">
            <a:extLst>
              <a:ext uri="{FF2B5EF4-FFF2-40B4-BE49-F238E27FC236}">
                <a16:creationId xmlns:a16="http://schemas.microsoft.com/office/drawing/2014/main" id="{D5848AB7-8668-46C3-AB82-8A2C77C0D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38" y="3071059"/>
            <a:ext cx="2942857" cy="1057143"/>
          </a:xfrm>
          <a:prstGeom prst="rect">
            <a:avLst/>
          </a:prstGeom>
        </p:spPr>
      </p:pic>
      <p:pic>
        <p:nvPicPr>
          <p:cNvPr id="22" name="Picture 21">
            <a:extLst>
              <a:ext uri="{FF2B5EF4-FFF2-40B4-BE49-F238E27FC236}">
                <a16:creationId xmlns:a16="http://schemas.microsoft.com/office/drawing/2014/main" id="{72A74CD5-69A9-4A56-ADDB-BF18620723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238" y="4359277"/>
            <a:ext cx="2923809" cy="828571"/>
          </a:xfrm>
          <a:prstGeom prst="rect">
            <a:avLst/>
          </a:prstGeom>
        </p:spPr>
      </p:pic>
      <p:pic>
        <p:nvPicPr>
          <p:cNvPr id="23" name="Picture 22">
            <a:extLst>
              <a:ext uri="{FF2B5EF4-FFF2-40B4-BE49-F238E27FC236}">
                <a16:creationId xmlns:a16="http://schemas.microsoft.com/office/drawing/2014/main" id="{406B202F-EE1B-445E-A4C5-A9A376041B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190" y="5660276"/>
            <a:ext cx="2942857" cy="885714"/>
          </a:xfrm>
          <a:prstGeom prst="rect">
            <a:avLst/>
          </a:prstGeom>
        </p:spPr>
      </p:pic>
      <p:sp>
        <p:nvSpPr>
          <p:cNvPr id="24" name="TextBox 23">
            <a:extLst>
              <a:ext uri="{FF2B5EF4-FFF2-40B4-BE49-F238E27FC236}">
                <a16:creationId xmlns:a16="http://schemas.microsoft.com/office/drawing/2014/main" id="{079BC702-9B13-44E5-83DB-6C739C6074A4}"/>
              </a:ext>
            </a:extLst>
          </p:cNvPr>
          <p:cNvSpPr txBox="1"/>
          <p:nvPr/>
        </p:nvSpPr>
        <p:spPr>
          <a:xfrm>
            <a:off x="275149" y="2672659"/>
            <a:ext cx="33431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Oštećeni krvni sud</a:t>
            </a:r>
            <a:endParaRPr kumimoji="0" lang="sr-Latn-RS" sz="18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17" name="TextBox 16">
            <a:extLst>
              <a:ext uri="{FF2B5EF4-FFF2-40B4-BE49-F238E27FC236}">
                <a16:creationId xmlns:a16="http://schemas.microsoft.com/office/drawing/2014/main" id="{079BC702-9B13-44E5-83DB-6C739C6074A4}"/>
              </a:ext>
            </a:extLst>
          </p:cNvPr>
          <p:cNvSpPr txBox="1"/>
          <p:nvPr/>
        </p:nvSpPr>
        <p:spPr>
          <a:xfrm>
            <a:off x="3694378" y="2441043"/>
            <a:ext cx="4846984" cy="523220"/>
          </a:xfrm>
          <a:prstGeom prst="rect">
            <a:avLst/>
          </a:prstGeom>
          <a:noFill/>
        </p:spPr>
        <p:txBody>
          <a:bodyPr wrap="square" rtlCol="0">
            <a:spAutoFit/>
          </a:bodyPr>
          <a:lstStyle/>
          <a:p>
            <a:pPr algn="ctr"/>
            <a:r>
              <a:rPr lang="sr-Latn-RS" sz="2800" b="1" dirty="0">
                <a:solidFill>
                  <a:srgbClr val="7E7559"/>
                </a:solidFill>
                <a:latin typeface="Garamond" panose="02020404030301010803" pitchFamily="18" charset="0"/>
              </a:rPr>
              <a:t>PRIMARNA HEMOSTAZA</a:t>
            </a:r>
          </a:p>
        </p:txBody>
      </p:sp>
      <p:sp>
        <p:nvSpPr>
          <p:cNvPr id="18" name="TextBox 17">
            <a:extLst>
              <a:ext uri="{FF2B5EF4-FFF2-40B4-BE49-F238E27FC236}">
                <a16:creationId xmlns:a16="http://schemas.microsoft.com/office/drawing/2014/main" id="{079BC702-9B13-44E5-83DB-6C739C6074A4}"/>
              </a:ext>
            </a:extLst>
          </p:cNvPr>
          <p:cNvSpPr txBox="1"/>
          <p:nvPr/>
        </p:nvSpPr>
        <p:spPr>
          <a:xfrm>
            <a:off x="3764498" y="2964263"/>
            <a:ext cx="4706743" cy="707886"/>
          </a:xfrm>
          <a:prstGeom prst="rect">
            <a:avLst/>
          </a:prstGeom>
          <a:noFill/>
        </p:spPr>
        <p:txBody>
          <a:bodyPr wrap="square" rtlCol="0">
            <a:spAutoFit/>
          </a:bodyPr>
          <a:lstStyle/>
          <a:p>
            <a:pPr algn="ctr"/>
            <a:r>
              <a:rPr lang="sr-Latn-RS" sz="2000" dirty="0">
                <a:latin typeface="Garamond" panose="02020404030301010803" pitchFamily="18" charset="0"/>
              </a:rPr>
              <a:t>(1) vazokonstrikcija </a:t>
            </a:r>
          </a:p>
          <a:p>
            <a:pPr algn="ctr"/>
            <a:r>
              <a:rPr lang="sr-Latn-RS" sz="2000" dirty="0">
                <a:latin typeface="Garamond" panose="02020404030301010803" pitchFamily="18" charset="0"/>
              </a:rPr>
              <a:t>(2) stvaranje trombocitnog čepa</a:t>
            </a:r>
          </a:p>
        </p:txBody>
      </p:sp>
      <p:sp>
        <p:nvSpPr>
          <p:cNvPr id="19" name="TextBox 18">
            <a:extLst>
              <a:ext uri="{FF2B5EF4-FFF2-40B4-BE49-F238E27FC236}">
                <a16:creationId xmlns:a16="http://schemas.microsoft.com/office/drawing/2014/main" id="{079BC702-9B13-44E5-83DB-6C739C6074A4}"/>
              </a:ext>
            </a:extLst>
          </p:cNvPr>
          <p:cNvSpPr txBox="1"/>
          <p:nvPr/>
        </p:nvSpPr>
        <p:spPr>
          <a:xfrm>
            <a:off x="3694378" y="4121393"/>
            <a:ext cx="5094514" cy="523220"/>
          </a:xfrm>
          <a:prstGeom prst="rect">
            <a:avLst/>
          </a:prstGeom>
          <a:noFill/>
        </p:spPr>
        <p:txBody>
          <a:bodyPr wrap="square" rtlCol="0">
            <a:spAutoFit/>
          </a:bodyPr>
          <a:lstStyle/>
          <a:p>
            <a:pPr algn="ctr"/>
            <a:r>
              <a:rPr lang="sr-Latn-RS" sz="2800" b="1" dirty="0">
                <a:solidFill>
                  <a:srgbClr val="7E7559"/>
                </a:solidFill>
                <a:latin typeface="Garamond" panose="02020404030301010803" pitchFamily="18" charset="0"/>
              </a:rPr>
              <a:t>SEKUNDARNA HEMOSTAZA</a:t>
            </a:r>
          </a:p>
        </p:txBody>
      </p:sp>
      <p:sp>
        <p:nvSpPr>
          <p:cNvPr id="29" name="TextBox 28">
            <a:extLst>
              <a:ext uri="{FF2B5EF4-FFF2-40B4-BE49-F238E27FC236}">
                <a16:creationId xmlns:a16="http://schemas.microsoft.com/office/drawing/2014/main" id="{079BC702-9B13-44E5-83DB-6C739C6074A4}"/>
              </a:ext>
            </a:extLst>
          </p:cNvPr>
          <p:cNvSpPr txBox="1"/>
          <p:nvPr/>
        </p:nvSpPr>
        <p:spPr>
          <a:xfrm>
            <a:off x="3870067" y="4644613"/>
            <a:ext cx="4706743" cy="400110"/>
          </a:xfrm>
          <a:prstGeom prst="rect">
            <a:avLst/>
          </a:prstGeom>
          <a:noFill/>
        </p:spPr>
        <p:txBody>
          <a:bodyPr wrap="square" rtlCol="0">
            <a:spAutoFit/>
          </a:bodyPr>
          <a:lstStyle/>
          <a:p>
            <a:pPr marL="342900" indent="-342900" algn="ctr">
              <a:buAutoNum type="arabicParenBoth"/>
            </a:pPr>
            <a:r>
              <a:rPr lang="sr-Latn-RS" sz="2000" smtClean="0">
                <a:latin typeface="Garamond" panose="02020404030301010803" pitchFamily="18" charset="0"/>
              </a:rPr>
              <a:t>koagulacija </a:t>
            </a:r>
            <a:r>
              <a:rPr lang="sr-Latn-RS" sz="2000" dirty="0">
                <a:latin typeface="Garamond" panose="02020404030301010803" pitchFamily="18" charset="0"/>
              </a:rPr>
              <a:t>ili zgrušavanje krvi</a:t>
            </a:r>
          </a:p>
        </p:txBody>
      </p:sp>
    </p:spTree>
    <p:extLst>
      <p:ext uri="{BB962C8B-B14F-4D97-AF65-F5344CB8AC3E}">
        <p14:creationId xmlns:p14="http://schemas.microsoft.com/office/powerpoint/2010/main" val="630008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A51B170-1A9B-4F90-ADE5-0344D787DA6F}"/>
              </a:ext>
            </a:extLst>
          </p:cNvPr>
          <p:cNvSpPr/>
          <p:nvPr/>
        </p:nvSpPr>
        <p:spPr>
          <a:xfrm>
            <a:off x="2779059" y="258520"/>
            <a:ext cx="3621742"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prstClr val="white"/>
                </a:solidFill>
                <a:effectLst/>
                <a:uLnTx/>
                <a:uFillTx/>
                <a:latin typeface="Garamond" pitchFamily="18" charset="0"/>
                <a:ea typeface="+mn-ea"/>
                <a:cs typeface="+mn-cs"/>
              </a:rPr>
              <a:t>Fosfatni pufer</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grpSp>
        <p:nvGrpSpPr>
          <p:cNvPr id="14" name="Group 13"/>
          <p:cNvGrpSpPr/>
          <p:nvPr/>
        </p:nvGrpSpPr>
        <p:grpSpPr>
          <a:xfrm>
            <a:off x="1202205" y="1826399"/>
            <a:ext cx="6775450" cy="954107"/>
            <a:chOff x="1673225" y="1736726"/>
            <a:chExt cx="6775450" cy="954107"/>
          </a:xfrm>
        </p:grpSpPr>
        <p:sp>
          <p:nvSpPr>
            <p:cNvPr id="5" name="TextBox 3"/>
            <p:cNvSpPr txBox="1">
              <a:spLocks noChangeArrowheads="1"/>
            </p:cNvSpPr>
            <p:nvPr/>
          </p:nvSpPr>
          <p:spPr bwMode="auto">
            <a:xfrm>
              <a:off x="1673225" y="1736726"/>
              <a:ext cx="1722437" cy="954107"/>
            </a:xfrm>
            <a:prstGeom prst="rect">
              <a:avLst/>
            </a:prstGeom>
            <a:noFill/>
            <a:ln w="9525">
              <a:noFill/>
              <a:miter lim="800000"/>
              <a:headEnd/>
              <a:tailEnd/>
            </a:ln>
          </p:spPr>
          <p:txBody>
            <a:bodyPr wrap="square">
              <a:spAutoFit/>
            </a:bodyPr>
            <a:lstStyle/>
            <a:p>
              <a:r>
                <a:rPr lang="en-US" sz="2800" dirty="0" err="1">
                  <a:solidFill>
                    <a:srgbClr val="D1D1D1"/>
                  </a:solidFill>
                  <a:latin typeface="Garamond" panose="02020404030301010803" pitchFamily="18" charset="0"/>
                </a:rPr>
                <a:t>NaH</a:t>
              </a:r>
              <a:r>
                <a:rPr lang="en-US" dirty="0" err="1">
                  <a:solidFill>
                    <a:srgbClr val="D1D1D1"/>
                  </a:solidFill>
                  <a:latin typeface="Garamond" panose="02020404030301010803" pitchFamily="18" charset="0"/>
                </a:rPr>
                <a:t>2</a:t>
              </a:r>
              <a:r>
                <a:rPr lang="en-US" sz="2800" dirty="0" err="1">
                  <a:solidFill>
                    <a:srgbClr val="D1D1D1"/>
                  </a:solidFill>
                  <a:latin typeface="Garamond" panose="02020404030301010803" pitchFamily="18" charset="0"/>
                </a:rPr>
                <a:t>PO</a:t>
              </a:r>
              <a:r>
                <a:rPr lang="en-US" dirty="0" err="1">
                  <a:solidFill>
                    <a:srgbClr val="D1D1D1"/>
                  </a:solidFill>
                  <a:latin typeface="Garamond" panose="02020404030301010803" pitchFamily="18" charset="0"/>
                </a:rPr>
                <a:t>4</a:t>
              </a:r>
              <a:endParaRPr lang="en-US" dirty="0">
                <a:solidFill>
                  <a:srgbClr val="D1D1D1"/>
                </a:solidFill>
                <a:latin typeface="Garamond" panose="02020404030301010803" pitchFamily="18" charset="0"/>
              </a:endParaRPr>
            </a:p>
            <a:p>
              <a:r>
                <a:rPr lang="en-US" sz="2800" dirty="0" err="1">
                  <a:solidFill>
                    <a:srgbClr val="D1D1D1"/>
                  </a:solidFill>
                  <a:latin typeface="Garamond" panose="02020404030301010803" pitchFamily="18" charset="0"/>
                </a:rPr>
                <a:t>Na</a:t>
              </a:r>
              <a:r>
                <a:rPr lang="en-US" dirty="0" err="1">
                  <a:solidFill>
                    <a:srgbClr val="D1D1D1"/>
                  </a:solidFill>
                  <a:latin typeface="Garamond" panose="02020404030301010803" pitchFamily="18" charset="0"/>
                </a:rPr>
                <a:t>2</a:t>
              </a:r>
              <a:r>
                <a:rPr lang="en-US" sz="2800" dirty="0" err="1">
                  <a:solidFill>
                    <a:srgbClr val="D1D1D1"/>
                  </a:solidFill>
                  <a:latin typeface="Garamond" panose="02020404030301010803" pitchFamily="18" charset="0"/>
                </a:rPr>
                <a:t>HPO</a:t>
              </a:r>
              <a:r>
                <a:rPr lang="en-US" sz="2000" dirty="0" err="1">
                  <a:solidFill>
                    <a:srgbClr val="D1D1D1"/>
                  </a:solidFill>
                  <a:latin typeface="Garamond" panose="02020404030301010803" pitchFamily="18" charset="0"/>
                </a:rPr>
                <a:t>4</a:t>
              </a:r>
              <a:endParaRPr lang="en-US" sz="2000" dirty="0">
                <a:solidFill>
                  <a:srgbClr val="D1D1D1"/>
                </a:solidFill>
                <a:latin typeface="Garamond" panose="02020404030301010803" pitchFamily="18" charset="0"/>
              </a:endParaRPr>
            </a:p>
          </p:txBody>
        </p:sp>
        <p:sp>
          <p:nvSpPr>
            <p:cNvPr id="6" name="TextBox 4"/>
            <p:cNvSpPr txBox="1">
              <a:spLocks noChangeArrowheads="1"/>
            </p:cNvSpPr>
            <p:nvPr/>
          </p:nvSpPr>
          <p:spPr bwMode="auto">
            <a:xfrm>
              <a:off x="3287713" y="1956800"/>
              <a:ext cx="1370806" cy="523220"/>
            </a:xfrm>
            <a:prstGeom prst="rect">
              <a:avLst/>
            </a:prstGeom>
            <a:noFill/>
            <a:ln w="9525">
              <a:noFill/>
              <a:miter lim="800000"/>
              <a:headEnd/>
              <a:tailEnd/>
            </a:ln>
          </p:spPr>
          <p:txBody>
            <a:bodyPr wrap="square">
              <a:spAutoFit/>
            </a:bodyPr>
            <a:lstStyle/>
            <a:p>
              <a:r>
                <a:rPr lang="en-US" sz="2800">
                  <a:solidFill>
                    <a:srgbClr val="D1D1D1"/>
                  </a:solidFill>
                  <a:latin typeface="Garamond" panose="02020404030301010803" pitchFamily="18" charset="0"/>
                </a:rPr>
                <a:t>+ HCl</a:t>
              </a:r>
            </a:p>
          </p:txBody>
        </p:sp>
        <p:cxnSp>
          <p:nvCxnSpPr>
            <p:cNvPr id="7" name="Straight Arrow Connector 6"/>
            <p:cNvCxnSpPr/>
            <p:nvPr/>
          </p:nvCxnSpPr>
          <p:spPr>
            <a:xfrm>
              <a:off x="4658519" y="2213779"/>
              <a:ext cx="720725" cy="0"/>
            </a:xfrm>
            <a:prstGeom prst="straightConnector1">
              <a:avLst/>
            </a:prstGeom>
            <a:ln w="38100">
              <a:solidFill>
                <a:srgbClr val="D1D1D1"/>
              </a:solidFill>
              <a:tailEnd type="arrow"/>
            </a:ln>
          </p:spPr>
          <p:style>
            <a:lnRef idx="1">
              <a:schemeClr val="dk1"/>
            </a:lnRef>
            <a:fillRef idx="0">
              <a:schemeClr val="dk1"/>
            </a:fillRef>
            <a:effectRef idx="0">
              <a:schemeClr val="dk1"/>
            </a:effectRef>
            <a:fontRef idx="minor">
              <a:schemeClr val="tx1"/>
            </a:fontRef>
          </p:style>
        </p:cxnSp>
        <p:sp>
          <p:nvSpPr>
            <p:cNvPr id="8" name="TextBox 14"/>
            <p:cNvSpPr txBox="1">
              <a:spLocks noChangeArrowheads="1"/>
            </p:cNvSpPr>
            <p:nvPr/>
          </p:nvSpPr>
          <p:spPr bwMode="auto">
            <a:xfrm>
              <a:off x="5583237" y="1960523"/>
              <a:ext cx="2865438" cy="523220"/>
            </a:xfrm>
            <a:prstGeom prst="rect">
              <a:avLst/>
            </a:prstGeom>
            <a:noFill/>
            <a:ln w="9525">
              <a:noFill/>
              <a:miter lim="800000"/>
              <a:headEnd/>
              <a:tailEnd/>
            </a:ln>
          </p:spPr>
          <p:txBody>
            <a:bodyPr wrap="square">
              <a:spAutoFit/>
            </a:bodyPr>
            <a:lstStyle/>
            <a:p>
              <a:r>
                <a:rPr lang="en-US" sz="2800">
                  <a:solidFill>
                    <a:srgbClr val="D1D1D1"/>
                  </a:solidFill>
                  <a:latin typeface="Garamond" panose="02020404030301010803" pitchFamily="18" charset="0"/>
                </a:rPr>
                <a:t>NaH</a:t>
              </a:r>
              <a:r>
                <a:rPr lang="en-US">
                  <a:solidFill>
                    <a:srgbClr val="D1D1D1"/>
                  </a:solidFill>
                  <a:latin typeface="Garamond" panose="02020404030301010803" pitchFamily="18" charset="0"/>
                </a:rPr>
                <a:t>2</a:t>
              </a:r>
              <a:r>
                <a:rPr lang="en-US" sz="2800">
                  <a:solidFill>
                    <a:srgbClr val="D1D1D1"/>
                  </a:solidFill>
                  <a:latin typeface="Garamond" panose="02020404030301010803" pitchFamily="18" charset="0"/>
                </a:rPr>
                <a:t>PO</a:t>
              </a:r>
              <a:r>
                <a:rPr lang="en-US">
                  <a:solidFill>
                    <a:srgbClr val="D1D1D1"/>
                  </a:solidFill>
                  <a:latin typeface="Garamond" panose="02020404030301010803" pitchFamily="18" charset="0"/>
                </a:rPr>
                <a:t>4 </a:t>
              </a:r>
              <a:r>
                <a:rPr lang="en-US" sz="2800">
                  <a:solidFill>
                    <a:srgbClr val="D1D1D1"/>
                  </a:solidFill>
                  <a:latin typeface="Garamond" panose="02020404030301010803" pitchFamily="18" charset="0"/>
                </a:rPr>
                <a:t>+ NaCl</a:t>
              </a:r>
            </a:p>
          </p:txBody>
        </p:sp>
      </p:grpSp>
      <p:grpSp>
        <p:nvGrpSpPr>
          <p:cNvPr id="15" name="Group 14"/>
          <p:cNvGrpSpPr/>
          <p:nvPr/>
        </p:nvGrpSpPr>
        <p:grpSpPr>
          <a:xfrm>
            <a:off x="1116480" y="3482150"/>
            <a:ext cx="6946900" cy="954107"/>
            <a:chOff x="1673225" y="1736726"/>
            <a:chExt cx="6946900" cy="954107"/>
          </a:xfrm>
        </p:grpSpPr>
        <p:sp>
          <p:nvSpPr>
            <p:cNvPr id="16" name="TextBox 3"/>
            <p:cNvSpPr txBox="1">
              <a:spLocks noChangeArrowheads="1"/>
            </p:cNvSpPr>
            <p:nvPr/>
          </p:nvSpPr>
          <p:spPr bwMode="auto">
            <a:xfrm>
              <a:off x="1673225" y="1736726"/>
              <a:ext cx="1722437" cy="954107"/>
            </a:xfrm>
            <a:prstGeom prst="rect">
              <a:avLst/>
            </a:prstGeom>
            <a:noFill/>
            <a:ln w="9525">
              <a:noFill/>
              <a:miter lim="800000"/>
              <a:headEnd/>
              <a:tailEnd/>
            </a:ln>
          </p:spPr>
          <p:txBody>
            <a:bodyPr wrap="square">
              <a:spAutoFit/>
            </a:bodyPr>
            <a:lstStyle/>
            <a:p>
              <a:r>
                <a:rPr lang="en-US" sz="2800" dirty="0" err="1">
                  <a:solidFill>
                    <a:srgbClr val="D1D1D1"/>
                  </a:solidFill>
                  <a:latin typeface="Garamond" panose="02020404030301010803" pitchFamily="18" charset="0"/>
                </a:rPr>
                <a:t>NaH</a:t>
              </a:r>
              <a:r>
                <a:rPr lang="en-US" dirty="0" err="1">
                  <a:solidFill>
                    <a:srgbClr val="D1D1D1"/>
                  </a:solidFill>
                  <a:latin typeface="Garamond" panose="02020404030301010803" pitchFamily="18" charset="0"/>
                </a:rPr>
                <a:t>2</a:t>
              </a:r>
              <a:r>
                <a:rPr lang="en-US" sz="2800" dirty="0" err="1">
                  <a:solidFill>
                    <a:srgbClr val="D1D1D1"/>
                  </a:solidFill>
                  <a:latin typeface="Garamond" panose="02020404030301010803" pitchFamily="18" charset="0"/>
                </a:rPr>
                <a:t>PO</a:t>
              </a:r>
              <a:r>
                <a:rPr lang="en-US" dirty="0" err="1">
                  <a:solidFill>
                    <a:srgbClr val="D1D1D1"/>
                  </a:solidFill>
                  <a:latin typeface="Garamond" panose="02020404030301010803" pitchFamily="18" charset="0"/>
                </a:rPr>
                <a:t>4</a:t>
              </a:r>
              <a:endParaRPr lang="en-US" dirty="0">
                <a:solidFill>
                  <a:srgbClr val="D1D1D1"/>
                </a:solidFill>
                <a:latin typeface="Garamond" panose="02020404030301010803" pitchFamily="18" charset="0"/>
              </a:endParaRPr>
            </a:p>
            <a:p>
              <a:r>
                <a:rPr lang="en-US" sz="2800" dirty="0" err="1">
                  <a:solidFill>
                    <a:srgbClr val="D1D1D1"/>
                  </a:solidFill>
                  <a:latin typeface="Garamond" panose="02020404030301010803" pitchFamily="18" charset="0"/>
                </a:rPr>
                <a:t>Na</a:t>
              </a:r>
              <a:r>
                <a:rPr lang="en-US" dirty="0" err="1">
                  <a:solidFill>
                    <a:srgbClr val="D1D1D1"/>
                  </a:solidFill>
                  <a:latin typeface="Garamond" panose="02020404030301010803" pitchFamily="18" charset="0"/>
                </a:rPr>
                <a:t>2</a:t>
              </a:r>
              <a:r>
                <a:rPr lang="en-US" sz="2800" dirty="0" err="1">
                  <a:solidFill>
                    <a:srgbClr val="D1D1D1"/>
                  </a:solidFill>
                  <a:latin typeface="Garamond" panose="02020404030301010803" pitchFamily="18" charset="0"/>
                </a:rPr>
                <a:t>HPO</a:t>
              </a:r>
              <a:r>
                <a:rPr lang="en-US" sz="2000" dirty="0" err="1">
                  <a:solidFill>
                    <a:srgbClr val="D1D1D1"/>
                  </a:solidFill>
                  <a:latin typeface="Garamond" panose="02020404030301010803" pitchFamily="18" charset="0"/>
                </a:rPr>
                <a:t>4</a:t>
              </a:r>
              <a:endParaRPr lang="en-US" sz="2000" dirty="0">
                <a:solidFill>
                  <a:srgbClr val="D1D1D1"/>
                </a:solidFill>
                <a:latin typeface="Garamond" panose="02020404030301010803" pitchFamily="18" charset="0"/>
              </a:endParaRPr>
            </a:p>
          </p:txBody>
        </p:sp>
        <p:sp>
          <p:nvSpPr>
            <p:cNvPr id="17" name="TextBox 4"/>
            <p:cNvSpPr txBox="1">
              <a:spLocks noChangeArrowheads="1"/>
            </p:cNvSpPr>
            <p:nvPr/>
          </p:nvSpPr>
          <p:spPr bwMode="auto">
            <a:xfrm>
              <a:off x="3287713" y="1956800"/>
              <a:ext cx="1549726" cy="523220"/>
            </a:xfrm>
            <a:prstGeom prst="rect">
              <a:avLst/>
            </a:prstGeom>
            <a:noFill/>
            <a:ln w="9525">
              <a:noFill/>
              <a:miter lim="800000"/>
              <a:headEnd/>
              <a:tailEnd/>
            </a:ln>
          </p:spPr>
          <p:txBody>
            <a:bodyPr wrap="square">
              <a:spAutoFit/>
            </a:bodyPr>
            <a:lstStyle/>
            <a:p>
              <a:r>
                <a:rPr lang="en-US" sz="2800">
                  <a:solidFill>
                    <a:srgbClr val="D1D1D1"/>
                  </a:solidFill>
                  <a:latin typeface="Garamond" panose="02020404030301010803" pitchFamily="18" charset="0"/>
                </a:rPr>
                <a:t>+ </a:t>
              </a:r>
              <a:r>
                <a:rPr lang="sr-Latn-RS" sz="2800" smtClean="0">
                  <a:solidFill>
                    <a:srgbClr val="D1D1D1"/>
                  </a:solidFill>
                  <a:latin typeface="Garamond" panose="02020404030301010803" pitchFamily="18" charset="0"/>
                </a:rPr>
                <a:t>NaOH</a:t>
              </a:r>
              <a:endParaRPr lang="en-US" sz="2800">
                <a:solidFill>
                  <a:srgbClr val="D1D1D1"/>
                </a:solidFill>
                <a:latin typeface="Garamond" panose="02020404030301010803" pitchFamily="18" charset="0"/>
              </a:endParaRPr>
            </a:p>
          </p:txBody>
        </p:sp>
        <p:cxnSp>
          <p:nvCxnSpPr>
            <p:cNvPr id="18" name="Straight Arrow Connector 17"/>
            <p:cNvCxnSpPr/>
            <p:nvPr/>
          </p:nvCxnSpPr>
          <p:spPr>
            <a:xfrm>
              <a:off x="4904581" y="2213779"/>
              <a:ext cx="720725" cy="0"/>
            </a:xfrm>
            <a:prstGeom prst="straightConnector1">
              <a:avLst/>
            </a:prstGeom>
            <a:ln w="38100">
              <a:solidFill>
                <a:srgbClr val="D1D1D1"/>
              </a:solidFill>
              <a:tailEnd type="arrow"/>
            </a:ln>
          </p:spPr>
          <p:style>
            <a:lnRef idx="1">
              <a:schemeClr val="dk1"/>
            </a:lnRef>
            <a:fillRef idx="0">
              <a:schemeClr val="dk1"/>
            </a:fillRef>
            <a:effectRef idx="0">
              <a:schemeClr val="dk1"/>
            </a:effectRef>
            <a:fontRef idx="minor">
              <a:schemeClr val="tx1"/>
            </a:fontRef>
          </p:style>
        </p:cxnSp>
        <p:sp>
          <p:nvSpPr>
            <p:cNvPr id="19" name="TextBox 14"/>
            <p:cNvSpPr txBox="1">
              <a:spLocks noChangeArrowheads="1"/>
            </p:cNvSpPr>
            <p:nvPr/>
          </p:nvSpPr>
          <p:spPr bwMode="auto">
            <a:xfrm>
              <a:off x="5754687" y="1964923"/>
              <a:ext cx="2865438" cy="523220"/>
            </a:xfrm>
            <a:prstGeom prst="rect">
              <a:avLst/>
            </a:prstGeom>
            <a:noFill/>
            <a:ln w="9525">
              <a:noFill/>
              <a:miter lim="800000"/>
              <a:headEnd/>
              <a:tailEnd/>
            </a:ln>
          </p:spPr>
          <p:txBody>
            <a:bodyPr wrap="square">
              <a:spAutoFit/>
            </a:bodyPr>
            <a:lstStyle/>
            <a:p>
              <a:r>
                <a:rPr lang="en-US" sz="2800" smtClean="0">
                  <a:solidFill>
                    <a:srgbClr val="D1D1D1"/>
                  </a:solidFill>
                  <a:latin typeface="Garamond" panose="02020404030301010803" pitchFamily="18" charset="0"/>
                </a:rPr>
                <a:t>Na</a:t>
              </a:r>
              <a:r>
                <a:rPr lang="en-US">
                  <a:solidFill>
                    <a:srgbClr val="D1D1D1"/>
                  </a:solidFill>
                  <a:latin typeface="Garamond" panose="02020404030301010803" pitchFamily="18" charset="0"/>
                </a:rPr>
                <a:t>2</a:t>
              </a:r>
              <a:r>
                <a:rPr lang="en-US" sz="2800" smtClean="0">
                  <a:solidFill>
                    <a:srgbClr val="D1D1D1"/>
                  </a:solidFill>
                  <a:latin typeface="Garamond" panose="02020404030301010803" pitchFamily="18" charset="0"/>
                </a:rPr>
                <a:t>HPO</a:t>
              </a:r>
              <a:r>
                <a:rPr lang="en-US" smtClean="0">
                  <a:solidFill>
                    <a:srgbClr val="D1D1D1"/>
                  </a:solidFill>
                  <a:latin typeface="Garamond" panose="02020404030301010803" pitchFamily="18" charset="0"/>
                </a:rPr>
                <a:t>4 </a:t>
              </a:r>
              <a:r>
                <a:rPr lang="en-US" sz="2800">
                  <a:solidFill>
                    <a:srgbClr val="D1D1D1"/>
                  </a:solidFill>
                  <a:latin typeface="Garamond" panose="02020404030301010803" pitchFamily="18" charset="0"/>
                </a:rPr>
                <a:t>+ </a:t>
              </a:r>
              <a:r>
                <a:rPr lang="sr-Latn-RS" sz="2800" smtClean="0">
                  <a:solidFill>
                    <a:srgbClr val="D1D1D1"/>
                  </a:solidFill>
                  <a:latin typeface="Garamond" panose="02020404030301010803" pitchFamily="18" charset="0"/>
                </a:rPr>
                <a:t>H</a:t>
              </a:r>
              <a:r>
                <a:rPr lang="en-US">
                  <a:solidFill>
                    <a:srgbClr val="D1D1D1"/>
                  </a:solidFill>
                  <a:latin typeface="Garamond" panose="02020404030301010803" pitchFamily="18" charset="0"/>
                </a:rPr>
                <a:t>2</a:t>
              </a:r>
              <a:r>
                <a:rPr lang="sr-Latn-RS" sz="2800" smtClean="0">
                  <a:solidFill>
                    <a:srgbClr val="D1D1D1"/>
                  </a:solidFill>
                  <a:latin typeface="Garamond" panose="02020404030301010803" pitchFamily="18" charset="0"/>
                </a:rPr>
                <a:t>O</a:t>
              </a:r>
              <a:endParaRPr lang="en-US" sz="2800">
                <a:solidFill>
                  <a:srgbClr val="D1D1D1"/>
                </a:solidFill>
                <a:latin typeface="Garamond" panose="02020404030301010803" pitchFamily="18" charset="0"/>
              </a:endParaRPr>
            </a:p>
          </p:txBody>
        </p:sp>
      </p:grpSp>
    </p:spTree>
    <p:extLst>
      <p:ext uri="{BB962C8B-B14F-4D97-AF65-F5344CB8AC3E}">
        <p14:creationId xmlns:p14="http://schemas.microsoft.com/office/powerpoint/2010/main" val="788131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Oval 14"/>
          <p:cNvSpPr/>
          <p:nvPr/>
        </p:nvSpPr>
        <p:spPr>
          <a:xfrm>
            <a:off x="5562600" y="2362200"/>
            <a:ext cx="1371600" cy="6096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smtClean="0">
                <a:ln>
                  <a:noFill/>
                </a:ln>
                <a:solidFill>
                  <a:schemeClr val="tx1"/>
                </a:solidFill>
                <a:effectLst/>
                <a:uLnTx/>
                <a:uFillTx/>
                <a:latin typeface="Garamond" pitchFamily="18" charset="0"/>
                <a:ea typeface="+mn-ea"/>
                <a:cs typeface="+mn-cs"/>
              </a:rPr>
              <a:t>H+</a:t>
            </a:r>
            <a:endParaRPr kumimoji="0" lang="en-US" sz="24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7" name="Oval 6"/>
          <p:cNvSpPr/>
          <p:nvPr/>
        </p:nvSpPr>
        <p:spPr>
          <a:xfrm>
            <a:off x="5562600" y="2362200"/>
            <a:ext cx="1371600" cy="609600"/>
          </a:xfrm>
          <a:prstGeom prst="ellipse">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smtClean="0">
                <a:ln>
                  <a:noFill/>
                </a:ln>
                <a:solidFill>
                  <a:schemeClr val="tx1"/>
                </a:solidFill>
                <a:effectLst/>
                <a:uLnTx/>
                <a:uFillTx/>
                <a:latin typeface="Garamond" pitchFamily="18" charset="0"/>
                <a:ea typeface="+mn-ea"/>
                <a:cs typeface="+mn-cs"/>
              </a:rPr>
              <a:t>H+</a:t>
            </a:r>
            <a:endParaRPr kumimoji="0" lang="en-US" sz="24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12" name="Oval 11"/>
          <p:cNvSpPr/>
          <p:nvPr/>
        </p:nvSpPr>
        <p:spPr>
          <a:xfrm>
            <a:off x="7010400" y="1219200"/>
            <a:ext cx="1371600" cy="6096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smtClean="0">
                <a:ln>
                  <a:noFill/>
                </a:ln>
                <a:solidFill>
                  <a:schemeClr val="tx1"/>
                </a:solidFill>
                <a:effectLst/>
                <a:uLnTx/>
                <a:uFillTx/>
                <a:latin typeface="Garamond" pitchFamily="18" charset="0"/>
                <a:ea typeface="+mn-ea"/>
                <a:cs typeface="+mn-cs"/>
              </a:rPr>
              <a:t>OH-</a:t>
            </a:r>
            <a:endParaRPr kumimoji="0" lang="en-US" sz="24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3" name="Freeform 2"/>
          <p:cNvSpPr/>
          <p:nvPr/>
        </p:nvSpPr>
        <p:spPr>
          <a:xfrm>
            <a:off x="2362200" y="3124200"/>
            <a:ext cx="4403834" cy="1839310"/>
          </a:xfrm>
          <a:custGeom>
            <a:avLst/>
            <a:gdLst>
              <a:gd name="connsiteX0" fmla="*/ 3292365 w 4403834"/>
              <a:gd name="connsiteY0" fmla="*/ 0 h 3515710"/>
              <a:gd name="connsiteX1" fmla="*/ 738352 w 4403834"/>
              <a:gd name="connsiteY1" fmla="*/ 536028 h 3515710"/>
              <a:gd name="connsiteX2" fmla="*/ 754117 w 4403834"/>
              <a:gd name="connsiteY2" fmla="*/ 977462 h 3515710"/>
              <a:gd name="connsiteX3" fmla="*/ 3229303 w 4403834"/>
              <a:gd name="connsiteY3" fmla="*/ 945931 h 3515710"/>
              <a:gd name="connsiteX4" fmla="*/ 3339662 w 4403834"/>
              <a:gd name="connsiteY4" fmla="*/ 1513490 h 3515710"/>
              <a:gd name="connsiteX5" fmla="*/ 691055 w 4403834"/>
              <a:gd name="connsiteY5" fmla="*/ 2017986 h 3515710"/>
              <a:gd name="connsiteX6" fmla="*/ 470338 w 4403834"/>
              <a:gd name="connsiteY6" fmla="*/ 2554014 h 3515710"/>
              <a:gd name="connsiteX7" fmla="*/ 3513083 w 4403834"/>
              <a:gd name="connsiteY7" fmla="*/ 2380593 h 3515710"/>
              <a:gd name="connsiteX8" fmla="*/ 3875689 w 4403834"/>
              <a:gd name="connsiteY8" fmla="*/ 2916621 h 3515710"/>
              <a:gd name="connsiteX9" fmla="*/ 344214 w 4403834"/>
              <a:gd name="connsiteY9" fmla="*/ 3515710 h 351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834" h="3515710">
                <a:moveTo>
                  <a:pt x="3292365" y="0"/>
                </a:moveTo>
                <a:cubicBezTo>
                  <a:pt x="2226879" y="186559"/>
                  <a:pt x="1161393" y="373118"/>
                  <a:pt x="738352" y="536028"/>
                </a:cubicBezTo>
                <a:cubicBezTo>
                  <a:pt x="315311" y="698938"/>
                  <a:pt x="338959" y="909145"/>
                  <a:pt x="754117" y="977462"/>
                </a:cubicBezTo>
                <a:cubicBezTo>
                  <a:pt x="1169275" y="1045779"/>
                  <a:pt x="2798379" y="856593"/>
                  <a:pt x="3229303" y="945931"/>
                </a:cubicBezTo>
                <a:cubicBezTo>
                  <a:pt x="3660227" y="1035269"/>
                  <a:pt x="3762703" y="1334814"/>
                  <a:pt x="3339662" y="1513490"/>
                </a:cubicBezTo>
                <a:cubicBezTo>
                  <a:pt x="2916621" y="1692166"/>
                  <a:pt x="1169276" y="1844565"/>
                  <a:pt x="691055" y="2017986"/>
                </a:cubicBezTo>
                <a:cubicBezTo>
                  <a:pt x="212834" y="2191407"/>
                  <a:pt x="0" y="2493580"/>
                  <a:pt x="470338" y="2554014"/>
                </a:cubicBezTo>
                <a:cubicBezTo>
                  <a:pt x="940676" y="2614449"/>
                  <a:pt x="2945525" y="2320159"/>
                  <a:pt x="3513083" y="2380593"/>
                </a:cubicBezTo>
                <a:cubicBezTo>
                  <a:pt x="4080641" y="2441027"/>
                  <a:pt x="4403834" y="2727435"/>
                  <a:pt x="3875689" y="2916621"/>
                </a:cubicBezTo>
                <a:cubicBezTo>
                  <a:pt x="3347544" y="3105807"/>
                  <a:pt x="938048" y="3410607"/>
                  <a:pt x="344214" y="3515710"/>
                </a:cubicBezTo>
              </a:path>
            </a:pathLst>
          </a:custGeom>
          <a:ln w="76200">
            <a:solidFill>
              <a:schemeClr val="tx2">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val 5"/>
          <p:cNvSpPr/>
          <p:nvPr/>
        </p:nvSpPr>
        <p:spPr>
          <a:xfrm>
            <a:off x="5486400" y="2819400"/>
            <a:ext cx="1447800" cy="6096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smtClean="0">
                <a:ln>
                  <a:noFill/>
                </a:ln>
                <a:solidFill>
                  <a:schemeClr val="tx1"/>
                </a:solidFill>
                <a:effectLst/>
                <a:uLnTx/>
                <a:uFillTx/>
                <a:latin typeface="Garamond" pitchFamily="18" charset="0"/>
                <a:ea typeface="+mn-ea"/>
                <a:cs typeface="+mn-cs"/>
              </a:rPr>
              <a:t>COO-</a:t>
            </a:r>
            <a:endParaRPr kumimoji="0" lang="en-US" sz="24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8" name="Oval 7"/>
          <p:cNvSpPr/>
          <p:nvPr/>
        </p:nvSpPr>
        <p:spPr>
          <a:xfrm>
            <a:off x="1676400" y="4648200"/>
            <a:ext cx="1371600" cy="6096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smtClean="0">
                <a:ln>
                  <a:noFill/>
                </a:ln>
                <a:solidFill>
                  <a:schemeClr val="tx1"/>
                </a:solidFill>
                <a:effectLst/>
                <a:uLnTx/>
                <a:uFillTx/>
                <a:latin typeface="Garamond" pitchFamily="18" charset="0"/>
                <a:ea typeface="+mn-ea"/>
                <a:cs typeface="+mn-cs"/>
              </a:rPr>
              <a:t>NH</a:t>
            </a:r>
            <a:r>
              <a:rPr kumimoji="0" lang="sr-Latn-RS" sz="1600" b="1" i="0" u="none" strike="noStrike" kern="1200" cap="none" spc="0" normalizeH="0" baseline="0" noProof="0" dirty="0" smtClean="0">
                <a:ln>
                  <a:noFill/>
                </a:ln>
                <a:solidFill>
                  <a:schemeClr val="tx1"/>
                </a:solidFill>
                <a:effectLst/>
                <a:uLnTx/>
                <a:uFillTx/>
                <a:latin typeface="Garamond" pitchFamily="18" charset="0"/>
                <a:ea typeface="+mn-ea"/>
                <a:cs typeface="+mn-cs"/>
              </a:rPr>
              <a:t>2</a:t>
            </a:r>
            <a:endParaRPr kumimoji="0" lang="en-US" sz="24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10" name="Oval 9"/>
          <p:cNvSpPr/>
          <p:nvPr/>
        </p:nvSpPr>
        <p:spPr>
          <a:xfrm>
            <a:off x="609600" y="5638800"/>
            <a:ext cx="838200" cy="533400"/>
          </a:xfrm>
          <a:prstGeom prst="ellipse">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schemeClr val="tx1"/>
                </a:solidFill>
                <a:effectLst/>
                <a:uLnTx/>
                <a:uFillTx/>
                <a:latin typeface="Garamond" pitchFamily="18" charset="0"/>
                <a:ea typeface="+mn-ea"/>
                <a:cs typeface="+mn-cs"/>
              </a:rPr>
              <a:t>H+</a:t>
            </a:r>
            <a:endParaRPr kumimoji="0" lang="en-US" sz="20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13" name="Oval 12"/>
          <p:cNvSpPr/>
          <p:nvPr/>
        </p:nvSpPr>
        <p:spPr>
          <a:xfrm>
            <a:off x="7010400" y="914400"/>
            <a:ext cx="1371600" cy="6096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smtClean="0">
                <a:ln>
                  <a:noFill/>
                </a:ln>
                <a:solidFill>
                  <a:schemeClr val="tx1"/>
                </a:solidFill>
                <a:effectLst/>
                <a:uLnTx/>
                <a:uFillTx/>
                <a:latin typeface="Garamond" pitchFamily="18" charset="0"/>
                <a:ea typeface="+mn-ea"/>
                <a:cs typeface="+mn-cs"/>
              </a:rPr>
              <a:t>H</a:t>
            </a:r>
            <a:r>
              <a:rPr kumimoji="0" lang="sr-Latn-RS" sz="1800" b="1" i="0" u="none" strike="noStrike" kern="1200" cap="none" spc="0" normalizeH="0" baseline="0" noProof="0" dirty="0" smtClean="0">
                <a:ln>
                  <a:noFill/>
                </a:ln>
                <a:solidFill>
                  <a:schemeClr val="tx1"/>
                </a:solidFill>
                <a:effectLst/>
                <a:uLnTx/>
                <a:uFillTx/>
                <a:latin typeface="Garamond" pitchFamily="18" charset="0"/>
                <a:ea typeface="+mn-ea"/>
                <a:cs typeface="+mn-cs"/>
              </a:rPr>
              <a:t>2</a:t>
            </a:r>
            <a:r>
              <a:rPr kumimoji="0" lang="sr-Latn-RS" sz="2400" b="1" i="0" u="none" strike="noStrike" kern="1200" cap="none" spc="0" normalizeH="0" baseline="0" noProof="0" dirty="0" smtClean="0">
                <a:ln>
                  <a:noFill/>
                </a:ln>
                <a:solidFill>
                  <a:schemeClr val="tx1"/>
                </a:solidFill>
                <a:effectLst/>
                <a:uLnTx/>
                <a:uFillTx/>
                <a:latin typeface="Garamond" pitchFamily="18" charset="0"/>
                <a:ea typeface="+mn-ea"/>
                <a:cs typeface="+mn-cs"/>
              </a:rPr>
              <a:t>O</a:t>
            </a:r>
            <a:endParaRPr kumimoji="0" lang="en-US" sz="24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
        <p:nvSpPr>
          <p:cNvPr id="14" name="Oval 13"/>
          <p:cNvSpPr/>
          <p:nvPr/>
        </p:nvSpPr>
        <p:spPr>
          <a:xfrm>
            <a:off x="1676400" y="4648200"/>
            <a:ext cx="1447800" cy="6096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smtClean="0">
                <a:ln>
                  <a:noFill/>
                </a:ln>
                <a:solidFill>
                  <a:schemeClr val="tx1"/>
                </a:solidFill>
                <a:effectLst/>
                <a:uLnTx/>
                <a:uFillTx/>
                <a:latin typeface="Garamond" pitchFamily="18" charset="0"/>
                <a:ea typeface="+mn-ea"/>
                <a:cs typeface="+mn-cs"/>
              </a:rPr>
              <a:t>NH</a:t>
            </a:r>
            <a:r>
              <a:rPr kumimoji="0" lang="sr-Latn-RS" sz="1600" b="1" i="0" u="none" strike="noStrike" kern="1200" cap="none" spc="0" normalizeH="0" baseline="0" noProof="0" dirty="0" smtClean="0">
                <a:ln>
                  <a:noFill/>
                </a:ln>
                <a:solidFill>
                  <a:srgbClr val="FF0000"/>
                </a:solidFill>
                <a:effectLst/>
                <a:uLnTx/>
                <a:uFillTx/>
                <a:latin typeface="Garamond" pitchFamily="18" charset="0"/>
                <a:ea typeface="+mn-ea"/>
                <a:cs typeface="+mn-cs"/>
              </a:rPr>
              <a:t>3+</a:t>
            </a:r>
            <a:endParaRPr kumimoji="0" lang="en-US" sz="2400" b="1" i="0" u="none" strike="noStrike" kern="1200" cap="none" spc="0" normalizeH="0" baseline="0" noProof="0" dirty="0">
              <a:ln>
                <a:noFill/>
              </a:ln>
              <a:solidFill>
                <a:srgbClr val="FF0000"/>
              </a:solidFill>
              <a:effectLst/>
              <a:uLnTx/>
              <a:uFillTx/>
              <a:latin typeface="Garamond" pitchFamily="18" charset="0"/>
              <a:ea typeface="+mn-ea"/>
              <a:cs typeface="+mn-cs"/>
            </a:endParaRPr>
          </a:p>
        </p:txBody>
      </p:sp>
      <p:sp>
        <p:nvSpPr>
          <p:cNvPr id="17" name="Rounded Rectangle 16">
            <a:extLst>
              <a:ext uri="{FF2B5EF4-FFF2-40B4-BE49-F238E27FC236}">
                <a16:creationId xmlns:a16="http://schemas.microsoft.com/office/drawing/2014/main" id="{8A51B170-1A9B-4F90-ADE5-0344D787DA6F}"/>
              </a:ext>
            </a:extLst>
          </p:cNvPr>
          <p:cNvSpPr/>
          <p:nvPr/>
        </p:nvSpPr>
        <p:spPr>
          <a:xfrm>
            <a:off x="1447800" y="258520"/>
            <a:ext cx="6175310"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prstClr val="white"/>
                </a:solidFill>
                <a:effectLst/>
                <a:uLnTx/>
                <a:uFillTx/>
                <a:latin typeface="Garamond" pitchFamily="18" charset="0"/>
                <a:ea typeface="+mn-ea"/>
                <a:cs typeface="+mn-cs"/>
              </a:rPr>
              <a:t>Proteini krvne plazme kao puferi</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16" name="Oval 15"/>
          <p:cNvSpPr/>
          <p:nvPr/>
        </p:nvSpPr>
        <p:spPr>
          <a:xfrm>
            <a:off x="609600" y="1562100"/>
            <a:ext cx="1230367" cy="533400"/>
          </a:xfrm>
          <a:prstGeom prst="ellipse">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smtClean="0">
                <a:ln>
                  <a:noFill/>
                </a:ln>
                <a:solidFill>
                  <a:schemeClr val="tx1"/>
                </a:solidFill>
                <a:effectLst/>
                <a:uLnTx/>
                <a:uFillTx/>
                <a:latin typeface="Garamond" pitchFamily="18" charset="0"/>
                <a:ea typeface="+mn-ea"/>
                <a:cs typeface="+mn-cs"/>
              </a:rPr>
              <a:t>Na+</a:t>
            </a:r>
            <a:endParaRPr kumimoji="0" lang="en-US" sz="2400" b="1"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348759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grpId="1" nodeType="clickEffect">
                                  <p:stCondLst>
                                    <p:cond delay="0"/>
                                  </p:stCondLst>
                                  <p:childTnLst>
                                    <p:animMotion origin="layout" path="M 1.38778E-17 -1.11111E-6 L 0.12917 -0.20555 " pathEditMode="relative" rAng="0" ptsTypes="AA">
                                      <p:cBhvr>
                                        <p:cTn id="12" dur="2000" fill="hold"/>
                                        <p:tgtEl>
                                          <p:spTgt spid="10"/>
                                        </p:tgtEl>
                                        <p:attrNameLst>
                                          <p:attrName>ppt_x</p:attrName>
                                          <p:attrName>ppt_y</p:attrName>
                                        </p:attrNameLst>
                                      </p:cBhvr>
                                      <p:rCtr x="6500" y="-10300"/>
                                    </p:animMotion>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2" nodeType="clickEffect">
                                  <p:stCondLst>
                                    <p:cond delay="0"/>
                                  </p:stCondLst>
                                  <p:childTnLst>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1000"/>
                                        <p:tgtEl>
                                          <p:spTgt spid="14"/>
                                        </p:tgtEl>
                                      </p:cBhvr>
                                    </p:animEffect>
                                    <p:set>
                                      <p:cBhvr>
                                        <p:cTn id="25" dur="1" fill="hold">
                                          <p:stCondLst>
                                            <p:cond delay="9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2000" fill="hold"/>
                                        <p:tgtEl>
                                          <p:spTgt spid="12"/>
                                        </p:tgtEl>
                                        <p:attrNameLst>
                                          <p:attrName>ppt_x</p:attrName>
                                        </p:attrNameLst>
                                      </p:cBhvr>
                                      <p:tavLst>
                                        <p:tav tm="0">
                                          <p:val>
                                            <p:strVal val="1+#ppt_w/2"/>
                                          </p:val>
                                        </p:tav>
                                        <p:tav tm="100000">
                                          <p:val>
                                            <p:strVal val="#ppt_x"/>
                                          </p:val>
                                        </p:tav>
                                      </p:tavLst>
                                    </p:anim>
                                    <p:anim calcmode="lin" valueType="num">
                                      <p:cBhvr additive="base">
                                        <p:cTn id="31"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6" presetClass="path" presetSubtype="0" accel="50000" decel="50000" fill="hold" grpId="0" nodeType="clickEffect">
                                  <p:stCondLst>
                                    <p:cond delay="0"/>
                                  </p:stCondLst>
                                  <p:childTnLst>
                                    <p:animMotion origin="layout" path="M -3.33333E-6 1.11111E-6 L 0.15834 -0.23333 " pathEditMode="relative" rAng="0" ptsTypes="AA">
                                      <p:cBhvr>
                                        <p:cTn id="35" dur="2000" fill="hold"/>
                                        <p:tgtEl>
                                          <p:spTgt spid="7"/>
                                        </p:tgtEl>
                                        <p:attrNameLst>
                                          <p:attrName>ppt_x</p:attrName>
                                          <p:attrName>ppt_y</p:attrName>
                                        </p:attrNameLst>
                                      </p:cBhvr>
                                      <p:rCtr x="7917" y="-11667"/>
                                    </p:animMotion>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1000"/>
                                        <p:tgtEl>
                                          <p:spTgt spid="7"/>
                                        </p:tgtEl>
                                      </p:cBhvr>
                                    </p:animEffect>
                                    <p:set>
                                      <p:cBhvr>
                                        <p:cTn id="40" dur="1" fill="hold">
                                          <p:stCondLst>
                                            <p:cond delay="999"/>
                                          </p:stCondLst>
                                        </p:cTn>
                                        <p:tgtEl>
                                          <p:spTgt spid="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1000"/>
                                        <p:tgtEl>
                                          <p:spTgt spid="12"/>
                                        </p:tgtEl>
                                      </p:cBhvr>
                                    </p:animEffect>
                                    <p:set>
                                      <p:cBhvr>
                                        <p:cTn id="43" dur="1" fill="hold">
                                          <p:stCondLst>
                                            <p:cond delay="999"/>
                                          </p:stCondLst>
                                        </p:cTn>
                                        <p:tgtEl>
                                          <p:spTgt spid="12"/>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1000"/>
                                        <p:tgtEl>
                                          <p:spTgt spid="13"/>
                                        </p:tgtEl>
                                      </p:cBhvr>
                                    </p:animEffect>
                                    <p:set>
                                      <p:cBhvr>
                                        <p:cTn id="51" dur="1" fill="hold">
                                          <p:stCondLst>
                                            <p:cond delay="999"/>
                                          </p:stCondLst>
                                        </p:cTn>
                                        <p:tgtEl>
                                          <p:spTgt spid="13"/>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7" grpId="1" animBg="1"/>
      <p:bldP spid="12" grpId="0" animBg="1"/>
      <p:bldP spid="12" grpId="1" animBg="1"/>
      <p:bldP spid="10" grpId="0" animBg="1"/>
      <p:bldP spid="10" grpId="1" animBg="1"/>
      <p:bldP spid="10" grpId="2" animBg="1"/>
      <p:bldP spid="13" grpId="0" animBg="1"/>
      <p:bldP spid="13" grpId="1" animBg="1"/>
      <p:bldP spid="14" grpId="0" animBg="1"/>
      <p:bldP spid="1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A51B170-1A9B-4F90-ADE5-0344D787DA6F}"/>
              </a:ext>
            </a:extLst>
          </p:cNvPr>
          <p:cNvSpPr/>
          <p:nvPr/>
        </p:nvSpPr>
        <p:spPr>
          <a:xfrm>
            <a:off x="158621" y="258520"/>
            <a:ext cx="8826760"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500" b="1" i="0" u="none" strike="noStrike" kern="1200" cap="none" spc="0" normalizeH="0" baseline="0" noProof="0" smtClean="0">
                <a:ln>
                  <a:noFill/>
                </a:ln>
                <a:solidFill>
                  <a:prstClr val="white"/>
                </a:solidFill>
                <a:effectLst/>
                <a:uLnTx/>
                <a:uFillTx/>
                <a:latin typeface="Garamond" pitchFamily="18" charset="0"/>
                <a:ea typeface="+mn-ea"/>
                <a:cs typeface="+mn-cs"/>
              </a:rPr>
              <a:t>Ispitivanje puferskog kapaciteta krvne plazme</a:t>
            </a:r>
            <a:r>
              <a:rPr kumimoji="0" lang="sr-Latn-RS" sz="2500" b="1" i="0" u="none" strike="noStrike" kern="1200" cap="none" spc="0" normalizeH="0" noProof="0" smtClean="0">
                <a:ln>
                  <a:noFill/>
                </a:ln>
                <a:solidFill>
                  <a:prstClr val="white"/>
                </a:solidFill>
                <a:effectLst/>
                <a:uLnTx/>
                <a:uFillTx/>
                <a:latin typeface="Garamond" pitchFamily="18" charset="0"/>
                <a:ea typeface="+mn-ea"/>
                <a:cs typeface="+mn-cs"/>
              </a:rPr>
              <a:t> i puferske smeše</a:t>
            </a:r>
            <a:endParaRPr kumimoji="0" lang="en-US" sz="25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174" y="2724929"/>
            <a:ext cx="2381250" cy="2381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651" y="2724929"/>
            <a:ext cx="2381250" cy="2381250"/>
          </a:xfrm>
          <a:prstGeom prst="rect">
            <a:avLst/>
          </a:prstGeom>
        </p:spPr>
      </p:pic>
      <p:sp>
        <p:nvSpPr>
          <p:cNvPr id="4" name="TextBox 3"/>
          <p:cNvSpPr txBox="1"/>
          <p:nvPr/>
        </p:nvSpPr>
        <p:spPr>
          <a:xfrm>
            <a:off x="1777944" y="5190069"/>
            <a:ext cx="2309709" cy="707886"/>
          </a:xfrm>
          <a:prstGeom prst="rect">
            <a:avLst/>
          </a:prstGeom>
          <a:noFill/>
        </p:spPr>
        <p:txBody>
          <a:bodyPr wrap="square" rtlCol="0">
            <a:spAutoFit/>
          </a:bodyPr>
          <a:lstStyle/>
          <a:p>
            <a:pPr algn="ctr"/>
            <a:r>
              <a:rPr lang="sr-Latn-RS" sz="2000" smtClean="0">
                <a:solidFill>
                  <a:srgbClr val="D1D1D1"/>
                </a:solidFill>
                <a:latin typeface="Garamond" panose="02020404030301010803" pitchFamily="18" charset="0"/>
              </a:rPr>
              <a:t>5 mL </a:t>
            </a:r>
            <a:r>
              <a:rPr lang="sr-Latn-RS" sz="2000" b="1" smtClean="0">
                <a:solidFill>
                  <a:srgbClr val="D1D1D1"/>
                </a:solidFill>
                <a:latin typeface="Garamond" panose="02020404030301010803" pitchFamily="18" charset="0"/>
              </a:rPr>
              <a:t>krvne plazme</a:t>
            </a:r>
          </a:p>
          <a:p>
            <a:pPr algn="ctr"/>
            <a:r>
              <a:rPr lang="sr-Latn-RS" sz="2000" smtClean="0">
                <a:solidFill>
                  <a:srgbClr val="D1D1D1"/>
                </a:solidFill>
                <a:latin typeface="Garamond" panose="02020404030301010803" pitchFamily="18" charset="0"/>
              </a:rPr>
              <a:t>5-6 kapi </a:t>
            </a:r>
            <a:r>
              <a:rPr lang="sr-Latn-RS" sz="2000" smtClean="0">
                <a:solidFill>
                  <a:schemeClr val="accent2">
                    <a:lumMod val="75000"/>
                  </a:schemeClr>
                </a:solidFill>
                <a:latin typeface="Garamond" panose="02020404030301010803" pitchFamily="18" charset="0"/>
              </a:rPr>
              <a:t>metil-oranž</a:t>
            </a:r>
            <a:endParaRPr lang="en-US" sz="2000">
              <a:solidFill>
                <a:schemeClr val="accent2">
                  <a:lumMod val="75000"/>
                </a:schemeClr>
              </a:solidFill>
              <a:latin typeface="Garamond" panose="02020404030301010803" pitchFamily="18" charset="0"/>
            </a:endParaRPr>
          </a:p>
        </p:txBody>
      </p:sp>
      <p:sp>
        <p:nvSpPr>
          <p:cNvPr id="10" name="TextBox 9"/>
          <p:cNvSpPr txBox="1"/>
          <p:nvPr/>
        </p:nvSpPr>
        <p:spPr>
          <a:xfrm>
            <a:off x="4407917" y="5190069"/>
            <a:ext cx="3616649" cy="707886"/>
          </a:xfrm>
          <a:prstGeom prst="rect">
            <a:avLst/>
          </a:prstGeom>
          <a:noFill/>
        </p:spPr>
        <p:txBody>
          <a:bodyPr wrap="square" rtlCol="0">
            <a:spAutoFit/>
          </a:bodyPr>
          <a:lstStyle/>
          <a:p>
            <a:pPr algn="ctr"/>
            <a:r>
              <a:rPr lang="sr-Latn-RS" sz="2000" smtClean="0">
                <a:solidFill>
                  <a:srgbClr val="D1D1D1"/>
                </a:solidFill>
                <a:latin typeface="Garamond" panose="02020404030301010803" pitchFamily="18" charset="0"/>
              </a:rPr>
              <a:t>5 mL smeše </a:t>
            </a:r>
            <a:r>
              <a:rPr lang="sr-Latn-RS" sz="2000" b="1" smtClean="0">
                <a:solidFill>
                  <a:srgbClr val="D1D1D1"/>
                </a:solidFill>
                <a:latin typeface="Garamond" panose="02020404030301010803" pitchFamily="18" charset="0"/>
              </a:rPr>
              <a:t>neorganskih pufera</a:t>
            </a:r>
          </a:p>
          <a:p>
            <a:pPr algn="ctr"/>
            <a:r>
              <a:rPr lang="sr-Latn-RS" sz="2000" smtClean="0">
                <a:solidFill>
                  <a:srgbClr val="D1D1D1"/>
                </a:solidFill>
                <a:latin typeface="Garamond" panose="02020404030301010803" pitchFamily="18" charset="0"/>
              </a:rPr>
              <a:t>1-2 kapi </a:t>
            </a:r>
            <a:r>
              <a:rPr lang="sr-Latn-RS" sz="2000" smtClean="0">
                <a:solidFill>
                  <a:schemeClr val="accent2">
                    <a:lumMod val="75000"/>
                  </a:schemeClr>
                </a:solidFill>
                <a:latin typeface="Garamond" panose="02020404030301010803" pitchFamily="18" charset="0"/>
              </a:rPr>
              <a:t>metil-oranž</a:t>
            </a:r>
            <a:endParaRPr lang="en-US" sz="2000">
              <a:solidFill>
                <a:schemeClr val="accent2">
                  <a:lumMod val="75000"/>
                </a:schemeClr>
              </a:solidFill>
              <a:latin typeface="Garamond" panose="02020404030301010803" pitchFamily="18" charset="0"/>
            </a:endParaRPr>
          </a:p>
        </p:txBody>
      </p:sp>
      <p:sp>
        <p:nvSpPr>
          <p:cNvPr id="5" name="Rounded Rectangle 4"/>
          <p:cNvSpPr/>
          <p:nvPr/>
        </p:nvSpPr>
        <p:spPr>
          <a:xfrm>
            <a:off x="1996581" y="1166070"/>
            <a:ext cx="5150840" cy="402671"/>
          </a:xfrm>
          <a:prstGeom prst="roundRect">
            <a:avLst/>
          </a:prstGeom>
          <a:noFill/>
          <a:ln>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smtClean="0">
                <a:latin typeface="Garamond" panose="02020404030301010803" pitchFamily="18" charset="0"/>
              </a:rPr>
              <a:t>Titracija sa HCl do pojave </a:t>
            </a:r>
            <a:r>
              <a:rPr lang="sr-Latn-RS" sz="2400" smtClean="0">
                <a:solidFill>
                  <a:srgbClr val="FF0000"/>
                </a:solidFill>
                <a:latin typeface="Garamond" panose="02020404030301010803" pitchFamily="18" charset="0"/>
              </a:rPr>
              <a:t>crvene boje</a:t>
            </a:r>
            <a:r>
              <a:rPr lang="sr-Latn-RS" sz="2400" smtClean="0">
                <a:latin typeface="Garamond" panose="02020404030301010803" pitchFamily="18" charset="0"/>
              </a:rPr>
              <a:t>.</a:t>
            </a:r>
            <a:endParaRPr lang="en-US" sz="2400">
              <a:latin typeface="Garamond" panose="02020404030301010803" pitchFamily="18" charset="0"/>
            </a:endParaRPr>
          </a:p>
        </p:txBody>
      </p:sp>
      <p:cxnSp>
        <p:nvCxnSpPr>
          <p:cNvPr id="9" name="Straight Arrow Connector 8"/>
          <p:cNvCxnSpPr/>
          <p:nvPr/>
        </p:nvCxnSpPr>
        <p:spPr>
          <a:xfrm>
            <a:off x="6216242" y="1568741"/>
            <a:ext cx="0" cy="1031846"/>
          </a:xfrm>
          <a:prstGeom prst="straightConnector1">
            <a:avLst/>
          </a:prstGeom>
          <a:ln w="38100">
            <a:solidFill>
              <a:srgbClr val="D1D1D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20767" y="1568741"/>
            <a:ext cx="0" cy="1031846"/>
          </a:xfrm>
          <a:prstGeom prst="straightConnector1">
            <a:avLst/>
          </a:prstGeom>
          <a:ln w="38100">
            <a:solidFill>
              <a:srgbClr val="D1D1D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4170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798106" y="1324795"/>
            <a:ext cx="7583648"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sr-Latn-CS" sz="2400" smtClean="0">
                <a:solidFill>
                  <a:srgbClr val="D1D1D1"/>
                </a:solidFill>
                <a:latin typeface="Garamond" panose="02020404030301010803" pitchFamily="18" charset="0"/>
              </a:rPr>
              <a:t>Za titraciju krvne plazme utroši se značajno veća količina HCl u odnosu na smešu neorganskih pufera zbog </a:t>
            </a:r>
            <a:r>
              <a:rPr lang="sr-Latn-CS" sz="2400" b="1" smtClean="0">
                <a:solidFill>
                  <a:srgbClr val="D1D1D1"/>
                </a:solidFill>
                <a:latin typeface="Garamond" panose="02020404030301010803" pitchFamily="18" charset="0"/>
              </a:rPr>
              <a:t>puferske uloge proteina krvne plazme.</a:t>
            </a:r>
            <a:endParaRPr lang="en-US" sz="2400" b="1" dirty="0">
              <a:solidFill>
                <a:srgbClr val="D1D1D1"/>
              </a:solidFill>
              <a:latin typeface="Garamond" panose="02020404030301010803" pitchFamily="18" charset="0"/>
            </a:endParaRPr>
          </a:p>
        </p:txBody>
      </p:sp>
      <p:sp>
        <p:nvSpPr>
          <p:cNvPr id="3" name="Rounded Rectangle 2">
            <a:extLst>
              <a:ext uri="{FF2B5EF4-FFF2-40B4-BE49-F238E27FC236}">
                <a16:creationId xmlns:a16="http://schemas.microsoft.com/office/drawing/2014/main" id="{8A51B170-1A9B-4F90-ADE5-0344D787DA6F}"/>
              </a:ext>
            </a:extLst>
          </p:cNvPr>
          <p:cNvSpPr/>
          <p:nvPr/>
        </p:nvSpPr>
        <p:spPr>
          <a:xfrm>
            <a:off x="2779059" y="258520"/>
            <a:ext cx="3621742" cy="533400"/>
          </a:xfrm>
          <a:prstGeom prst="roundRect">
            <a:avLst/>
          </a:prstGeom>
          <a:solidFill>
            <a:srgbClr val="6E664E"/>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smtClean="0">
                <a:ln>
                  <a:noFill/>
                </a:ln>
                <a:solidFill>
                  <a:prstClr val="white"/>
                </a:solidFill>
                <a:effectLst/>
                <a:uLnTx/>
                <a:uFillTx/>
                <a:latin typeface="Garamond" pitchFamily="18" charset="0"/>
                <a:ea typeface="+mn-ea"/>
                <a:cs typeface="+mn-cs"/>
              </a:rPr>
              <a:t>Zaključak</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5437" y="2419667"/>
            <a:ext cx="6028986" cy="4042387"/>
          </a:xfrm>
          <a:prstGeom prst="rect">
            <a:avLst/>
          </a:prstGeom>
        </p:spPr>
      </p:pic>
    </p:spTree>
    <p:extLst>
      <p:ext uri="{BB962C8B-B14F-4D97-AF65-F5344CB8AC3E}">
        <p14:creationId xmlns:p14="http://schemas.microsoft.com/office/powerpoint/2010/main" val="2582286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467544" y="2996952"/>
            <a:ext cx="512420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54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Hvala na pažnji!</a:t>
            </a:r>
            <a:endParaRPr kumimoji="0" lang="en-US" sz="54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1560028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5">
            <a:extLst>
              <a:ext uri="{FF2B5EF4-FFF2-40B4-BE49-F238E27FC236}">
                <a16:creationId xmlns:a16="http://schemas.microsoft.com/office/drawing/2014/main" id="{2427DD5A-AE30-44E6-A915-3AA85DD43FEB}"/>
              </a:ext>
            </a:extLst>
          </p:cNvPr>
          <p:cNvSpPr/>
          <p:nvPr/>
        </p:nvSpPr>
        <p:spPr>
          <a:xfrm>
            <a:off x="930441" y="1530811"/>
            <a:ext cx="4005453" cy="457200"/>
          </a:xfrm>
          <a:prstGeom prst="roundRect">
            <a:avLst/>
          </a:prstGeom>
          <a:solidFill>
            <a:schemeClr val="bg1">
              <a:alpha val="83000"/>
            </a:schemeClr>
          </a:solidFill>
          <a:ln w="28575">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smtClean="0">
                <a:ln>
                  <a:noFill/>
                </a:ln>
                <a:solidFill>
                  <a:srgbClr val="6E664E"/>
                </a:solidFill>
                <a:effectLst/>
                <a:uLnTx/>
                <a:uFillTx/>
                <a:latin typeface="Garamond" pitchFamily="18" charset="0"/>
                <a:ea typeface="+mn-ea"/>
                <a:cs typeface="+mn-cs"/>
              </a:rPr>
              <a:t>Faze hemostaze?</a:t>
            </a:r>
            <a:endParaRPr kumimoji="0" lang="en-US" sz="2800" b="0" i="0" u="none" strike="noStrike" kern="1200" cap="none" spc="0" normalizeH="0" baseline="0" noProof="0">
              <a:ln>
                <a:noFill/>
              </a:ln>
              <a:solidFill>
                <a:srgbClr val="6E664E"/>
              </a:solidFill>
              <a:effectLst/>
              <a:uLnTx/>
              <a:uFillTx/>
              <a:latin typeface="Garamond" pitchFamily="18" charset="0"/>
              <a:ea typeface="+mn-ea"/>
              <a:cs typeface="+mn-cs"/>
            </a:endParaRPr>
          </a:p>
        </p:txBody>
      </p:sp>
      <p:sp>
        <p:nvSpPr>
          <p:cNvPr id="9" name="Rounded Rectangle 5">
            <a:extLst>
              <a:ext uri="{FF2B5EF4-FFF2-40B4-BE49-F238E27FC236}">
                <a16:creationId xmlns:a16="http://schemas.microsoft.com/office/drawing/2014/main" id="{5A7CEF1B-9FC5-4960-8D4C-41DED2E40FB3}"/>
              </a:ext>
            </a:extLst>
          </p:cNvPr>
          <p:cNvSpPr/>
          <p:nvPr/>
        </p:nvSpPr>
        <p:spPr>
          <a:xfrm>
            <a:off x="930441" y="2871527"/>
            <a:ext cx="4005453" cy="457200"/>
          </a:xfrm>
          <a:prstGeom prst="roundRect">
            <a:avLst/>
          </a:prstGeom>
          <a:solidFill>
            <a:schemeClr val="bg1">
              <a:alpha val="83000"/>
            </a:schemeClr>
          </a:solidFill>
          <a:ln w="28575">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smtClean="0">
                <a:ln>
                  <a:noFill/>
                </a:ln>
                <a:solidFill>
                  <a:srgbClr val="6E664E"/>
                </a:solidFill>
                <a:effectLst/>
                <a:uLnTx/>
                <a:uFillTx/>
                <a:latin typeface="Garamond" pitchFamily="18" charset="0"/>
                <a:ea typeface="+mn-ea"/>
                <a:cs typeface="+mn-cs"/>
              </a:rPr>
              <a:t>Faze koagulacije?</a:t>
            </a:r>
            <a:endParaRPr kumimoji="0" lang="en-US" sz="2800" b="0" i="0" u="none" strike="noStrike" kern="1200" cap="none" spc="0" normalizeH="0" baseline="0" noProof="0">
              <a:ln>
                <a:noFill/>
              </a:ln>
              <a:solidFill>
                <a:srgbClr val="6E664E"/>
              </a:solidFill>
              <a:effectLst/>
              <a:uLnTx/>
              <a:uFillTx/>
              <a:latin typeface="Garamond" pitchFamily="18" charset="0"/>
              <a:ea typeface="+mn-ea"/>
              <a:cs typeface="+mn-cs"/>
            </a:endParaRPr>
          </a:p>
        </p:txBody>
      </p:sp>
      <p:sp>
        <p:nvSpPr>
          <p:cNvPr id="10" name="Rounded Rectangle 5">
            <a:extLst>
              <a:ext uri="{FF2B5EF4-FFF2-40B4-BE49-F238E27FC236}">
                <a16:creationId xmlns:a16="http://schemas.microsoft.com/office/drawing/2014/main" id="{FF579883-F700-40FF-A406-9ECC9632BDD2}"/>
              </a:ext>
            </a:extLst>
          </p:cNvPr>
          <p:cNvSpPr/>
          <p:nvPr/>
        </p:nvSpPr>
        <p:spPr>
          <a:xfrm>
            <a:off x="930441" y="2201169"/>
            <a:ext cx="4005454" cy="457200"/>
          </a:xfrm>
          <a:prstGeom prst="roundRect">
            <a:avLst/>
          </a:prstGeom>
          <a:solidFill>
            <a:schemeClr val="bg1">
              <a:alpha val="83000"/>
            </a:schemeClr>
          </a:solidFill>
          <a:ln w="28575">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smtClean="0">
                <a:ln>
                  <a:noFill/>
                </a:ln>
                <a:solidFill>
                  <a:srgbClr val="6E664E"/>
                </a:solidFill>
                <a:effectLst/>
                <a:uLnTx/>
                <a:uFillTx/>
                <a:latin typeface="Garamond" pitchFamily="18" charset="0"/>
                <a:ea typeface="+mn-ea"/>
                <a:cs typeface="+mn-cs"/>
              </a:rPr>
              <a:t>Hemostaza vs. koagulacija?</a:t>
            </a:r>
            <a:endParaRPr kumimoji="0" lang="en-US" sz="2800" b="0" i="0" u="none" strike="noStrike" kern="1200" cap="none" spc="0" normalizeH="0" baseline="0" noProof="0">
              <a:ln>
                <a:noFill/>
              </a:ln>
              <a:solidFill>
                <a:srgbClr val="6E664E"/>
              </a:solidFill>
              <a:effectLst/>
              <a:uLnTx/>
              <a:uFillTx/>
              <a:latin typeface="Garamond" pitchFamily="18" charset="0"/>
              <a:ea typeface="+mn-ea"/>
              <a:cs typeface="+mn-cs"/>
            </a:endParaRPr>
          </a:p>
        </p:txBody>
      </p:sp>
      <p:sp>
        <p:nvSpPr>
          <p:cNvPr id="11" name="Rounded Rectangle 5">
            <a:extLst>
              <a:ext uri="{FF2B5EF4-FFF2-40B4-BE49-F238E27FC236}">
                <a16:creationId xmlns:a16="http://schemas.microsoft.com/office/drawing/2014/main" id="{6FAC32D9-BB72-4E69-8B26-A75D1A1D83B8}"/>
              </a:ext>
            </a:extLst>
          </p:cNvPr>
          <p:cNvSpPr/>
          <p:nvPr/>
        </p:nvSpPr>
        <p:spPr>
          <a:xfrm>
            <a:off x="930440" y="3541885"/>
            <a:ext cx="4005454" cy="457200"/>
          </a:xfrm>
          <a:prstGeom prst="roundRect">
            <a:avLst/>
          </a:prstGeom>
          <a:solidFill>
            <a:schemeClr val="bg1">
              <a:alpha val="83000"/>
            </a:schemeClr>
          </a:solidFill>
          <a:ln w="28575">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smtClean="0">
                <a:ln>
                  <a:noFill/>
                </a:ln>
                <a:solidFill>
                  <a:srgbClr val="6E664E"/>
                </a:solidFill>
                <a:effectLst/>
                <a:uLnTx/>
                <a:uFillTx/>
                <a:latin typeface="Garamond" pitchFamily="18" charset="0"/>
                <a:ea typeface="+mn-ea"/>
                <a:cs typeface="+mn-cs"/>
              </a:rPr>
              <a:t>Fibrinoliza?</a:t>
            </a:r>
            <a:endParaRPr kumimoji="0" lang="en-US" sz="2800" b="0" i="0" u="none" strike="noStrike" kern="1200" cap="none" spc="0" normalizeH="0" baseline="0" noProof="0">
              <a:ln>
                <a:noFill/>
              </a:ln>
              <a:solidFill>
                <a:srgbClr val="6E664E"/>
              </a:solidFill>
              <a:effectLst/>
              <a:uLnTx/>
              <a:uFillTx/>
              <a:latin typeface="Garamond" pitchFamily="18" charset="0"/>
              <a:ea typeface="+mn-ea"/>
              <a:cs typeface="+mn-cs"/>
            </a:endParaRPr>
          </a:p>
        </p:txBody>
      </p:sp>
      <p:sp>
        <p:nvSpPr>
          <p:cNvPr id="12" name="Rounded Rectangle 5">
            <a:extLst>
              <a:ext uri="{FF2B5EF4-FFF2-40B4-BE49-F238E27FC236}">
                <a16:creationId xmlns:a16="http://schemas.microsoft.com/office/drawing/2014/main" id="{9F602B5E-A35F-49F0-859E-7B62BD45516B}"/>
              </a:ext>
            </a:extLst>
          </p:cNvPr>
          <p:cNvSpPr/>
          <p:nvPr/>
        </p:nvSpPr>
        <p:spPr>
          <a:xfrm>
            <a:off x="930440" y="4212243"/>
            <a:ext cx="4789226" cy="457200"/>
          </a:xfrm>
          <a:prstGeom prst="roundRect">
            <a:avLst/>
          </a:prstGeom>
          <a:solidFill>
            <a:schemeClr val="bg1">
              <a:alpha val="83000"/>
            </a:schemeClr>
          </a:solidFill>
          <a:ln w="28575">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smtClean="0">
                <a:ln>
                  <a:noFill/>
                </a:ln>
                <a:solidFill>
                  <a:srgbClr val="6E664E"/>
                </a:solidFill>
                <a:effectLst/>
                <a:uLnTx/>
                <a:uFillTx/>
                <a:latin typeface="Garamond" pitchFamily="18" charset="0"/>
                <a:ea typeface="+mn-ea"/>
                <a:cs typeface="+mn-cs"/>
              </a:rPr>
              <a:t>Uticaj Ca++ na koagulaciju krvi?</a:t>
            </a:r>
            <a:endParaRPr kumimoji="0" lang="en-US" sz="2800" b="0" i="0" u="none" strike="noStrike" kern="1200" cap="none" spc="0" normalizeH="0" baseline="0" noProof="0">
              <a:ln>
                <a:noFill/>
              </a:ln>
              <a:solidFill>
                <a:srgbClr val="6E664E"/>
              </a:solidFill>
              <a:effectLst/>
              <a:uLnTx/>
              <a:uFillTx/>
              <a:latin typeface="Garamond" pitchFamily="18" charset="0"/>
              <a:ea typeface="+mn-ea"/>
              <a:cs typeface="+mn-cs"/>
            </a:endParaRPr>
          </a:p>
        </p:txBody>
      </p:sp>
      <p:sp>
        <p:nvSpPr>
          <p:cNvPr id="13" name="Rounded Rectangle 5">
            <a:extLst>
              <a:ext uri="{FF2B5EF4-FFF2-40B4-BE49-F238E27FC236}">
                <a16:creationId xmlns:a16="http://schemas.microsoft.com/office/drawing/2014/main" id="{18ACA18A-AD45-4CB7-89EE-CFD304F1F4FE}"/>
              </a:ext>
            </a:extLst>
          </p:cNvPr>
          <p:cNvSpPr/>
          <p:nvPr/>
        </p:nvSpPr>
        <p:spPr>
          <a:xfrm>
            <a:off x="930440" y="4882601"/>
            <a:ext cx="4789226" cy="457200"/>
          </a:xfrm>
          <a:prstGeom prst="roundRect">
            <a:avLst/>
          </a:prstGeom>
          <a:solidFill>
            <a:schemeClr val="bg1">
              <a:alpha val="83000"/>
            </a:schemeClr>
          </a:solidFill>
          <a:ln w="28575">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smtClean="0">
                <a:ln>
                  <a:noFill/>
                </a:ln>
                <a:solidFill>
                  <a:srgbClr val="6E664E"/>
                </a:solidFill>
                <a:effectLst/>
                <a:uLnTx/>
                <a:uFillTx/>
                <a:latin typeface="Garamond" pitchFamily="18" charset="0"/>
                <a:ea typeface="+mn-ea"/>
                <a:cs typeface="+mn-cs"/>
              </a:rPr>
              <a:t>Puferi krvi?</a:t>
            </a:r>
            <a:endParaRPr kumimoji="0" lang="en-US" sz="2800" b="0" i="0" u="none" strike="noStrike" kern="1200" cap="none" spc="0" normalizeH="0" baseline="0" noProof="0">
              <a:ln>
                <a:noFill/>
              </a:ln>
              <a:solidFill>
                <a:srgbClr val="6E664E"/>
              </a:solidFill>
              <a:effectLst/>
              <a:uLnTx/>
              <a:uFillTx/>
              <a:latin typeface="Garamond" pitchFamily="18" charset="0"/>
              <a:ea typeface="+mn-ea"/>
              <a:cs typeface="+mn-cs"/>
            </a:endParaRPr>
          </a:p>
        </p:txBody>
      </p:sp>
      <p:sp>
        <p:nvSpPr>
          <p:cNvPr id="15" name="Rounded Rectangle 12">
            <a:extLst>
              <a:ext uri="{FF2B5EF4-FFF2-40B4-BE49-F238E27FC236}">
                <a16:creationId xmlns:a16="http://schemas.microsoft.com/office/drawing/2014/main" id="{DEB70166-9B7C-40A1-B0C3-73FC939B2D0F}"/>
              </a:ext>
            </a:extLst>
          </p:cNvPr>
          <p:cNvSpPr/>
          <p:nvPr/>
        </p:nvSpPr>
        <p:spPr>
          <a:xfrm>
            <a:off x="341299" y="974755"/>
            <a:ext cx="8431408" cy="4893213"/>
          </a:xfrm>
          <a:prstGeom prst="roundRect">
            <a:avLst/>
          </a:prstGeom>
          <a:solidFill>
            <a:srgbClr val="7E7559"/>
          </a:solidFill>
          <a:ln>
            <a:solidFill>
              <a:srgbClr val="6E664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3600" b="1" i="0" u="none" strike="noStrike" kern="1200" cap="none" spc="0" normalizeH="0" baseline="0" noProof="0" smtClean="0">
                <a:ln>
                  <a:noFill/>
                </a:ln>
                <a:solidFill>
                  <a:prstClr val="white"/>
                </a:solidFill>
                <a:effectLst/>
                <a:uLnTx/>
                <a:uFillTx/>
                <a:latin typeface="Garamond" pitchFamily="18" charset="0"/>
                <a:ea typeface="+mn-ea"/>
                <a:cs typeface="+mn-cs"/>
              </a:rPr>
              <a:t>Zadatak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3600" b="1" i="0" u="none" strike="noStrike" kern="1200" cap="none" spc="0" normalizeH="0" baseline="0" noProof="0">
              <a:ln>
                <a:noFill/>
              </a:ln>
              <a:solidFill>
                <a:prstClr val="white"/>
              </a:solidFill>
              <a:effectLst/>
              <a:uLnTx/>
              <a:uFillTx/>
              <a:latin typeface="Garamond"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r-Latn-RS" sz="1400" b="1" i="0" u="none" strike="noStrike" kern="1200" cap="none" spc="0" normalizeH="0" baseline="0" noProof="0">
              <a:ln>
                <a:noFill/>
              </a:ln>
              <a:solidFill>
                <a:prstClr val="white"/>
              </a:solidFill>
              <a:effectLst/>
              <a:uLnTx/>
              <a:uFillTx/>
              <a:latin typeface="Garamond" pitchFamily="18"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sr-Latn-RS" sz="2800" b="1" i="0" u="none" strike="noStrike" kern="1200" cap="none" spc="0" normalizeH="0" baseline="0" noProof="0" smtClean="0">
                <a:ln>
                  <a:noFill/>
                </a:ln>
                <a:solidFill>
                  <a:prstClr val="white"/>
                </a:solidFill>
                <a:effectLst/>
                <a:uLnTx/>
                <a:uFillTx/>
                <a:latin typeface="Garamond" pitchFamily="18" charset="0"/>
                <a:ea typeface="+mn-ea"/>
                <a:cs typeface="+mn-cs"/>
              </a:rPr>
              <a:t>Izvesti probu dokazivanja uticaja Ca++ na koagulaciju.</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sr-Latn-RS" sz="2800" b="1" i="0" u="none" strike="noStrike" kern="1200" cap="none" spc="0" normalizeH="0" baseline="0" noProof="0" smtClean="0">
                <a:ln>
                  <a:noFill/>
                </a:ln>
                <a:solidFill>
                  <a:prstClr val="white"/>
                </a:solidFill>
                <a:effectLst/>
                <a:uLnTx/>
                <a:uFillTx/>
                <a:latin typeface="Garamond" pitchFamily="18" charset="0"/>
                <a:ea typeface="+mn-ea"/>
                <a:cs typeface="+mn-cs"/>
              </a:rPr>
              <a:t>Ispitati puferski kapacitet krvne plazme i puferske smeše.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2400" b="1" i="0" u="none" strike="noStrike" kern="1200" cap="none" spc="0" normalizeH="0" baseline="0" noProof="0">
              <a:ln>
                <a:noFill/>
              </a:ln>
              <a:solidFill>
                <a:prstClr val="white"/>
              </a:solidFill>
              <a:effectLst/>
              <a:uLnTx/>
              <a:uFillTx/>
              <a:latin typeface="Garamond"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800" b="1" i="0" u="none" strike="noStrike" kern="1200" cap="none" spc="0" normalizeH="0" baseline="0" noProof="0">
                <a:ln>
                  <a:noFill/>
                </a:ln>
                <a:solidFill>
                  <a:prstClr val="white"/>
                </a:solidFill>
                <a:effectLst/>
                <a:uLnTx/>
                <a:uFillTx/>
                <a:latin typeface="Garamond" pitchFamily="18" charset="0"/>
                <a:ea typeface="+mn-ea"/>
                <a:cs typeface="+mn-cs"/>
              </a:rPr>
              <a:t> </a:t>
            </a:r>
            <a:r>
              <a:rPr kumimoji="0" lang="sr-Latn-RS" sz="3600" b="1" i="0" u="none" strike="noStrike" kern="1200" cap="none" spc="0" normalizeH="0" baseline="0" noProof="0">
                <a:ln>
                  <a:noFill/>
                </a:ln>
                <a:solidFill>
                  <a:srgbClr val="F1F468"/>
                </a:solidFill>
                <a:effectLst/>
                <a:uLnTx/>
                <a:uFillTx/>
                <a:latin typeface="Garamond" pitchFamily="18" charset="0"/>
                <a:ea typeface="+mn-ea"/>
                <a:cs typeface="+mn-cs"/>
              </a:rPr>
              <a:t>Obavezan rezultat u svesci!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r-Latn-RS" sz="2800" b="1" i="0" u="none" strike="noStrike" kern="1200" cap="none" spc="0" normalizeH="0" baseline="0" noProof="0">
              <a:ln>
                <a:noFill/>
              </a:ln>
              <a:solidFill>
                <a:prstClr val="white"/>
              </a:solidFill>
              <a:effectLst/>
              <a:uLnTx/>
              <a:uFillTx/>
              <a:latin typeface="Garamond"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Garamond" pitchFamily="18" charset="0"/>
              <a:ea typeface="+mn-ea"/>
              <a:cs typeface="+mn-cs"/>
            </a:endParaRPr>
          </a:p>
        </p:txBody>
      </p:sp>
    </p:spTree>
    <p:extLst>
      <p:ext uri="{BB962C8B-B14F-4D97-AF65-F5344CB8AC3E}">
        <p14:creationId xmlns:p14="http://schemas.microsoft.com/office/powerpoint/2010/main" val="3100996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a:extLst>
              <a:ext uri="{FF2B5EF4-FFF2-40B4-BE49-F238E27FC236}">
                <a16:creationId xmlns:a16="http://schemas.microsoft.com/office/drawing/2014/main" id="{6BC52A8C-2492-4B0E-9B5D-A5CC1978A295}"/>
              </a:ext>
            </a:extLst>
          </p:cNvPr>
          <p:cNvSpPr/>
          <p:nvPr/>
        </p:nvSpPr>
        <p:spPr>
          <a:xfrm>
            <a:off x="328473" y="258520"/>
            <a:ext cx="8460419"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600" b="1" i="0" u="none" strike="noStrike" kern="1200" cap="none" spc="0" normalizeH="0" baseline="0" noProof="0" smtClean="0">
                <a:ln>
                  <a:noFill/>
                </a:ln>
                <a:solidFill>
                  <a:prstClr val="white"/>
                </a:solidFill>
                <a:effectLst/>
                <a:uLnTx/>
                <a:uFillTx/>
                <a:latin typeface="Garamond" pitchFamily="18" charset="0"/>
                <a:ea typeface="+mn-ea"/>
                <a:cs typeface="+mn-cs"/>
              </a:rPr>
              <a:t>Zašto je toliki broj faktora uključen u proces hemostaze?</a:t>
            </a:r>
            <a:endParaRPr kumimoji="0" lang="en-US" sz="26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73" y="914400"/>
            <a:ext cx="4909104" cy="5747878"/>
          </a:xfrm>
          <a:prstGeom prst="rect">
            <a:avLst/>
          </a:prstGeom>
        </p:spPr>
      </p:pic>
      <p:pic>
        <p:nvPicPr>
          <p:cNvPr id="7" name="Picture 6" descr="libra_PNG19.png"/>
          <p:cNvPicPr>
            <a:picLocks noChangeAspect="1"/>
          </p:cNvPicPr>
          <p:nvPr/>
        </p:nvPicPr>
        <p:blipFill>
          <a:blip r:embed="rId3">
            <a:duotone>
              <a:prstClr val="black"/>
              <a:schemeClr val="accent4">
                <a:tint val="45000"/>
                <a:satMod val="400000"/>
              </a:schemeClr>
            </a:duotone>
          </a:blip>
          <a:stretch>
            <a:fillRect/>
          </a:stretch>
        </p:blipFill>
        <p:spPr>
          <a:xfrm>
            <a:off x="5557569" y="4301294"/>
            <a:ext cx="3012993" cy="2236569"/>
          </a:xfrm>
          <a:prstGeom prst="rect">
            <a:avLst/>
          </a:prstGeom>
        </p:spPr>
      </p:pic>
    </p:spTree>
    <p:extLst>
      <p:ext uri="{BB962C8B-B14F-4D97-AF65-F5344CB8AC3E}">
        <p14:creationId xmlns:p14="http://schemas.microsoft.com/office/powerpoint/2010/main" val="104651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8A51B170-1A9B-4F90-ADE5-0344D787DA6F}"/>
              </a:ext>
            </a:extLst>
          </p:cNvPr>
          <p:cNvSpPr/>
          <p:nvPr/>
        </p:nvSpPr>
        <p:spPr>
          <a:xfrm>
            <a:off x="2352675" y="258520"/>
            <a:ext cx="4533899"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3200" b="1" i="0" u="none" strike="noStrike" kern="1200" cap="none" spc="0" normalizeH="0" baseline="0" noProof="0" dirty="0" smtClean="0">
                <a:ln>
                  <a:noFill/>
                </a:ln>
                <a:solidFill>
                  <a:prstClr val="white"/>
                </a:solidFill>
                <a:effectLst/>
                <a:uLnTx/>
                <a:uFillTx/>
                <a:latin typeface="Garamond" pitchFamily="18" charset="0"/>
                <a:ea typeface="+mn-ea"/>
                <a:cs typeface="+mn-cs"/>
              </a:rPr>
              <a:t>1. Vazokonstrikcija</a:t>
            </a:r>
            <a:endParaRPr kumimoji="0" lang="en-US" sz="32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grpSp>
        <p:nvGrpSpPr>
          <p:cNvPr id="11" name="Group 10"/>
          <p:cNvGrpSpPr/>
          <p:nvPr/>
        </p:nvGrpSpPr>
        <p:grpSpPr>
          <a:xfrm>
            <a:off x="2352675" y="978746"/>
            <a:ext cx="3355830" cy="5770441"/>
            <a:chOff x="398787" y="1006738"/>
            <a:chExt cx="3355830" cy="5770441"/>
          </a:xfrm>
        </p:grpSpPr>
        <p:pic>
          <p:nvPicPr>
            <p:cNvPr id="4" name="Picture 3">
              <a:extLst>
                <a:ext uri="{FF2B5EF4-FFF2-40B4-BE49-F238E27FC236}">
                  <a16:creationId xmlns:a16="http://schemas.microsoft.com/office/drawing/2014/main" id="{D5848AB7-8668-46C3-AB82-8A2C77C0D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55" y="5012501"/>
              <a:ext cx="3184162" cy="1395346"/>
            </a:xfrm>
            <a:prstGeom prst="rect">
              <a:avLst/>
            </a:prstGeom>
          </p:spPr>
        </p:pic>
        <p:pic>
          <p:nvPicPr>
            <p:cNvPr id="5" name="Picture 4">
              <a:extLst>
                <a:ext uri="{FF2B5EF4-FFF2-40B4-BE49-F238E27FC236}">
                  <a16:creationId xmlns:a16="http://schemas.microsoft.com/office/drawing/2014/main" id="{1AB395AC-FEDB-46EE-8AB1-AA3A6D3FC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56" y="1006738"/>
              <a:ext cx="3184161" cy="1658206"/>
            </a:xfrm>
            <a:prstGeom prst="rect">
              <a:avLst/>
            </a:prstGeom>
          </p:spPr>
        </p:pic>
        <p:sp>
          <p:nvSpPr>
            <p:cNvPr id="10" name="TextBox 9">
              <a:extLst>
                <a:ext uri="{FF2B5EF4-FFF2-40B4-BE49-F238E27FC236}">
                  <a16:creationId xmlns:a16="http://schemas.microsoft.com/office/drawing/2014/main" id="{079BC702-9B13-44E5-83DB-6C739C6074A4}"/>
                </a:ext>
              </a:extLst>
            </p:cNvPr>
            <p:cNvSpPr txBox="1"/>
            <p:nvPr/>
          </p:nvSpPr>
          <p:spPr>
            <a:xfrm>
              <a:off x="398787" y="2642416"/>
              <a:ext cx="33431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Oštećenje zida krvnog suda</a:t>
              </a:r>
              <a:endParaRPr kumimoji="0" lang="sr-Latn-RS" sz="18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2" name="TextBox 21">
              <a:extLst>
                <a:ext uri="{FF2B5EF4-FFF2-40B4-BE49-F238E27FC236}">
                  <a16:creationId xmlns:a16="http://schemas.microsoft.com/office/drawing/2014/main" id="{079BC702-9B13-44E5-83DB-6C739C6074A4}"/>
                </a:ext>
              </a:extLst>
            </p:cNvPr>
            <p:cNvSpPr txBox="1"/>
            <p:nvPr/>
          </p:nvSpPr>
          <p:spPr>
            <a:xfrm>
              <a:off x="868564" y="6407847"/>
              <a:ext cx="256254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srgbClr val="C00000"/>
                  </a:solidFill>
                  <a:effectLst/>
                  <a:uLnTx/>
                  <a:uFillTx/>
                  <a:latin typeface="Garamond" panose="02020404030301010803" pitchFamily="18" charset="0"/>
                  <a:ea typeface="+mn-ea"/>
                  <a:cs typeface="+mn-cs"/>
                </a:rPr>
                <a:t>VAZOKONSTRIKCIJA</a:t>
              </a:r>
              <a:endParaRPr kumimoji="0" lang="sr-Latn-RS" sz="1800" b="1" i="0" u="none" strike="noStrike" kern="1200" cap="none" spc="0" normalizeH="0" baseline="0" noProof="0" dirty="0">
                <a:ln>
                  <a:noFill/>
                </a:ln>
                <a:solidFill>
                  <a:srgbClr val="C00000"/>
                </a:solidFill>
                <a:effectLst/>
                <a:uLnTx/>
                <a:uFillTx/>
                <a:latin typeface="Garamond" panose="02020404030301010803" pitchFamily="18" charset="0"/>
                <a:ea typeface="+mn-ea"/>
                <a:cs typeface="+mn-cs"/>
              </a:endParaRPr>
            </a:p>
          </p:txBody>
        </p:sp>
        <p:cxnSp>
          <p:nvCxnSpPr>
            <p:cNvPr id="3" name="Curved Connector 2"/>
            <p:cNvCxnSpPr>
              <a:stCxn id="5" idx="3"/>
              <a:endCxn id="4" idx="3"/>
            </p:cNvCxnSpPr>
            <p:nvPr/>
          </p:nvCxnSpPr>
          <p:spPr>
            <a:xfrm>
              <a:off x="3741917" y="1835841"/>
              <a:ext cx="12700" cy="3874333"/>
            </a:xfrm>
            <a:prstGeom prst="curvedConnector3">
              <a:avLst>
                <a:gd name="adj1" fmla="val 12820409"/>
              </a:avLst>
            </a:prstGeom>
            <a:ln w="57150">
              <a:solidFill>
                <a:srgbClr val="6E664E"/>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7394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A51B170-1A9B-4F90-ADE5-0344D787DA6F}"/>
              </a:ext>
            </a:extLst>
          </p:cNvPr>
          <p:cNvSpPr/>
          <p:nvPr/>
        </p:nvSpPr>
        <p:spPr>
          <a:xfrm>
            <a:off x="390525" y="258520"/>
            <a:ext cx="8277225"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600" b="1" i="0" u="none" strike="noStrike" kern="1200" cap="none" spc="0" normalizeH="0" baseline="0" noProof="0" dirty="0">
                <a:ln>
                  <a:noFill/>
                </a:ln>
                <a:solidFill>
                  <a:prstClr val="white"/>
                </a:solidFill>
                <a:effectLst/>
                <a:uLnTx/>
                <a:uFillTx/>
                <a:latin typeface="Garamond" pitchFamily="18" charset="0"/>
                <a:ea typeface="+mn-ea"/>
                <a:cs typeface="+mn-cs"/>
              </a:rPr>
              <a:t>2</a:t>
            </a:r>
            <a:r>
              <a:rPr kumimoji="0" lang="sr-Latn-RS" sz="2600" b="1" i="0" u="none" strike="noStrike" kern="1200" cap="none" spc="0" normalizeH="0" baseline="0" noProof="0" dirty="0" smtClean="0">
                <a:ln>
                  <a:noFill/>
                </a:ln>
                <a:solidFill>
                  <a:prstClr val="white"/>
                </a:solidFill>
                <a:effectLst/>
                <a:uLnTx/>
                <a:uFillTx/>
                <a:latin typeface="Garamond" pitchFamily="18" charset="0"/>
                <a:ea typeface="+mn-ea"/>
                <a:cs typeface="+mn-cs"/>
              </a:rPr>
              <a:t>. Stvaranje trombocitnog čepa (primarnog koaguluma)</a:t>
            </a:r>
            <a:endParaRPr kumimoji="0" lang="en-US" sz="26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5" name="TextBox 4">
            <a:extLst>
              <a:ext uri="{FF2B5EF4-FFF2-40B4-BE49-F238E27FC236}">
                <a16:creationId xmlns:a16="http://schemas.microsoft.com/office/drawing/2014/main" id="{079BC702-9B13-44E5-83DB-6C739C6074A4}"/>
              </a:ext>
            </a:extLst>
          </p:cNvPr>
          <p:cNvSpPr txBox="1"/>
          <p:nvPr/>
        </p:nvSpPr>
        <p:spPr>
          <a:xfrm>
            <a:off x="631560" y="1040026"/>
            <a:ext cx="801052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r-Latn-RS" sz="2400" smtClean="0">
                <a:solidFill>
                  <a:srgbClr val="7E7559"/>
                </a:solidFill>
                <a:latin typeface="Garamond" panose="02020404030301010803" pitchFamily="18" charset="0"/>
              </a:rPr>
              <a:t>Trombociti (ili krvne pločice) su korpuskularni elementi krvi bez jedra (sisari) koji učestvuju u stvaranju trombocitnog čepa.</a:t>
            </a:r>
            <a:endParaRPr kumimoji="0" lang="sr-Latn-RS" sz="2400" b="0" i="0" u="none" strike="noStrike" kern="1200" cap="none" spc="0" normalizeH="0" baseline="0" noProof="0" dirty="0">
              <a:ln>
                <a:noFill/>
              </a:ln>
              <a:solidFill>
                <a:srgbClr val="7E7559"/>
              </a:solidFill>
              <a:effectLst/>
              <a:uLnTx/>
              <a:uFillTx/>
              <a:latin typeface="Garamond" panose="02020404030301010803" pitchFamily="18" charset="0"/>
              <a:ea typeface="+mn-ea"/>
              <a:cs typeface="+mn-cs"/>
            </a:endParaRPr>
          </a:p>
        </p:txBody>
      </p:sp>
      <p:pic>
        <p:nvPicPr>
          <p:cNvPr id="6" name="Picture 5">
            <a:extLst>
              <a:ext uri="{FF2B5EF4-FFF2-40B4-BE49-F238E27FC236}">
                <a16:creationId xmlns:a16="http://schemas.microsoft.com/office/drawing/2014/main" id="{351C5439-368E-4B69-B6B8-5B225C628995}"/>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rot="10800000">
            <a:off x="4918605" y="3391257"/>
            <a:ext cx="3711765" cy="2888763"/>
          </a:xfrm>
          <a:prstGeom prst="rect">
            <a:avLst/>
          </a:prstGeom>
        </p:spPr>
      </p:pic>
      <p:grpSp>
        <p:nvGrpSpPr>
          <p:cNvPr id="7" name="Group 6">
            <a:extLst>
              <a:ext uri="{FF2B5EF4-FFF2-40B4-BE49-F238E27FC236}">
                <a16:creationId xmlns:a16="http://schemas.microsoft.com/office/drawing/2014/main" id="{C04E42A6-6581-4DE6-993C-3C6439ABE321}"/>
              </a:ext>
            </a:extLst>
          </p:cNvPr>
          <p:cNvGrpSpPr/>
          <p:nvPr/>
        </p:nvGrpSpPr>
        <p:grpSpPr>
          <a:xfrm>
            <a:off x="-319349" y="2119129"/>
            <a:ext cx="4711549" cy="4941168"/>
            <a:chOff x="104992" y="1916832"/>
            <a:chExt cx="4711549" cy="4941168"/>
          </a:xfrm>
        </p:grpSpPr>
        <p:grpSp>
          <p:nvGrpSpPr>
            <p:cNvPr id="8" name="Group 7">
              <a:extLst>
                <a:ext uri="{FF2B5EF4-FFF2-40B4-BE49-F238E27FC236}">
                  <a16:creationId xmlns:a16="http://schemas.microsoft.com/office/drawing/2014/main" id="{480A0CC6-03FD-4E9E-B885-22DC94535FEE}"/>
                </a:ext>
              </a:extLst>
            </p:cNvPr>
            <p:cNvGrpSpPr/>
            <p:nvPr/>
          </p:nvGrpSpPr>
          <p:grpSpPr>
            <a:xfrm>
              <a:off x="104992" y="1916832"/>
              <a:ext cx="4462912" cy="4941168"/>
              <a:chOff x="104992" y="1916832"/>
              <a:chExt cx="4462912" cy="4941168"/>
            </a:xfrm>
          </p:grpSpPr>
          <p:pic>
            <p:nvPicPr>
              <p:cNvPr id="16" name="Picture 15">
                <a:extLst>
                  <a:ext uri="{FF2B5EF4-FFF2-40B4-BE49-F238E27FC236}">
                    <a16:creationId xmlns:a16="http://schemas.microsoft.com/office/drawing/2014/main" id="{82E0D4C6-2E12-4C71-BA1B-ECDCAA5106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92" y="1916832"/>
                <a:ext cx="1960133" cy="4941168"/>
              </a:xfrm>
              <a:prstGeom prst="rect">
                <a:avLst/>
              </a:prstGeom>
            </p:spPr>
          </p:pic>
          <p:grpSp>
            <p:nvGrpSpPr>
              <p:cNvPr id="17" name="Group 16">
                <a:extLst>
                  <a:ext uri="{FF2B5EF4-FFF2-40B4-BE49-F238E27FC236}">
                    <a16:creationId xmlns:a16="http://schemas.microsoft.com/office/drawing/2014/main" id="{131AF83D-4B32-4599-8742-6006ED979C68}"/>
                  </a:ext>
                </a:extLst>
              </p:cNvPr>
              <p:cNvGrpSpPr/>
              <p:nvPr/>
            </p:nvGrpSpPr>
            <p:grpSpPr>
              <a:xfrm>
                <a:off x="894110" y="3858859"/>
                <a:ext cx="3673794" cy="2097156"/>
                <a:chOff x="894110" y="3858859"/>
                <a:chExt cx="3673794" cy="2097156"/>
              </a:xfrm>
            </p:grpSpPr>
            <p:grpSp>
              <p:nvGrpSpPr>
                <p:cNvPr id="18" name="Group 17">
                  <a:extLst>
                    <a:ext uri="{FF2B5EF4-FFF2-40B4-BE49-F238E27FC236}">
                      <a16:creationId xmlns:a16="http://schemas.microsoft.com/office/drawing/2014/main" id="{0F1557F9-11A5-4360-8124-ADC0488E414F}"/>
                    </a:ext>
                  </a:extLst>
                </p:cNvPr>
                <p:cNvGrpSpPr/>
                <p:nvPr/>
              </p:nvGrpSpPr>
              <p:grpSpPr>
                <a:xfrm>
                  <a:off x="2065125" y="3858859"/>
                  <a:ext cx="2502779" cy="2097156"/>
                  <a:chOff x="2366301" y="3630259"/>
                  <a:chExt cx="2502779" cy="2097156"/>
                </a:xfrm>
              </p:grpSpPr>
              <p:grpSp>
                <p:nvGrpSpPr>
                  <p:cNvPr id="22" name="Group 21">
                    <a:extLst>
                      <a:ext uri="{FF2B5EF4-FFF2-40B4-BE49-F238E27FC236}">
                        <a16:creationId xmlns:a16="http://schemas.microsoft.com/office/drawing/2014/main" id="{A346DF04-7672-48C7-8B23-C9793E0653A0}"/>
                      </a:ext>
                    </a:extLst>
                  </p:cNvPr>
                  <p:cNvGrpSpPr/>
                  <p:nvPr/>
                </p:nvGrpSpPr>
                <p:grpSpPr>
                  <a:xfrm>
                    <a:off x="2611867" y="3805671"/>
                    <a:ext cx="1960133" cy="1849654"/>
                    <a:chOff x="1869009" y="4387415"/>
                    <a:chExt cx="1478234" cy="1532191"/>
                  </a:xfrm>
                </p:grpSpPr>
                <p:grpSp>
                  <p:nvGrpSpPr>
                    <p:cNvPr id="24" name="Group 23">
                      <a:extLst>
                        <a:ext uri="{FF2B5EF4-FFF2-40B4-BE49-F238E27FC236}">
                          <a16:creationId xmlns:a16="http://schemas.microsoft.com/office/drawing/2014/main" id="{D87952A7-EAF8-4092-8162-9238B7FE3F63}"/>
                        </a:ext>
                      </a:extLst>
                    </p:cNvPr>
                    <p:cNvGrpSpPr/>
                    <p:nvPr/>
                  </p:nvGrpSpPr>
                  <p:grpSpPr>
                    <a:xfrm rot="13495404">
                      <a:off x="2946961" y="5490045"/>
                      <a:ext cx="189831" cy="429561"/>
                      <a:chOff x="2168156" y="4910471"/>
                      <a:chExt cx="189831" cy="632758"/>
                    </a:xfrm>
                  </p:grpSpPr>
                  <p:sp>
                    <p:nvSpPr>
                      <p:cNvPr id="48" name="Freeform: Shape 23">
                        <a:extLst>
                          <a:ext uri="{FF2B5EF4-FFF2-40B4-BE49-F238E27FC236}">
                            <a16:creationId xmlns:a16="http://schemas.microsoft.com/office/drawing/2014/main" id="{BE9A121B-B588-4023-BA25-0C85E69FC0E3}"/>
                          </a:ext>
                        </a:extLst>
                      </p:cNvPr>
                      <p:cNvSpPr/>
                      <p:nvPr/>
                    </p:nvSpPr>
                    <p:spPr>
                      <a:xfrm rot="528708">
                        <a:off x="2168156" y="4910471"/>
                        <a:ext cx="189831" cy="632758"/>
                      </a:xfrm>
                      <a:custGeom>
                        <a:avLst/>
                        <a:gdLst>
                          <a:gd name="connsiteX0" fmla="*/ 132681 w 189831"/>
                          <a:gd name="connsiteY0" fmla="*/ 583381 h 587424"/>
                          <a:gd name="connsiteX1" fmla="*/ 58862 w 189831"/>
                          <a:gd name="connsiteY1" fmla="*/ 578619 h 587424"/>
                          <a:gd name="connsiteX2" fmla="*/ 20762 w 189831"/>
                          <a:gd name="connsiteY2" fmla="*/ 528612 h 587424"/>
                          <a:gd name="connsiteX3" fmla="*/ 6474 w 189831"/>
                          <a:gd name="connsiteY3" fmla="*/ 400025 h 587424"/>
                          <a:gd name="connsiteX4" fmla="*/ 1712 w 189831"/>
                          <a:gd name="connsiteY4" fmla="*/ 307156 h 587424"/>
                          <a:gd name="connsiteX5" fmla="*/ 35049 w 189831"/>
                          <a:gd name="connsiteY5" fmla="*/ 183331 h 587424"/>
                          <a:gd name="connsiteX6" fmla="*/ 73149 w 189831"/>
                          <a:gd name="connsiteY6" fmla="*/ 61887 h 587424"/>
                          <a:gd name="connsiteX7" fmla="*/ 123156 w 189831"/>
                          <a:gd name="connsiteY7" fmla="*/ 4737 h 587424"/>
                          <a:gd name="connsiteX8" fmla="*/ 173162 w 189831"/>
                          <a:gd name="connsiteY8" fmla="*/ 9500 h 587424"/>
                          <a:gd name="connsiteX9" fmla="*/ 189831 w 189831"/>
                          <a:gd name="connsiteY9" fmla="*/ 59506 h 587424"/>
                          <a:gd name="connsiteX10" fmla="*/ 173162 w 189831"/>
                          <a:gd name="connsiteY10" fmla="*/ 116656 h 587424"/>
                          <a:gd name="connsiteX11" fmla="*/ 149349 w 189831"/>
                          <a:gd name="connsiteY11" fmla="*/ 200000 h 587424"/>
                          <a:gd name="connsiteX12" fmla="*/ 127918 w 189831"/>
                          <a:gd name="connsiteY12" fmla="*/ 307156 h 587424"/>
                          <a:gd name="connsiteX13" fmla="*/ 116012 w 189831"/>
                          <a:gd name="connsiteY13" fmla="*/ 435744 h 587424"/>
                          <a:gd name="connsiteX14" fmla="*/ 154112 w 189831"/>
                          <a:gd name="connsiteY14" fmla="*/ 535756 h 587424"/>
                          <a:gd name="connsiteX15" fmla="*/ 132681 w 189831"/>
                          <a:gd name="connsiteY15" fmla="*/ 583381 h 5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831" h="587424">
                            <a:moveTo>
                              <a:pt x="132681" y="583381"/>
                            </a:moveTo>
                            <a:cubicBezTo>
                              <a:pt x="116806" y="590525"/>
                              <a:pt x="77515" y="587747"/>
                              <a:pt x="58862" y="578619"/>
                            </a:cubicBezTo>
                            <a:cubicBezTo>
                              <a:pt x="40209" y="569491"/>
                              <a:pt x="29493" y="558378"/>
                              <a:pt x="20762" y="528612"/>
                            </a:cubicBezTo>
                            <a:cubicBezTo>
                              <a:pt x="12031" y="498846"/>
                              <a:pt x="9649" y="436934"/>
                              <a:pt x="6474" y="400025"/>
                            </a:cubicBezTo>
                            <a:cubicBezTo>
                              <a:pt x="3299" y="363116"/>
                              <a:pt x="-3051" y="343272"/>
                              <a:pt x="1712" y="307156"/>
                            </a:cubicBezTo>
                            <a:cubicBezTo>
                              <a:pt x="6475" y="271040"/>
                              <a:pt x="23143" y="224209"/>
                              <a:pt x="35049" y="183331"/>
                            </a:cubicBezTo>
                            <a:cubicBezTo>
                              <a:pt x="46955" y="142453"/>
                              <a:pt x="58465" y="91652"/>
                              <a:pt x="73149" y="61887"/>
                            </a:cubicBezTo>
                            <a:cubicBezTo>
                              <a:pt x="87833" y="32122"/>
                              <a:pt x="106487" y="13468"/>
                              <a:pt x="123156" y="4737"/>
                            </a:cubicBezTo>
                            <a:cubicBezTo>
                              <a:pt x="139825" y="-3994"/>
                              <a:pt x="162050" y="372"/>
                              <a:pt x="173162" y="9500"/>
                            </a:cubicBezTo>
                            <a:cubicBezTo>
                              <a:pt x="184275" y="18628"/>
                              <a:pt x="189831" y="41647"/>
                              <a:pt x="189831" y="59506"/>
                            </a:cubicBezTo>
                            <a:cubicBezTo>
                              <a:pt x="189831" y="77365"/>
                              <a:pt x="179909" y="93240"/>
                              <a:pt x="173162" y="116656"/>
                            </a:cubicBezTo>
                            <a:cubicBezTo>
                              <a:pt x="166415" y="140072"/>
                              <a:pt x="156890" y="168250"/>
                              <a:pt x="149349" y="200000"/>
                            </a:cubicBezTo>
                            <a:cubicBezTo>
                              <a:pt x="141808" y="231750"/>
                              <a:pt x="133474" y="267865"/>
                              <a:pt x="127918" y="307156"/>
                            </a:cubicBezTo>
                            <a:cubicBezTo>
                              <a:pt x="122362" y="346447"/>
                              <a:pt x="111646" y="397644"/>
                              <a:pt x="116012" y="435744"/>
                            </a:cubicBezTo>
                            <a:cubicBezTo>
                              <a:pt x="120378" y="473844"/>
                              <a:pt x="148159" y="512340"/>
                              <a:pt x="154112" y="535756"/>
                            </a:cubicBezTo>
                            <a:cubicBezTo>
                              <a:pt x="160065" y="559171"/>
                              <a:pt x="148556" y="576237"/>
                              <a:pt x="132681" y="583381"/>
                            </a:cubicBezTo>
                            <a:close/>
                          </a:path>
                        </a:pathLst>
                      </a:custGeom>
                      <a:solidFill>
                        <a:srgbClr val="F0B7A6"/>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9" name="Freeform: Shape 24">
                        <a:extLst>
                          <a:ext uri="{FF2B5EF4-FFF2-40B4-BE49-F238E27FC236}">
                            <a16:creationId xmlns:a16="http://schemas.microsoft.com/office/drawing/2014/main" id="{A9517ABC-BE99-48EB-873D-68772D211E0B}"/>
                          </a:ext>
                        </a:extLst>
                      </p:cNvPr>
                      <p:cNvSpPr/>
                      <p:nvPr/>
                    </p:nvSpPr>
                    <p:spPr>
                      <a:xfrm rot="516216">
                        <a:off x="2214237" y="5087281"/>
                        <a:ext cx="64858" cy="294770"/>
                      </a:xfrm>
                      <a:custGeom>
                        <a:avLst/>
                        <a:gdLst>
                          <a:gd name="connsiteX0" fmla="*/ 64294 w 64858"/>
                          <a:gd name="connsiteY0" fmla="*/ 281 h 294770"/>
                          <a:gd name="connsiteX1" fmla="*/ 14288 w 64858"/>
                          <a:gd name="connsiteY1" fmla="*/ 107437 h 294770"/>
                          <a:gd name="connsiteX2" fmla="*/ 0 w 64858"/>
                          <a:gd name="connsiteY2" fmla="*/ 207450 h 294770"/>
                          <a:gd name="connsiteX3" fmla="*/ 14288 w 64858"/>
                          <a:gd name="connsiteY3" fmla="*/ 286031 h 294770"/>
                          <a:gd name="connsiteX4" fmla="*/ 45244 w 64858"/>
                          <a:gd name="connsiteY4" fmla="*/ 276506 h 294770"/>
                          <a:gd name="connsiteX5" fmla="*/ 40481 w 64858"/>
                          <a:gd name="connsiteY5" fmla="*/ 140775 h 294770"/>
                          <a:gd name="connsiteX6" fmla="*/ 64294 w 64858"/>
                          <a:gd name="connsiteY6" fmla="*/ 281 h 29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58" h="294770">
                            <a:moveTo>
                              <a:pt x="64294" y="281"/>
                            </a:moveTo>
                            <a:cubicBezTo>
                              <a:pt x="59928" y="-5275"/>
                              <a:pt x="25004" y="72909"/>
                              <a:pt x="14288" y="107437"/>
                            </a:cubicBezTo>
                            <a:cubicBezTo>
                              <a:pt x="3572" y="141965"/>
                              <a:pt x="0" y="177684"/>
                              <a:pt x="0" y="207450"/>
                            </a:cubicBezTo>
                            <a:cubicBezTo>
                              <a:pt x="0" y="237216"/>
                              <a:pt x="6747" y="274522"/>
                              <a:pt x="14288" y="286031"/>
                            </a:cubicBezTo>
                            <a:cubicBezTo>
                              <a:pt x="21829" y="297540"/>
                              <a:pt x="40878" y="300715"/>
                              <a:pt x="45244" y="276506"/>
                            </a:cubicBezTo>
                            <a:cubicBezTo>
                              <a:pt x="49609" y="252297"/>
                              <a:pt x="34528" y="185622"/>
                              <a:pt x="40481" y="140775"/>
                            </a:cubicBezTo>
                            <a:cubicBezTo>
                              <a:pt x="46434" y="95928"/>
                              <a:pt x="68660" y="5837"/>
                              <a:pt x="64294" y="281"/>
                            </a:cubicBezTo>
                            <a:close/>
                          </a:path>
                        </a:pathLst>
                      </a:custGeom>
                      <a:solidFill>
                        <a:srgbClr val="9A554F"/>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25" name="Group 24">
                      <a:extLst>
                        <a:ext uri="{FF2B5EF4-FFF2-40B4-BE49-F238E27FC236}">
                          <a16:creationId xmlns:a16="http://schemas.microsoft.com/office/drawing/2014/main" id="{28535C5F-C7B1-4836-AB4C-BFBF1E92300E}"/>
                        </a:ext>
                      </a:extLst>
                    </p:cNvPr>
                    <p:cNvGrpSpPr/>
                    <p:nvPr/>
                  </p:nvGrpSpPr>
                  <p:grpSpPr>
                    <a:xfrm rot="10505440">
                      <a:off x="3157412" y="5048637"/>
                      <a:ext cx="189831" cy="530606"/>
                      <a:chOff x="2186657" y="4941119"/>
                      <a:chExt cx="189831" cy="587424"/>
                    </a:xfrm>
                  </p:grpSpPr>
                  <p:sp>
                    <p:nvSpPr>
                      <p:cNvPr id="46" name="Freeform: Shape 26">
                        <a:extLst>
                          <a:ext uri="{FF2B5EF4-FFF2-40B4-BE49-F238E27FC236}">
                            <a16:creationId xmlns:a16="http://schemas.microsoft.com/office/drawing/2014/main" id="{A536CA7A-77F5-4B92-9717-E1694EBC9771}"/>
                          </a:ext>
                        </a:extLst>
                      </p:cNvPr>
                      <p:cNvSpPr/>
                      <p:nvPr/>
                    </p:nvSpPr>
                    <p:spPr>
                      <a:xfrm>
                        <a:off x="2186657" y="4941119"/>
                        <a:ext cx="189831" cy="587424"/>
                      </a:xfrm>
                      <a:custGeom>
                        <a:avLst/>
                        <a:gdLst>
                          <a:gd name="connsiteX0" fmla="*/ 132681 w 189831"/>
                          <a:gd name="connsiteY0" fmla="*/ 583381 h 587424"/>
                          <a:gd name="connsiteX1" fmla="*/ 58862 w 189831"/>
                          <a:gd name="connsiteY1" fmla="*/ 578619 h 587424"/>
                          <a:gd name="connsiteX2" fmla="*/ 20762 w 189831"/>
                          <a:gd name="connsiteY2" fmla="*/ 528612 h 587424"/>
                          <a:gd name="connsiteX3" fmla="*/ 6474 w 189831"/>
                          <a:gd name="connsiteY3" fmla="*/ 400025 h 587424"/>
                          <a:gd name="connsiteX4" fmla="*/ 1712 w 189831"/>
                          <a:gd name="connsiteY4" fmla="*/ 307156 h 587424"/>
                          <a:gd name="connsiteX5" fmla="*/ 35049 w 189831"/>
                          <a:gd name="connsiteY5" fmla="*/ 183331 h 587424"/>
                          <a:gd name="connsiteX6" fmla="*/ 73149 w 189831"/>
                          <a:gd name="connsiteY6" fmla="*/ 61887 h 587424"/>
                          <a:gd name="connsiteX7" fmla="*/ 123156 w 189831"/>
                          <a:gd name="connsiteY7" fmla="*/ 4737 h 587424"/>
                          <a:gd name="connsiteX8" fmla="*/ 173162 w 189831"/>
                          <a:gd name="connsiteY8" fmla="*/ 9500 h 587424"/>
                          <a:gd name="connsiteX9" fmla="*/ 189831 w 189831"/>
                          <a:gd name="connsiteY9" fmla="*/ 59506 h 587424"/>
                          <a:gd name="connsiteX10" fmla="*/ 173162 w 189831"/>
                          <a:gd name="connsiteY10" fmla="*/ 116656 h 587424"/>
                          <a:gd name="connsiteX11" fmla="*/ 149349 w 189831"/>
                          <a:gd name="connsiteY11" fmla="*/ 200000 h 587424"/>
                          <a:gd name="connsiteX12" fmla="*/ 127918 w 189831"/>
                          <a:gd name="connsiteY12" fmla="*/ 307156 h 587424"/>
                          <a:gd name="connsiteX13" fmla="*/ 116012 w 189831"/>
                          <a:gd name="connsiteY13" fmla="*/ 435744 h 587424"/>
                          <a:gd name="connsiteX14" fmla="*/ 154112 w 189831"/>
                          <a:gd name="connsiteY14" fmla="*/ 535756 h 587424"/>
                          <a:gd name="connsiteX15" fmla="*/ 132681 w 189831"/>
                          <a:gd name="connsiteY15" fmla="*/ 583381 h 5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831" h="587424">
                            <a:moveTo>
                              <a:pt x="132681" y="583381"/>
                            </a:moveTo>
                            <a:cubicBezTo>
                              <a:pt x="116806" y="590525"/>
                              <a:pt x="77515" y="587747"/>
                              <a:pt x="58862" y="578619"/>
                            </a:cubicBezTo>
                            <a:cubicBezTo>
                              <a:pt x="40209" y="569491"/>
                              <a:pt x="29493" y="558378"/>
                              <a:pt x="20762" y="528612"/>
                            </a:cubicBezTo>
                            <a:cubicBezTo>
                              <a:pt x="12031" y="498846"/>
                              <a:pt x="9649" y="436934"/>
                              <a:pt x="6474" y="400025"/>
                            </a:cubicBezTo>
                            <a:cubicBezTo>
                              <a:pt x="3299" y="363116"/>
                              <a:pt x="-3051" y="343272"/>
                              <a:pt x="1712" y="307156"/>
                            </a:cubicBezTo>
                            <a:cubicBezTo>
                              <a:pt x="6475" y="271040"/>
                              <a:pt x="23143" y="224209"/>
                              <a:pt x="35049" y="183331"/>
                            </a:cubicBezTo>
                            <a:cubicBezTo>
                              <a:pt x="46955" y="142453"/>
                              <a:pt x="58465" y="91652"/>
                              <a:pt x="73149" y="61887"/>
                            </a:cubicBezTo>
                            <a:cubicBezTo>
                              <a:pt x="87833" y="32122"/>
                              <a:pt x="106487" y="13468"/>
                              <a:pt x="123156" y="4737"/>
                            </a:cubicBezTo>
                            <a:cubicBezTo>
                              <a:pt x="139825" y="-3994"/>
                              <a:pt x="162050" y="372"/>
                              <a:pt x="173162" y="9500"/>
                            </a:cubicBezTo>
                            <a:cubicBezTo>
                              <a:pt x="184275" y="18628"/>
                              <a:pt x="189831" y="41647"/>
                              <a:pt x="189831" y="59506"/>
                            </a:cubicBezTo>
                            <a:cubicBezTo>
                              <a:pt x="189831" y="77365"/>
                              <a:pt x="179909" y="93240"/>
                              <a:pt x="173162" y="116656"/>
                            </a:cubicBezTo>
                            <a:cubicBezTo>
                              <a:pt x="166415" y="140072"/>
                              <a:pt x="156890" y="168250"/>
                              <a:pt x="149349" y="200000"/>
                            </a:cubicBezTo>
                            <a:cubicBezTo>
                              <a:pt x="141808" y="231750"/>
                              <a:pt x="133474" y="267865"/>
                              <a:pt x="127918" y="307156"/>
                            </a:cubicBezTo>
                            <a:cubicBezTo>
                              <a:pt x="122362" y="346447"/>
                              <a:pt x="111646" y="397644"/>
                              <a:pt x="116012" y="435744"/>
                            </a:cubicBezTo>
                            <a:cubicBezTo>
                              <a:pt x="120378" y="473844"/>
                              <a:pt x="148159" y="512340"/>
                              <a:pt x="154112" y="535756"/>
                            </a:cubicBezTo>
                            <a:cubicBezTo>
                              <a:pt x="160065" y="559171"/>
                              <a:pt x="148556" y="576237"/>
                              <a:pt x="132681" y="583381"/>
                            </a:cubicBezTo>
                            <a:close/>
                          </a:path>
                        </a:pathLst>
                      </a:custGeom>
                      <a:solidFill>
                        <a:srgbClr val="F0B7A6"/>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7" name="Freeform: Shape 27">
                        <a:extLst>
                          <a:ext uri="{FF2B5EF4-FFF2-40B4-BE49-F238E27FC236}">
                            <a16:creationId xmlns:a16="http://schemas.microsoft.com/office/drawing/2014/main" id="{4A2F533E-768E-4E64-9596-279EA2C17AD0}"/>
                          </a:ext>
                        </a:extLst>
                      </p:cNvPr>
                      <p:cNvSpPr/>
                      <p:nvPr/>
                    </p:nvSpPr>
                    <p:spPr>
                      <a:xfrm>
                        <a:off x="2228850" y="5093213"/>
                        <a:ext cx="64858" cy="294770"/>
                      </a:xfrm>
                      <a:custGeom>
                        <a:avLst/>
                        <a:gdLst>
                          <a:gd name="connsiteX0" fmla="*/ 64294 w 64858"/>
                          <a:gd name="connsiteY0" fmla="*/ 281 h 294770"/>
                          <a:gd name="connsiteX1" fmla="*/ 14288 w 64858"/>
                          <a:gd name="connsiteY1" fmla="*/ 107437 h 294770"/>
                          <a:gd name="connsiteX2" fmla="*/ 0 w 64858"/>
                          <a:gd name="connsiteY2" fmla="*/ 207450 h 294770"/>
                          <a:gd name="connsiteX3" fmla="*/ 14288 w 64858"/>
                          <a:gd name="connsiteY3" fmla="*/ 286031 h 294770"/>
                          <a:gd name="connsiteX4" fmla="*/ 45244 w 64858"/>
                          <a:gd name="connsiteY4" fmla="*/ 276506 h 294770"/>
                          <a:gd name="connsiteX5" fmla="*/ 40481 w 64858"/>
                          <a:gd name="connsiteY5" fmla="*/ 140775 h 294770"/>
                          <a:gd name="connsiteX6" fmla="*/ 64294 w 64858"/>
                          <a:gd name="connsiteY6" fmla="*/ 281 h 29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58" h="294770">
                            <a:moveTo>
                              <a:pt x="64294" y="281"/>
                            </a:moveTo>
                            <a:cubicBezTo>
                              <a:pt x="59928" y="-5275"/>
                              <a:pt x="25004" y="72909"/>
                              <a:pt x="14288" y="107437"/>
                            </a:cubicBezTo>
                            <a:cubicBezTo>
                              <a:pt x="3572" y="141965"/>
                              <a:pt x="0" y="177684"/>
                              <a:pt x="0" y="207450"/>
                            </a:cubicBezTo>
                            <a:cubicBezTo>
                              <a:pt x="0" y="237216"/>
                              <a:pt x="6747" y="274522"/>
                              <a:pt x="14288" y="286031"/>
                            </a:cubicBezTo>
                            <a:cubicBezTo>
                              <a:pt x="21829" y="297540"/>
                              <a:pt x="40878" y="300715"/>
                              <a:pt x="45244" y="276506"/>
                            </a:cubicBezTo>
                            <a:cubicBezTo>
                              <a:pt x="49609" y="252297"/>
                              <a:pt x="34528" y="185622"/>
                              <a:pt x="40481" y="140775"/>
                            </a:cubicBezTo>
                            <a:cubicBezTo>
                              <a:pt x="46434" y="95928"/>
                              <a:pt x="68660" y="5837"/>
                              <a:pt x="64294" y="281"/>
                            </a:cubicBezTo>
                            <a:close/>
                          </a:path>
                        </a:pathLst>
                      </a:custGeom>
                      <a:solidFill>
                        <a:srgbClr val="9A554F"/>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26" name="Group 25">
                      <a:extLst>
                        <a:ext uri="{FF2B5EF4-FFF2-40B4-BE49-F238E27FC236}">
                          <a16:creationId xmlns:a16="http://schemas.microsoft.com/office/drawing/2014/main" id="{D5060D0D-4150-44A9-A887-6B0560FCA4ED}"/>
                        </a:ext>
                      </a:extLst>
                    </p:cNvPr>
                    <p:cNvGrpSpPr/>
                    <p:nvPr/>
                  </p:nvGrpSpPr>
                  <p:grpSpPr>
                    <a:xfrm rot="6767049">
                      <a:off x="2959390" y="4708926"/>
                      <a:ext cx="223990" cy="393549"/>
                      <a:chOff x="2168391" y="4941121"/>
                      <a:chExt cx="223990" cy="587424"/>
                    </a:xfrm>
                  </p:grpSpPr>
                  <p:sp>
                    <p:nvSpPr>
                      <p:cNvPr id="44" name="Freeform: Shape 29">
                        <a:extLst>
                          <a:ext uri="{FF2B5EF4-FFF2-40B4-BE49-F238E27FC236}">
                            <a16:creationId xmlns:a16="http://schemas.microsoft.com/office/drawing/2014/main" id="{23D17DFB-C0A1-4F46-9140-59D2A9C9F8D8}"/>
                          </a:ext>
                        </a:extLst>
                      </p:cNvPr>
                      <p:cNvSpPr/>
                      <p:nvPr/>
                    </p:nvSpPr>
                    <p:spPr>
                      <a:xfrm>
                        <a:off x="2168391" y="4941121"/>
                        <a:ext cx="223990" cy="587424"/>
                      </a:xfrm>
                      <a:custGeom>
                        <a:avLst/>
                        <a:gdLst>
                          <a:gd name="connsiteX0" fmla="*/ 132681 w 189831"/>
                          <a:gd name="connsiteY0" fmla="*/ 583381 h 587424"/>
                          <a:gd name="connsiteX1" fmla="*/ 58862 w 189831"/>
                          <a:gd name="connsiteY1" fmla="*/ 578619 h 587424"/>
                          <a:gd name="connsiteX2" fmla="*/ 20762 w 189831"/>
                          <a:gd name="connsiteY2" fmla="*/ 528612 h 587424"/>
                          <a:gd name="connsiteX3" fmla="*/ 6474 w 189831"/>
                          <a:gd name="connsiteY3" fmla="*/ 400025 h 587424"/>
                          <a:gd name="connsiteX4" fmla="*/ 1712 w 189831"/>
                          <a:gd name="connsiteY4" fmla="*/ 307156 h 587424"/>
                          <a:gd name="connsiteX5" fmla="*/ 35049 w 189831"/>
                          <a:gd name="connsiteY5" fmla="*/ 183331 h 587424"/>
                          <a:gd name="connsiteX6" fmla="*/ 73149 w 189831"/>
                          <a:gd name="connsiteY6" fmla="*/ 61887 h 587424"/>
                          <a:gd name="connsiteX7" fmla="*/ 123156 w 189831"/>
                          <a:gd name="connsiteY7" fmla="*/ 4737 h 587424"/>
                          <a:gd name="connsiteX8" fmla="*/ 173162 w 189831"/>
                          <a:gd name="connsiteY8" fmla="*/ 9500 h 587424"/>
                          <a:gd name="connsiteX9" fmla="*/ 189831 w 189831"/>
                          <a:gd name="connsiteY9" fmla="*/ 59506 h 587424"/>
                          <a:gd name="connsiteX10" fmla="*/ 173162 w 189831"/>
                          <a:gd name="connsiteY10" fmla="*/ 116656 h 587424"/>
                          <a:gd name="connsiteX11" fmla="*/ 149349 w 189831"/>
                          <a:gd name="connsiteY11" fmla="*/ 200000 h 587424"/>
                          <a:gd name="connsiteX12" fmla="*/ 127918 w 189831"/>
                          <a:gd name="connsiteY12" fmla="*/ 307156 h 587424"/>
                          <a:gd name="connsiteX13" fmla="*/ 116012 w 189831"/>
                          <a:gd name="connsiteY13" fmla="*/ 435744 h 587424"/>
                          <a:gd name="connsiteX14" fmla="*/ 154112 w 189831"/>
                          <a:gd name="connsiteY14" fmla="*/ 535756 h 587424"/>
                          <a:gd name="connsiteX15" fmla="*/ 132681 w 189831"/>
                          <a:gd name="connsiteY15" fmla="*/ 583381 h 5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831" h="587424">
                            <a:moveTo>
                              <a:pt x="132681" y="583381"/>
                            </a:moveTo>
                            <a:cubicBezTo>
                              <a:pt x="116806" y="590525"/>
                              <a:pt x="77515" y="587747"/>
                              <a:pt x="58862" y="578619"/>
                            </a:cubicBezTo>
                            <a:cubicBezTo>
                              <a:pt x="40209" y="569491"/>
                              <a:pt x="29493" y="558378"/>
                              <a:pt x="20762" y="528612"/>
                            </a:cubicBezTo>
                            <a:cubicBezTo>
                              <a:pt x="12031" y="498846"/>
                              <a:pt x="9649" y="436934"/>
                              <a:pt x="6474" y="400025"/>
                            </a:cubicBezTo>
                            <a:cubicBezTo>
                              <a:pt x="3299" y="363116"/>
                              <a:pt x="-3051" y="343272"/>
                              <a:pt x="1712" y="307156"/>
                            </a:cubicBezTo>
                            <a:cubicBezTo>
                              <a:pt x="6475" y="271040"/>
                              <a:pt x="23143" y="224209"/>
                              <a:pt x="35049" y="183331"/>
                            </a:cubicBezTo>
                            <a:cubicBezTo>
                              <a:pt x="46955" y="142453"/>
                              <a:pt x="58465" y="91652"/>
                              <a:pt x="73149" y="61887"/>
                            </a:cubicBezTo>
                            <a:cubicBezTo>
                              <a:pt x="87833" y="32122"/>
                              <a:pt x="106487" y="13468"/>
                              <a:pt x="123156" y="4737"/>
                            </a:cubicBezTo>
                            <a:cubicBezTo>
                              <a:pt x="139825" y="-3994"/>
                              <a:pt x="162050" y="372"/>
                              <a:pt x="173162" y="9500"/>
                            </a:cubicBezTo>
                            <a:cubicBezTo>
                              <a:pt x="184275" y="18628"/>
                              <a:pt x="189831" y="41647"/>
                              <a:pt x="189831" y="59506"/>
                            </a:cubicBezTo>
                            <a:cubicBezTo>
                              <a:pt x="189831" y="77365"/>
                              <a:pt x="179909" y="93240"/>
                              <a:pt x="173162" y="116656"/>
                            </a:cubicBezTo>
                            <a:cubicBezTo>
                              <a:pt x="166415" y="140072"/>
                              <a:pt x="156890" y="168250"/>
                              <a:pt x="149349" y="200000"/>
                            </a:cubicBezTo>
                            <a:cubicBezTo>
                              <a:pt x="141808" y="231750"/>
                              <a:pt x="133474" y="267865"/>
                              <a:pt x="127918" y="307156"/>
                            </a:cubicBezTo>
                            <a:cubicBezTo>
                              <a:pt x="122362" y="346447"/>
                              <a:pt x="111646" y="397644"/>
                              <a:pt x="116012" y="435744"/>
                            </a:cubicBezTo>
                            <a:cubicBezTo>
                              <a:pt x="120378" y="473844"/>
                              <a:pt x="148159" y="512340"/>
                              <a:pt x="154112" y="535756"/>
                            </a:cubicBezTo>
                            <a:cubicBezTo>
                              <a:pt x="160065" y="559171"/>
                              <a:pt x="148556" y="576237"/>
                              <a:pt x="132681" y="583381"/>
                            </a:cubicBezTo>
                            <a:close/>
                          </a:path>
                        </a:pathLst>
                      </a:custGeom>
                      <a:solidFill>
                        <a:srgbClr val="F0B7A6"/>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5" name="Freeform: Shape 30">
                        <a:extLst>
                          <a:ext uri="{FF2B5EF4-FFF2-40B4-BE49-F238E27FC236}">
                            <a16:creationId xmlns:a16="http://schemas.microsoft.com/office/drawing/2014/main" id="{E7065BC6-9F6E-4364-9EEE-9C7D6AA51CEC}"/>
                          </a:ext>
                        </a:extLst>
                      </p:cNvPr>
                      <p:cNvSpPr/>
                      <p:nvPr/>
                    </p:nvSpPr>
                    <p:spPr>
                      <a:xfrm>
                        <a:off x="2228850" y="5093213"/>
                        <a:ext cx="64858" cy="294770"/>
                      </a:xfrm>
                      <a:custGeom>
                        <a:avLst/>
                        <a:gdLst>
                          <a:gd name="connsiteX0" fmla="*/ 64294 w 64858"/>
                          <a:gd name="connsiteY0" fmla="*/ 281 h 294770"/>
                          <a:gd name="connsiteX1" fmla="*/ 14288 w 64858"/>
                          <a:gd name="connsiteY1" fmla="*/ 107437 h 294770"/>
                          <a:gd name="connsiteX2" fmla="*/ 0 w 64858"/>
                          <a:gd name="connsiteY2" fmla="*/ 207450 h 294770"/>
                          <a:gd name="connsiteX3" fmla="*/ 14288 w 64858"/>
                          <a:gd name="connsiteY3" fmla="*/ 286031 h 294770"/>
                          <a:gd name="connsiteX4" fmla="*/ 45244 w 64858"/>
                          <a:gd name="connsiteY4" fmla="*/ 276506 h 294770"/>
                          <a:gd name="connsiteX5" fmla="*/ 40481 w 64858"/>
                          <a:gd name="connsiteY5" fmla="*/ 140775 h 294770"/>
                          <a:gd name="connsiteX6" fmla="*/ 64294 w 64858"/>
                          <a:gd name="connsiteY6" fmla="*/ 281 h 29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58" h="294770">
                            <a:moveTo>
                              <a:pt x="64294" y="281"/>
                            </a:moveTo>
                            <a:cubicBezTo>
                              <a:pt x="59928" y="-5275"/>
                              <a:pt x="25004" y="72909"/>
                              <a:pt x="14288" y="107437"/>
                            </a:cubicBezTo>
                            <a:cubicBezTo>
                              <a:pt x="3572" y="141965"/>
                              <a:pt x="0" y="177684"/>
                              <a:pt x="0" y="207450"/>
                            </a:cubicBezTo>
                            <a:cubicBezTo>
                              <a:pt x="0" y="237216"/>
                              <a:pt x="6747" y="274522"/>
                              <a:pt x="14288" y="286031"/>
                            </a:cubicBezTo>
                            <a:cubicBezTo>
                              <a:pt x="21829" y="297540"/>
                              <a:pt x="40878" y="300715"/>
                              <a:pt x="45244" y="276506"/>
                            </a:cubicBezTo>
                            <a:cubicBezTo>
                              <a:pt x="49609" y="252297"/>
                              <a:pt x="34528" y="185622"/>
                              <a:pt x="40481" y="140775"/>
                            </a:cubicBezTo>
                            <a:cubicBezTo>
                              <a:pt x="46434" y="95928"/>
                              <a:pt x="68660" y="5837"/>
                              <a:pt x="64294" y="281"/>
                            </a:cubicBezTo>
                            <a:close/>
                          </a:path>
                        </a:pathLst>
                      </a:custGeom>
                      <a:solidFill>
                        <a:srgbClr val="9A554F"/>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27" name="Group 26">
                      <a:extLst>
                        <a:ext uri="{FF2B5EF4-FFF2-40B4-BE49-F238E27FC236}">
                          <a16:creationId xmlns:a16="http://schemas.microsoft.com/office/drawing/2014/main" id="{E932381F-1735-44A7-A2C0-08BD5A2C1C0C}"/>
                        </a:ext>
                      </a:extLst>
                    </p:cNvPr>
                    <p:cNvGrpSpPr/>
                    <p:nvPr/>
                  </p:nvGrpSpPr>
                  <p:grpSpPr>
                    <a:xfrm>
                      <a:off x="1869009" y="4387415"/>
                      <a:ext cx="1383278" cy="1338417"/>
                      <a:chOff x="2604815" y="4545764"/>
                      <a:chExt cx="1383278" cy="1338417"/>
                    </a:xfrm>
                  </p:grpSpPr>
                  <p:sp>
                    <p:nvSpPr>
                      <p:cNvPr id="42" name="Freeform: Shape 10">
                        <a:extLst>
                          <a:ext uri="{FF2B5EF4-FFF2-40B4-BE49-F238E27FC236}">
                            <a16:creationId xmlns:a16="http://schemas.microsoft.com/office/drawing/2014/main" id="{88FECBF6-1B33-4A3F-80F4-B49BC1F65E11}"/>
                          </a:ext>
                        </a:extLst>
                      </p:cNvPr>
                      <p:cNvSpPr/>
                      <p:nvPr/>
                    </p:nvSpPr>
                    <p:spPr>
                      <a:xfrm>
                        <a:off x="2604815" y="4545764"/>
                        <a:ext cx="1383278" cy="1338417"/>
                      </a:xfrm>
                      <a:custGeom>
                        <a:avLst/>
                        <a:gdLst>
                          <a:gd name="connsiteX0" fmla="*/ 73854 w 1383278"/>
                          <a:gd name="connsiteY0" fmla="*/ 773948 h 1338417"/>
                          <a:gd name="connsiteX1" fmla="*/ 54804 w 1383278"/>
                          <a:gd name="connsiteY1" fmla="*/ 647742 h 1338417"/>
                          <a:gd name="connsiteX2" fmla="*/ 16704 w 1383278"/>
                          <a:gd name="connsiteY2" fmla="*/ 476292 h 1338417"/>
                          <a:gd name="connsiteX3" fmla="*/ 35 w 1383278"/>
                          <a:gd name="connsiteY3" fmla="*/ 364373 h 1338417"/>
                          <a:gd name="connsiteX4" fmla="*/ 14323 w 1383278"/>
                          <a:gd name="connsiteY4" fmla="*/ 257217 h 1338417"/>
                          <a:gd name="connsiteX5" fmla="*/ 71473 w 1383278"/>
                          <a:gd name="connsiteY5" fmla="*/ 161967 h 1338417"/>
                          <a:gd name="connsiteX6" fmla="*/ 161960 w 1383278"/>
                          <a:gd name="connsiteY6" fmla="*/ 73861 h 1338417"/>
                          <a:gd name="connsiteX7" fmla="*/ 247685 w 1383278"/>
                          <a:gd name="connsiteY7" fmla="*/ 30998 h 1338417"/>
                          <a:gd name="connsiteX8" fmla="*/ 326266 w 1383278"/>
                          <a:gd name="connsiteY8" fmla="*/ 7186 h 1338417"/>
                          <a:gd name="connsiteX9" fmla="*/ 423898 w 1383278"/>
                          <a:gd name="connsiteY9" fmla="*/ 42 h 1338417"/>
                          <a:gd name="connsiteX10" fmla="*/ 523910 w 1383278"/>
                          <a:gd name="connsiteY10" fmla="*/ 9567 h 1338417"/>
                          <a:gd name="connsiteX11" fmla="*/ 633448 w 1383278"/>
                          <a:gd name="connsiteY11" fmla="*/ 28617 h 1338417"/>
                          <a:gd name="connsiteX12" fmla="*/ 735841 w 1383278"/>
                          <a:gd name="connsiteY12" fmla="*/ 78623 h 1338417"/>
                          <a:gd name="connsiteX13" fmla="*/ 842998 w 1383278"/>
                          <a:gd name="connsiteY13" fmla="*/ 135773 h 1338417"/>
                          <a:gd name="connsiteX14" fmla="*/ 914435 w 1383278"/>
                          <a:gd name="connsiteY14" fmla="*/ 169111 h 1338417"/>
                          <a:gd name="connsiteX15" fmla="*/ 973966 w 1383278"/>
                          <a:gd name="connsiteY15" fmla="*/ 181017 h 1338417"/>
                          <a:gd name="connsiteX16" fmla="*/ 1052548 w 1383278"/>
                          <a:gd name="connsiteY16" fmla="*/ 214354 h 1338417"/>
                          <a:gd name="connsiteX17" fmla="*/ 1152560 w 1383278"/>
                          <a:gd name="connsiteY17" fmla="*/ 271504 h 1338417"/>
                          <a:gd name="connsiteX18" fmla="*/ 1257335 w 1383278"/>
                          <a:gd name="connsiteY18" fmla="*/ 347704 h 1338417"/>
                          <a:gd name="connsiteX19" fmla="*/ 1326391 w 1383278"/>
                          <a:gd name="connsiteY19" fmla="*/ 423904 h 1338417"/>
                          <a:gd name="connsiteX20" fmla="*/ 1381160 w 1383278"/>
                          <a:gd name="connsiteY20" fmla="*/ 559636 h 1338417"/>
                          <a:gd name="connsiteX21" fmla="*/ 1369254 w 1383278"/>
                          <a:gd name="connsiteY21" fmla="*/ 573923 h 1338417"/>
                          <a:gd name="connsiteX22" fmla="*/ 1343060 w 1383278"/>
                          <a:gd name="connsiteY22" fmla="*/ 542967 h 1338417"/>
                          <a:gd name="connsiteX23" fmla="*/ 1300198 w 1383278"/>
                          <a:gd name="connsiteY23" fmla="*/ 488198 h 1338417"/>
                          <a:gd name="connsiteX24" fmla="*/ 1235904 w 1383278"/>
                          <a:gd name="connsiteY24" fmla="*/ 454861 h 1338417"/>
                          <a:gd name="connsiteX25" fmla="*/ 1181135 w 1383278"/>
                          <a:gd name="connsiteY25" fmla="*/ 431048 h 1338417"/>
                          <a:gd name="connsiteX26" fmla="*/ 1138273 w 1383278"/>
                          <a:gd name="connsiteY26" fmla="*/ 404854 h 1338417"/>
                          <a:gd name="connsiteX27" fmla="*/ 1107316 w 1383278"/>
                          <a:gd name="connsiteY27" fmla="*/ 388186 h 1338417"/>
                          <a:gd name="connsiteX28" fmla="*/ 1076360 w 1383278"/>
                          <a:gd name="connsiteY28" fmla="*/ 385804 h 1338417"/>
                          <a:gd name="connsiteX29" fmla="*/ 1062073 w 1383278"/>
                          <a:gd name="connsiteY29" fmla="*/ 414379 h 1338417"/>
                          <a:gd name="connsiteX30" fmla="*/ 1069216 w 1383278"/>
                          <a:gd name="connsiteY30" fmla="*/ 438192 h 1338417"/>
                          <a:gd name="connsiteX31" fmla="*/ 1090648 w 1383278"/>
                          <a:gd name="connsiteY31" fmla="*/ 462004 h 1338417"/>
                          <a:gd name="connsiteX32" fmla="*/ 1128748 w 1383278"/>
                          <a:gd name="connsiteY32" fmla="*/ 514392 h 1338417"/>
                          <a:gd name="connsiteX33" fmla="*/ 1173991 w 1383278"/>
                          <a:gd name="connsiteY33" fmla="*/ 554873 h 1338417"/>
                          <a:gd name="connsiteX34" fmla="*/ 1204948 w 1383278"/>
                          <a:gd name="connsiteY34" fmla="*/ 571542 h 1338417"/>
                          <a:gd name="connsiteX35" fmla="*/ 1231141 w 1383278"/>
                          <a:gd name="connsiteY35" fmla="*/ 592973 h 1338417"/>
                          <a:gd name="connsiteX36" fmla="*/ 1219235 w 1383278"/>
                          <a:gd name="connsiteY36" fmla="*/ 609642 h 1338417"/>
                          <a:gd name="connsiteX37" fmla="*/ 1185898 w 1383278"/>
                          <a:gd name="connsiteY37" fmla="*/ 621548 h 1338417"/>
                          <a:gd name="connsiteX38" fmla="*/ 1126366 w 1383278"/>
                          <a:gd name="connsiteY38" fmla="*/ 597736 h 1338417"/>
                          <a:gd name="connsiteX39" fmla="*/ 1059691 w 1383278"/>
                          <a:gd name="connsiteY39" fmla="*/ 569161 h 1338417"/>
                          <a:gd name="connsiteX40" fmla="*/ 971585 w 1383278"/>
                          <a:gd name="connsiteY40" fmla="*/ 516773 h 1338417"/>
                          <a:gd name="connsiteX41" fmla="*/ 957298 w 1383278"/>
                          <a:gd name="connsiteY41" fmla="*/ 481054 h 1338417"/>
                          <a:gd name="connsiteX42" fmla="*/ 988254 w 1383278"/>
                          <a:gd name="connsiteY42" fmla="*/ 400092 h 1338417"/>
                          <a:gd name="connsiteX43" fmla="*/ 1000160 w 1383278"/>
                          <a:gd name="connsiteY43" fmla="*/ 342942 h 1338417"/>
                          <a:gd name="connsiteX44" fmla="*/ 919198 w 1383278"/>
                          <a:gd name="connsiteY44" fmla="*/ 331036 h 1338417"/>
                          <a:gd name="connsiteX45" fmla="*/ 766798 w 1383278"/>
                          <a:gd name="connsiteY45" fmla="*/ 331036 h 1338417"/>
                          <a:gd name="connsiteX46" fmla="*/ 645354 w 1383278"/>
                          <a:gd name="connsiteY46" fmla="*/ 366754 h 1338417"/>
                          <a:gd name="connsiteX47" fmla="*/ 583441 w 1383278"/>
                          <a:gd name="connsiteY47" fmla="*/ 411998 h 1338417"/>
                          <a:gd name="connsiteX48" fmla="*/ 535816 w 1383278"/>
                          <a:gd name="connsiteY48" fmla="*/ 452479 h 1338417"/>
                          <a:gd name="connsiteX49" fmla="*/ 528673 w 1383278"/>
                          <a:gd name="connsiteY49" fmla="*/ 533442 h 1338417"/>
                          <a:gd name="connsiteX50" fmla="*/ 554866 w 1383278"/>
                          <a:gd name="connsiteY50" fmla="*/ 559636 h 1338417"/>
                          <a:gd name="connsiteX51" fmla="*/ 640591 w 1383278"/>
                          <a:gd name="connsiteY51" fmla="*/ 571542 h 1338417"/>
                          <a:gd name="connsiteX52" fmla="*/ 652498 w 1383278"/>
                          <a:gd name="connsiteY52" fmla="*/ 612023 h 1338417"/>
                          <a:gd name="connsiteX53" fmla="*/ 614398 w 1383278"/>
                          <a:gd name="connsiteY53" fmla="*/ 652504 h 1338417"/>
                          <a:gd name="connsiteX54" fmla="*/ 576298 w 1383278"/>
                          <a:gd name="connsiteY54" fmla="*/ 683461 h 1338417"/>
                          <a:gd name="connsiteX55" fmla="*/ 528673 w 1383278"/>
                          <a:gd name="connsiteY55" fmla="*/ 697748 h 1338417"/>
                          <a:gd name="connsiteX56" fmla="*/ 504860 w 1383278"/>
                          <a:gd name="connsiteY56" fmla="*/ 688223 h 1338417"/>
                          <a:gd name="connsiteX57" fmla="*/ 509623 w 1383278"/>
                          <a:gd name="connsiteY57" fmla="*/ 621548 h 1338417"/>
                          <a:gd name="connsiteX58" fmla="*/ 490573 w 1383278"/>
                          <a:gd name="connsiteY58" fmla="*/ 573923 h 1338417"/>
                          <a:gd name="connsiteX59" fmla="*/ 440566 w 1383278"/>
                          <a:gd name="connsiteY59" fmla="*/ 576304 h 1338417"/>
                          <a:gd name="connsiteX60" fmla="*/ 416754 w 1383278"/>
                          <a:gd name="connsiteY60" fmla="*/ 619167 h 1338417"/>
                          <a:gd name="connsiteX61" fmla="*/ 385798 w 1383278"/>
                          <a:gd name="connsiteY61" fmla="*/ 676317 h 1338417"/>
                          <a:gd name="connsiteX62" fmla="*/ 340554 w 1383278"/>
                          <a:gd name="connsiteY62" fmla="*/ 876342 h 1338417"/>
                          <a:gd name="connsiteX63" fmla="*/ 347698 w 1383278"/>
                          <a:gd name="connsiteY63" fmla="*/ 997786 h 1338417"/>
                          <a:gd name="connsiteX64" fmla="*/ 361985 w 1383278"/>
                          <a:gd name="connsiteY64" fmla="*/ 1090654 h 1338417"/>
                          <a:gd name="connsiteX65" fmla="*/ 397704 w 1383278"/>
                          <a:gd name="connsiteY65" fmla="*/ 1138279 h 1338417"/>
                          <a:gd name="connsiteX66" fmla="*/ 440566 w 1383278"/>
                          <a:gd name="connsiteY66" fmla="*/ 1183523 h 1338417"/>
                          <a:gd name="connsiteX67" fmla="*/ 538198 w 1383278"/>
                          <a:gd name="connsiteY67" fmla="*/ 1326398 h 1338417"/>
                          <a:gd name="connsiteX68" fmla="*/ 500098 w 1383278"/>
                          <a:gd name="connsiteY68" fmla="*/ 1328779 h 1338417"/>
                          <a:gd name="connsiteX69" fmla="*/ 323885 w 1383278"/>
                          <a:gd name="connsiteY69" fmla="*/ 1312111 h 1338417"/>
                          <a:gd name="connsiteX70" fmla="*/ 231016 w 1383278"/>
                          <a:gd name="connsiteY70" fmla="*/ 1243054 h 1338417"/>
                          <a:gd name="connsiteX71" fmla="*/ 138148 w 1383278"/>
                          <a:gd name="connsiteY71" fmla="*/ 1114467 h 1338417"/>
                          <a:gd name="connsiteX72" fmla="*/ 35754 w 1383278"/>
                          <a:gd name="connsiteY72" fmla="*/ 971592 h 1338417"/>
                          <a:gd name="connsiteX73" fmla="*/ 73854 w 1383278"/>
                          <a:gd name="connsiteY73" fmla="*/ 773948 h 133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383278" h="1338417">
                            <a:moveTo>
                              <a:pt x="73854" y="773948"/>
                            </a:moveTo>
                            <a:cubicBezTo>
                              <a:pt x="77029" y="719973"/>
                              <a:pt x="64329" y="697351"/>
                              <a:pt x="54804" y="647742"/>
                            </a:cubicBezTo>
                            <a:cubicBezTo>
                              <a:pt x="45279" y="598133"/>
                              <a:pt x="25832" y="523520"/>
                              <a:pt x="16704" y="476292"/>
                            </a:cubicBezTo>
                            <a:cubicBezTo>
                              <a:pt x="7576" y="429064"/>
                              <a:pt x="432" y="400885"/>
                              <a:pt x="35" y="364373"/>
                            </a:cubicBezTo>
                            <a:cubicBezTo>
                              <a:pt x="-362" y="327861"/>
                              <a:pt x="2417" y="290951"/>
                              <a:pt x="14323" y="257217"/>
                            </a:cubicBezTo>
                            <a:cubicBezTo>
                              <a:pt x="26229" y="223483"/>
                              <a:pt x="46867" y="192526"/>
                              <a:pt x="71473" y="161967"/>
                            </a:cubicBezTo>
                            <a:cubicBezTo>
                              <a:pt x="96079" y="131408"/>
                              <a:pt x="132591" y="95689"/>
                              <a:pt x="161960" y="73861"/>
                            </a:cubicBezTo>
                            <a:cubicBezTo>
                              <a:pt x="191329" y="52033"/>
                              <a:pt x="220301" y="42110"/>
                              <a:pt x="247685" y="30998"/>
                            </a:cubicBezTo>
                            <a:cubicBezTo>
                              <a:pt x="275069" y="19886"/>
                              <a:pt x="296897" y="12345"/>
                              <a:pt x="326266" y="7186"/>
                            </a:cubicBezTo>
                            <a:cubicBezTo>
                              <a:pt x="355635" y="2027"/>
                              <a:pt x="390957" y="-355"/>
                              <a:pt x="423898" y="42"/>
                            </a:cubicBezTo>
                            <a:cubicBezTo>
                              <a:pt x="456839" y="439"/>
                              <a:pt x="488985" y="4804"/>
                              <a:pt x="523910" y="9567"/>
                            </a:cubicBezTo>
                            <a:cubicBezTo>
                              <a:pt x="558835" y="14329"/>
                              <a:pt x="598126" y="17108"/>
                              <a:pt x="633448" y="28617"/>
                            </a:cubicBezTo>
                            <a:cubicBezTo>
                              <a:pt x="668770" y="40126"/>
                              <a:pt x="700916" y="60764"/>
                              <a:pt x="735841" y="78623"/>
                            </a:cubicBezTo>
                            <a:cubicBezTo>
                              <a:pt x="770766" y="96482"/>
                              <a:pt x="813232" y="120692"/>
                              <a:pt x="842998" y="135773"/>
                            </a:cubicBezTo>
                            <a:cubicBezTo>
                              <a:pt x="872764" y="150854"/>
                              <a:pt x="892607" y="161570"/>
                              <a:pt x="914435" y="169111"/>
                            </a:cubicBezTo>
                            <a:cubicBezTo>
                              <a:pt x="936263" y="176652"/>
                              <a:pt x="950947" y="173477"/>
                              <a:pt x="973966" y="181017"/>
                            </a:cubicBezTo>
                            <a:cubicBezTo>
                              <a:pt x="996985" y="188557"/>
                              <a:pt x="1022782" y="199273"/>
                              <a:pt x="1052548" y="214354"/>
                            </a:cubicBezTo>
                            <a:cubicBezTo>
                              <a:pt x="1082314" y="229435"/>
                              <a:pt x="1118429" y="249279"/>
                              <a:pt x="1152560" y="271504"/>
                            </a:cubicBezTo>
                            <a:cubicBezTo>
                              <a:pt x="1186691" y="293729"/>
                              <a:pt x="1228363" y="322304"/>
                              <a:pt x="1257335" y="347704"/>
                            </a:cubicBezTo>
                            <a:cubicBezTo>
                              <a:pt x="1286307" y="373104"/>
                              <a:pt x="1305754" y="388582"/>
                              <a:pt x="1326391" y="423904"/>
                            </a:cubicBezTo>
                            <a:cubicBezTo>
                              <a:pt x="1347028" y="459226"/>
                              <a:pt x="1374016" y="534633"/>
                              <a:pt x="1381160" y="559636"/>
                            </a:cubicBezTo>
                            <a:cubicBezTo>
                              <a:pt x="1388304" y="584639"/>
                              <a:pt x="1375604" y="576701"/>
                              <a:pt x="1369254" y="573923"/>
                            </a:cubicBezTo>
                            <a:cubicBezTo>
                              <a:pt x="1362904" y="571145"/>
                              <a:pt x="1354569" y="557254"/>
                              <a:pt x="1343060" y="542967"/>
                            </a:cubicBezTo>
                            <a:cubicBezTo>
                              <a:pt x="1331551" y="528680"/>
                              <a:pt x="1318057" y="502882"/>
                              <a:pt x="1300198" y="488198"/>
                            </a:cubicBezTo>
                            <a:cubicBezTo>
                              <a:pt x="1282339" y="473514"/>
                              <a:pt x="1255748" y="464386"/>
                              <a:pt x="1235904" y="454861"/>
                            </a:cubicBezTo>
                            <a:cubicBezTo>
                              <a:pt x="1216060" y="445336"/>
                              <a:pt x="1197407" y="439382"/>
                              <a:pt x="1181135" y="431048"/>
                            </a:cubicBezTo>
                            <a:cubicBezTo>
                              <a:pt x="1164863" y="422713"/>
                              <a:pt x="1150576" y="411998"/>
                              <a:pt x="1138273" y="404854"/>
                            </a:cubicBezTo>
                            <a:cubicBezTo>
                              <a:pt x="1125970" y="397710"/>
                              <a:pt x="1117635" y="391361"/>
                              <a:pt x="1107316" y="388186"/>
                            </a:cubicBezTo>
                            <a:cubicBezTo>
                              <a:pt x="1096997" y="385011"/>
                              <a:pt x="1083901" y="381438"/>
                              <a:pt x="1076360" y="385804"/>
                            </a:cubicBezTo>
                            <a:cubicBezTo>
                              <a:pt x="1068819" y="390170"/>
                              <a:pt x="1063264" y="405648"/>
                              <a:pt x="1062073" y="414379"/>
                            </a:cubicBezTo>
                            <a:cubicBezTo>
                              <a:pt x="1060882" y="423110"/>
                              <a:pt x="1064454" y="430254"/>
                              <a:pt x="1069216" y="438192"/>
                            </a:cubicBezTo>
                            <a:cubicBezTo>
                              <a:pt x="1073979" y="446129"/>
                              <a:pt x="1080726" y="449304"/>
                              <a:pt x="1090648" y="462004"/>
                            </a:cubicBezTo>
                            <a:cubicBezTo>
                              <a:pt x="1100570" y="474704"/>
                              <a:pt x="1114858" y="498914"/>
                              <a:pt x="1128748" y="514392"/>
                            </a:cubicBezTo>
                            <a:cubicBezTo>
                              <a:pt x="1142638" y="529870"/>
                              <a:pt x="1161291" y="545348"/>
                              <a:pt x="1173991" y="554873"/>
                            </a:cubicBezTo>
                            <a:cubicBezTo>
                              <a:pt x="1186691" y="564398"/>
                              <a:pt x="1195423" y="565192"/>
                              <a:pt x="1204948" y="571542"/>
                            </a:cubicBezTo>
                            <a:cubicBezTo>
                              <a:pt x="1214473" y="577892"/>
                              <a:pt x="1228760" y="586623"/>
                              <a:pt x="1231141" y="592973"/>
                            </a:cubicBezTo>
                            <a:cubicBezTo>
                              <a:pt x="1233522" y="599323"/>
                              <a:pt x="1226776" y="604879"/>
                              <a:pt x="1219235" y="609642"/>
                            </a:cubicBezTo>
                            <a:cubicBezTo>
                              <a:pt x="1211695" y="614404"/>
                              <a:pt x="1201376" y="623532"/>
                              <a:pt x="1185898" y="621548"/>
                            </a:cubicBezTo>
                            <a:cubicBezTo>
                              <a:pt x="1170420" y="619564"/>
                              <a:pt x="1147401" y="606467"/>
                              <a:pt x="1126366" y="597736"/>
                            </a:cubicBezTo>
                            <a:cubicBezTo>
                              <a:pt x="1105332" y="589005"/>
                              <a:pt x="1085488" y="582655"/>
                              <a:pt x="1059691" y="569161"/>
                            </a:cubicBezTo>
                            <a:cubicBezTo>
                              <a:pt x="1033894" y="555667"/>
                              <a:pt x="988650" y="531457"/>
                              <a:pt x="971585" y="516773"/>
                            </a:cubicBezTo>
                            <a:cubicBezTo>
                              <a:pt x="954520" y="502089"/>
                              <a:pt x="954520" y="500501"/>
                              <a:pt x="957298" y="481054"/>
                            </a:cubicBezTo>
                            <a:cubicBezTo>
                              <a:pt x="960076" y="461607"/>
                              <a:pt x="981110" y="423111"/>
                              <a:pt x="988254" y="400092"/>
                            </a:cubicBezTo>
                            <a:cubicBezTo>
                              <a:pt x="995398" y="377073"/>
                              <a:pt x="1011669" y="354451"/>
                              <a:pt x="1000160" y="342942"/>
                            </a:cubicBezTo>
                            <a:cubicBezTo>
                              <a:pt x="988651" y="331433"/>
                              <a:pt x="958092" y="333020"/>
                              <a:pt x="919198" y="331036"/>
                            </a:cubicBezTo>
                            <a:cubicBezTo>
                              <a:pt x="880304" y="329052"/>
                              <a:pt x="812439" y="325083"/>
                              <a:pt x="766798" y="331036"/>
                            </a:cubicBezTo>
                            <a:cubicBezTo>
                              <a:pt x="721157" y="336989"/>
                              <a:pt x="675914" y="353260"/>
                              <a:pt x="645354" y="366754"/>
                            </a:cubicBezTo>
                            <a:cubicBezTo>
                              <a:pt x="614795" y="380248"/>
                              <a:pt x="601697" y="397710"/>
                              <a:pt x="583441" y="411998"/>
                            </a:cubicBezTo>
                            <a:cubicBezTo>
                              <a:pt x="565185" y="426286"/>
                              <a:pt x="544944" y="432238"/>
                              <a:pt x="535816" y="452479"/>
                            </a:cubicBezTo>
                            <a:cubicBezTo>
                              <a:pt x="526688" y="472720"/>
                              <a:pt x="525498" y="515583"/>
                              <a:pt x="528673" y="533442"/>
                            </a:cubicBezTo>
                            <a:cubicBezTo>
                              <a:pt x="531848" y="551301"/>
                              <a:pt x="536213" y="553286"/>
                              <a:pt x="554866" y="559636"/>
                            </a:cubicBezTo>
                            <a:cubicBezTo>
                              <a:pt x="573519" y="565986"/>
                              <a:pt x="624319" y="562811"/>
                              <a:pt x="640591" y="571542"/>
                            </a:cubicBezTo>
                            <a:cubicBezTo>
                              <a:pt x="656863" y="580273"/>
                              <a:pt x="656864" y="598529"/>
                              <a:pt x="652498" y="612023"/>
                            </a:cubicBezTo>
                            <a:cubicBezTo>
                              <a:pt x="648133" y="625517"/>
                              <a:pt x="627098" y="640598"/>
                              <a:pt x="614398" y="652504"/>
                            </a:cubicBezTo>
                            <a:cubicBezTo>
                              <a:pt x="601698" y="664410"/>
                              <a:pt x="590586" y="675920"/>
                              <a:pt x="576298" y="683461"/>
                            </a:cubicBezTo>
                            <a:cubicBezTo>
                              <a:pt x="562011" y="691002"/>
                              <a:pt x="540579" y="696954"/>
                              <a:pt x="528673" y="697748"/>
                            </a:cubicBezTo>
                            <a:cubicBezTo>
                              <a:pt x="516767" y="698542"/>
                              <a:pt x="508035" y="700923"/>
                              <a:pt x="504860" y="688223"/>
                            </a:cubicBezTo>
                            <a:cubicBezTo>
                              <a:pt x="501685" y="675523"/>
                              <a:pt x="512004" y="640598"/>
                              <a:pt x="509623" y="621548"/>
                            </a:cubicBezTo>
                            <a:cubicBezTo>
                              <a:pt x="507242" y="602498"/>
                              <a:pt x="502082" y="581464"/>
                              <a:pt x="490573" y="573923"/>
                            </a:cubicBezTo>
                            <a:cubicBezTo>
                              <a:pt x="479064" y="566382"/>
                              <a:pt x="452869" y="568763"/>
                              <a:pt x="440566" y="576304"/>
                            </a:cubicBezTo>
                            <a:cubicBezTo>
                              <a:pt x="428263" y="583845"/>
                              <a:pt x="425882" y="602498"/>
                              <a:pt x="416754" y="619167"/>
                            </a:cubicBezTo>
                            <a:cubicBezTo>
                              <a:pt x="407626" y="635836"/>
                              <a:pt x="398498" y="633454"/>
                              <a:pt x="385798" y="676317"/>
                            </a:cubicBezTo>
                            <a:cubicBezTo>
                              <a:pt x="373098" y="719179"/>
                              <a:pt x="346904" y="822764"/>
                              <a:pt x="340554" y="876342"/>
                            </a:cubicBezTo>
                            <a:cubicBezTo>
                              <a:pt x="334204" y="929920"/>
                              <a:pt x="344126" y="962067"/>
                              <a:pt x="347698" y="997786"/>
                            </a:cubicBezTo>
                            <a:cubicBezTo>
                              <a:pt x="351270" y="1033505"/>
                              <a:pt x="353651" y="1067239"/>
                              <a:pt x="361985" y="1090654"/>
                            </a:cubicBezTo>
                            <a:cubicBezTo>
                              <a:pt x="370319" y="1114069"/>
                              <a:pt x="384607" y="1122801"/>
                              <a:pt x="397704" y="1138279"/>
                            </a:cubicBezTo>
                            <a:cubicBezTo>
                              <a:pt x="410801" y="1153757"/>
                              <a:pt x="417150" y="1152170"/>
                              <a:pt x="440566" y="1183523"/>
                            </a:cubicBezTo>
                            <a:cubicBezTo>
                              <a:pt x="463982" y="1214876"/>
                              <a:pt x="528276" y="1302189"/>
                              <a:pt x="538198" y="1326398"/>
                            </a:cubicBezTo>
                            <a:cubicBezTo>
                              <a:pt x="548120" y="1350607"/>
                              <a:pt x="535817" y="1331160"/>
                              <a:pt x="500098" y="1328779"/>
                            </a:cubicBezTo>
                            <a:cubicBezTo>
                              <a:pt x="464379" y="1326398"/>
                              <a:pt x="368732" y="1326399"/>
                              <a:pt x="323885" y="1312111"/>
                            </a:cubicBezTo>
                            <a:cubicBezTo>
                              <a:pt x="279038" y="1297824"/>
                              <a:pt x="261972" y="1275995"/>
                              <a:pt x="231016" y="1243054"/>
                            </a:cubicBezTo>
                            <a:cubicBezTo>
                              <a:pt x="200060" y="1210113"/>
                              <a:pt x="170692" y="1159711"/>
                              <a:pt x="138148" y="1114467"/>
                            </a:cubicBezTo>
                            <a:cubicBezTo>
                              <a:pt x="105604" y="1069223"/>
                              <a:pt x="47264" y="1029933"/>
                              <a:pt x="35754" y="971592"/>
                            </a:cubicBezTo>
                            <a:cubicBezTo>
                              <a:pt x="24244" y="913251"/>
                              <a:pt x="70679" y="827923"/>
                              <a:pt x="73854" y="773948"/>
                            </a:cubicBezTo>
                            <a:close/>
                          </a:path>
                        </a:pathLst>
                      </a:custGeom>
                      <a:solidFill>
                        <a:srgbClr val="BE9B7B"/>
                      </a:solidFill>
                      <a:ln>
                        <a:solidFill>
                          <a:srgbClr val="9C6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3" name="Freeform: Shape 11">
                        <a:extLst>
                          <a:ext uri="{FF2B5EF4-FFF2-40B4-BE49-F238E27FC236}">
                            <a16:creationId xmlns:a16="http://schemas.microsoft.com/office/drawing/2014/main" id="{968CE7A2-DE24-4F77-B870-19B0F17B8208}"/>
                          </a:ext>
                        </a:extLst>
                      </p:cNvPr>
                      <p:cNvSpPr/>
                      <p:nvPr/>
                    </p:nvSpPr>
                    <p:spPr>
                      <a:xfrm>
                        <a:off x="2707227" y="4635498"/>
                        <a:ext cx="453693" cy="559431"/>
                      </a:xfrm>
                      <a:custGeom>
                        <a:avLst/>
                        <a:gdLst>
                          <a:gd name="connsiteX0" fmla="*/ 352680 w 453693"/>
                          <a:gd name="connsiteY0" fmla="*/ 2216 h 559431"/>
                          <a:gd name="connsiteX1" fmla="*/ 181230 w 453693"/>
                          <a:gd name="connsiteY1" fmla="*/ 21266 h 559431"/>
                          <a:gd name="connsiteX2" fmla="*/ 40736 w 453693"/>
                          <a:gd name="connsiteY2" fmla="*/ 147472 h 559431"/>
                          <a:gd name="connsiteX3" fmla="*/ 255 w 453693"/>
                          <a:gd name="connsiteY3" fmla="*/ 283204 h 559431"/>
                          <a:gd name="connsiteX4" fmla="*/ 26449 w 453693"/>
                          <a:gd name="connsiteY4" fmla="*/ 468941 h 559431"/>
                          <a:gd name="connsiteX5" fmla="*/ 83599 w 453693"/>
                          <a:gd name="connsiteY5" fmla="*/ 559429 h 559431"/>
                          <a:gd name="connsiteX6" fmla="*/ 209805 w 453693"/>
                          <a:gd name="connsiteY6" fmla="*/ 466560 h 559431"/>
                          <a:gd name="connsiteX7" fmla="*/ 326486 w 453693"/>
                          <a:gd name="connsiteY7" fmla="*/ 278441 h 559431"/>
                          <a:gd name="connsiteX8" fmla="*/ 426499 w 453693"/>
                          <a:gd name="connsiteY8" fmla="*/ 168904 h 559431"/>
                          <a:gd name="connsiteX9" fmla="*/ 450311 w 453693"/>
                          <a:gd name="connsiteY9" fmla="*/ 45079 h 559431"/>
                          <a:gd name="connsiteX10" fmla="*/ 352680 w 453693"/>
                          <a:gd name="connsiteY10" fmla="*/ 2216 h 55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3693" h="559431">
                            <a:moveTo>
                              <a:pt x="352680" y="2216"/>
                            </a:moveTo>
                            <a:cubicBezTo>
                              <a:pt x="307833" y="-1753"/>
                              <a:pt x="233221" y="-2943"/>
                              <a:pt x="181230" y="21266"/>
                            </a:cubicBezTo>
                            <a:cubicBezTo>
                              <a:pt x="129239" y="45475"/>
                              <a:pt x="70898" y="103816"/>
                              <a:pt x="40736" y="147472"/>
                            </a:cubicBezTo>
                            <a:cubicBezTo>
                              <a:pt x="10573" y="191128"/>
                              <a:pt x="2636" y="229626"/>
                              <a:pt x="255" y="283204"/>
                            </a:cubicBezTo>
                            <a:cubicBezTo>
                              <a:pt x="-2126" y="336782"/>
                              <a:pt x="12558" y="422904"/>
                              <a:pt x="26449" y="468941"/>
                            </a:cubicBezTo>
                            <a:cubicBezTo>
                              <a:pt x="40340" y="514978"/>
                              <a:pt x="53040" y="559826"/>
                              <a:pt x="83599" y="559429"/>
                            </a:cubicBezTo>
                            <a:cubicBezTo>
                              <a:pt x="114158" y="559032"/>
                              <a:pt x="169324" y="513391"/>
                              <a:pt x="209805" y="466560"/>
                            </a:cubicBezTo>
                            <a:cubicBezTo>
                              <a:pt x="250286" y="419729"/>
                              <a:pt x="290370" y="328050"/>
                              <a:pt x="326486" y="278441"/>
                            </a:cubicBezTo>
                            <a:cubicBezTo>
                              <a:pt x="362602" y="228832"/>
                              <a:pt x="405862" y="207798"/>
                              <a:pt x="426499" y="168904"/>
                            </a:cubicBezTo>
                            <a:cubicBezTo>
                              <a:pt x="447136" y="130010"/>
                              <a:pt x="460233" y="73257"/>
                              <a:pt x="450311" y="45079"/>
                            </a:cubicBezTo>
                            <a:cubicBezTo>
                              <a:pt x="440389" y="16901"/>
                              <a:pt x="397527" y="6185"/>
                              <a:pt x="352680" y="2216"/>
                            </a:cubicBezTo>
                            <a:close/>
                          </a:path>
                        </a:pathLst>
                      </a:custGeom>
                      <a:solidFill>
                        <a:srgbClr val="9C6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28" name="Group 27">
                      <a:extLst>
                        <a:ext uri="{FF2B5EF4-FFF2-40B4-BE49-F238E27FC236}">
                          <a16:creationId xmlns:a16="http://schemas.microsoft.com/office/drawing/2014/main" id="{3BACDF31-9652-434F-ADD4-23B075B18D95}"/>
                        </a:ext>
                      </a:extLst>
                    </p:cNvPr>
                    <p:cNvGrpSpPr/>
                    <p:nvPr/>
                  </p:nvGrpSpPr>
                  <p:grpSpPr>
                    <a:xfrm>
                      <a:off x="2186657" y="4941119"/>
                      <a:ext cx="189831" cy="587424"/>
                      <a:chOff x="2186657" y="4941119"/>
                      <a:chExt cx="189831" cy="587424"/>
                    </a:xfrm>
                  </p:grpSpPr>
                  <p:sp>
                    <p:nvSpPr>
                      <p:cNvPr id="40" name="Freeform: Shape 13">
                        <a:extLst>
                          <a:ext uri="{FF2B5EF4-FFF2-40B4-BE49-F238E27FC236}">
                            <a16:creationId xmlns:a16="http://schemas.microsoft.com/office/drawing/2014/main" id="{DDDCF6E9-C53C-4C56-A4FB-6FF900C6110D}"/>
                          </a:ext>
                        </a:extLst>
                      </p:cNvPr>
                      <p:cNvSpPr/>
                      <p:nvPr/>
                    </p:nvSpPr>
                    <p:spPr>
                      <a:xfrm>
                        <a:off x="2186657" y="4941119"/>
                        <a:ext cx="189831" cy="587424"/>
                      </a:xfrm>
                      <a:custGeom>
                        <a:avLst/>
                        <a:gdLst>
                          <a:gd name="connsiteX0" fmla="*/ 132681 w 189831"/>
                          <a:gd name="connsiteY0" fmla="*/ 583381 h 587424"/>
                          <a:gd name="connsiteX1" fmla="*/ 58862 w 189831"/>
                          <a:gd name="connsiteY1" fmla="*/ 578619 h 587424"/>
                          <a:gd name="connsiteX2" fmla="*/ 20762 w 189831"/>
                          <a:gd name="connsiteY2" fmla="*/ 528612 h 587424"/>
                          <a:gd name="connsiteX3" fmla="*/ 6474 w 189831"/>
                          <a:gd name="connsiteY3" fmla="*/ 400025 h 587424"/>
                          <a:gd name="connsiteX4" fmla="*/ 1712 w 189831"/>
                          <a:gd name="connsiteY4" fmla="*/ 307156 h 587424"/>
                          <a:gd name="connsiteX5" fmla="*/ 35049 w 189831"/>
                          <a:gd name="connsiteY5" fmla="*/ 183331 h 587424"/>
                          <a:gd name="connsiteX6" fmla="*/ 73149 w 189831"/>
                          <a:gd name="connsiteY6" fmla="*/ 61887 h 587424"/>
                          <a:gd name="connsiteX7" fmla="*/ 123156 w 189831"/>
                          <a:gd name="connsiteY7" fmla="*/ 4737 h 587424"/>
                          <a:gd name="connsiteX8" fmla="*/ 173162 w 189831"/>
                          <a:gd name="connsiteY8" fmla="*/ 9500 h 587424"/>
                          <a:gd name="connsiteX9" fmla="*/ 189831 w 189831"/>
                          <a:gd name="connsiteY9" fmla="*/ 59506 h 587424"/>
                          <a:gd name="connsiteX10" fmla="*/ 173162 w 189831"/>
                          <a:gd name="connsiteY10" fmla="*/ 116656 h 587424"/>
                          <a:gd name="connsiteX11" fmla="*/ 149349 w 189831"/>
                          <a:gd name="connsiteY11" fmla="*/ 200000 h 587424"/>
                          <a:gd name="connsiteX12" fmla="*/ 127918 w 189831"/>
                          <a:gd name="connsiteY12" fmla="*/ 307156 h 587424"/>
                          <a:gd name="connsiteX13" fmla="*/ 116012 w 189831"/>
                          <a:gd name="connsiteY13" fmla="*/ 435744 h 587424"/>
                          <a:gd name="connsiteX14" fmla="*/ 154112 w 189831"/>
                          <a:gd name="connsiteY14" fmla="*/ 535756 h 587424"/>
                          <a:gd name="connsiteX15" fmla="*/ 132681 w 189831"/>
                          <a:gd name="connsiteY15" fmla="*/ 583381 h 5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831" h="587424">
                            <a:moveTo>
                              <a:pt x="132681" y="583381"/>
                            </a:moveTo>
                            <a:cubicBezTo>
                              <a:pt x="116806" y="590525"/>
                              <a:pt x="77515" y="587747"/>
                              <a:pt x="58862" y="578619"/>
                            </a:cubicBezTo>
                            <a:cubicBezTo>
                              <a:pt x="40209" y="569491"/>
                              <a:pt x="29493" y="558378"/>
                              <a:pt x="20762" y="528612"/>
                            </a:cubicBezTo>
                            <a:cubicBezTo>
                              <a:pt x="12031" y="498846"/>
                              <a:pt x="9649" y="436934"/>
                              <a:pt x="6474" y="400025"/>
                            </a:cubicBezTo>
                            <a:cubicBezTo>
                              <a:pt x="3299" y="363116"/>
                              <a:pt x="-3051" y="343272"/>
                              <a:pt x="1712" y="307156"/>
                            </a:cubicBezTo>
                            <a:cubicBezTo>
                              <a:pt x="6475" y="271040"/>
                              <a:pt x="23143" y="224209"/>
                              <a:pt x="35049" y="183331"/>
                            </a:cubicBezTo>
                            <a:cubicBezTo>
                              <a:pt x="46955" y="142453"/>
                              <a:pt x="58465" y="91652"/>
                              <a:pt x="73149" y="61887"/>
                            </a:cubicBezTo>
                            <a:cubicBezTo>
                              <a:pt x="87833" y="32122"/>
                              <a:pt x="106487" y="13468"/>
                              <a:pt x="123156" y="4737"/>
                            </a:cubicBezTo>
                            <a:cubicBezTo>
                              <a:pt x="139825" y="-3994"/>
                              <a:pt x="162050" y="372"/>
                              <a:pt x="173162" y="9500"/>
                            </a:cubicBezTo>
                            <a:cubicBezTo>
                              <a:pt x="184275" y="18628"/>
                              <a:pt x="189831" y="41647"/>
                              <a:pt x="189831" y="59506"/>
                            </a:cubicBezTo>
                            <a:cubicBezTo>
                              <a:pt x="189831" y="77365"/>
                              <a:pt x="179909" y="93240"/>
                              <a:pt x="173162" y="116656"/>
                            </a:cubicBezTo>
                            <a:cubicBezTo>
                              <a:pt x="166415" y="140072"/>
                              <a:pt x="156890" y="168250"/>
                              <a:pt x="149349" y="200000"/>
                            </a:cubicBezTo>
                            <a:cubicBezTo>
                              <a:pt x="141808" y="231750"/>
                              <a:pt x="133474" y="267865"/>
                              <a:pt x="127918" y="307156"/>
                            </a:cubicBezTo>
                            <a:cubicBezTo>
                              <a:pt x="122362" y="346447"/>
                              <a:pt x="111646" y="397644"/>
                              <a:pt x="116012" y="435744"/>
                            </a:cubicBezTo>
                            <a:cubicBezTo>
                              <a:pt x="120378" y="473844"/>
                              <a:pt x="148159" y="512340"/>
                              <a:pt x="154112" y="535756"/>
                            </a:cubicBezTo>
                            <a:cubicBezTo>
                              <a:pt x="160065" y="559171"/>
                              <a:pt x="148556" y="576237"/>
                              <a:pt x="132681" y="583381"/>
                            </a:cubicBezTo>
                            <a:close/>
                          </a:path>
                        </a:pathLst>
                      </a:custGeom>
                      <a:solidFill>
                        <a:srgbClr val="F0B7A6"/>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1" name="Freeform: Shape 14">
                        <a:extLst>
                          <a:ext uri="{FF2B5EF4-FFF2-40B4-BE49-F238E27FC236}">
                            <a16:creationId xmlns:a16="http://schemas.microsoft.com/office/drawing/2014/main" id="{428B43D8-1A61-48B4-BE6A-979C7019B2EB}"/>
                          </a:ext>
                        </a:extLst>
                      </p:cNvPr>
                      <p:cNvSpPr/>
                      <p:nvPr/>
                    </p:nvSpPr>
                    <p:spPr>
                      <a:xfrm>
                        <a:off x="2228850" y="5093213"/>
                        <a:ext cx="64858" cy="294770"/>
                      </a:xfrm>
                      <a:custGeom>
                        <a:avLst/>
                        <a:gdLst>
                          <a:gd name="connsiteX0" fmla="*/ 64294 w 64858"/>
                          <a:gd name="connsiteY0" fmla="*/ 281 h 294770"/>
                          <a:gd name="connsiteX1" fmla="*/ 14288 w 64858"/>
                          <a:gd name="connsiteY1" fmla="*/ 107437 h 294770"/>
                          <a:gd name="connsiteX2" fmla="*/ 0 w 64858"/>
                          <a:gd name="connsiteY2" fmla="*/ 207450 h 294770"/>
                          <a:gd name="connsiteX3" fmla="*/ 14288 w 64858"/>
                          <a:gd name="connsiteY3" fmla="*/ 286031 h 294770"/>
                          <a:gd name="connsiteX4" fmla="*/ 45244 w 64858"/>
                          <a:gd name="connsiteY4" fmla="*/ 276506 h 294770"/>
                          <a:gd name="connsiteX5" fmla="*/ 40481 w 64858"/>
                          <a:gd name="connsiteY5" fmla="*/ 140775 h 294770"/>
                          <a:gd name="connsiteX6" fmla="*/ 64294 w 64858"/>
                          <a:gd name="connsiteY6" fmla="*/ 281 h 29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58" h="294770">
                            <a:moveTo>
                              <a:pt x="64294" y="281"/>
                            </a:moveTo>
                            <a:cubicBezTo>
                              <a:pt x="59928" y="-5275"/>
                              <a:pt x="25004" y="72909"/>
                              <a:pt x="14288" y="107437"/>
                            </a:cubicBezTo>
                            <a:cubicBezTo>
                              <a:pt x="3572" y="141965"/>
                              <a:pt x="0" y="177684"/>
                              <a:pt x="0" y="207450"/>
                            </a:cubicBezTo>
                            <a:cubicBezTo>
                              <a:pt x="0" y="237216"/>
                              <a:pt x="6747" y="274522"/>
                              <a:pt x="14288" y="286031"/>
                            </a:cubicBezTo>
                            <a:cubicBezTo>
                              <a:pt x="21829" y="297540"/>
                              <a:pt x="40878" y="300715"/>
                              <a:pt x="45244" y="276506"/>
                            </a:cubicBezTo>
                            <a:cubicBezTo>
                              <a:pt x="49609" y="252297"/>
                              <a:pt x="34528" y="185622"/>
                              <a:pt x="40481" y="140775"/>
                            </a:cubicBezTo>
                            <a:cubicBezTo>
                              <a:pt x="46434" y="95928"/>
                              <a:pt x="68660" y="5837"/>
                              <a:pt x="64294" y="281"/>
                            </a:cubicBezTo>
                            <a:close/>
                          </a:path>
                        </a:pathLst>
                      </a:custGeom>
                      <a:solidFill>
                        <a:srgbClr val="9A554F"/>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29" name="Group 28">
                      <a:extLst>
                        <a:ext uri="{FF2B5EF4-FFF2-40B4-BE49-F238E27FC236}">
                          <a16:creationId xmlns:a16="http://schemas.microsoft.com/office/drawing/2014/main" id="{ADC5F1A8-B1A7-4CB8-9F89-3188B8EBD426}"/>
                        </a:ext>
                      </a:extLst>
                    </p:cNvPr>
                    <p:cNvGrpSpPr/>
                    <p:nvPr/>
                  </p:nvGrpSpPr>
                  <p:grpSpPr>
                    <a:xfrm rot="17453959">
                      <a:off x="2461391" y="5400285"/>
                      <a:ext cx="189831" cy="587424"/>
                      <a:chOff x="2186657" y="4941119"/>
                      <a:chExt cx="189831" cy="587424"/>
                    </a:xfrm>
                  </p:grpSpPr>
                  <p:sp>
                    <p:nvSpPr>
                      <p:cNvPr id="38" name="Freeform: Shape 20">
                        <a:extLst>
                          <a:ext uri="{FF2B5EF4-FFF2-40B4-BE49-F238E27FC236}">
                            <a16:creationId xmlns:a16="http://schemas.microsoft.com/office/drawing/2014/main" id="{0898C6D9-DEAE-4F45-9536-7B52A73DAB25}"/>
                          </a:ext>
                        </a:extLst>
                      </p:cNvPr>
                      <p:cNvSpPr/>
                      <p:nvPr/>
                    </p:nvSpPr>
                    <p:spPr>
                      <a:xfrm>
                        <a:off x="2186657" y="4941119"/>
                        <a:ext cx="189831" cy="587424"/>
                      </a:xfrm>
                      <a:custGeom>
                        <a:avLst/>
                        <a:gdLst>
                          <a:gd name="connsiteX0" fmla="*/ 132681 w 189831"/>
                          <a:gd name="connsiteY0" fmla="*/ 583381 h 587424"/>
                          <a:gd name="connsiteX1" fmla="*/ 58862 w 189831"/>
                          <a:gd name="connsiteY1" fmla="*/ 578619 h 587424"/>
                          <a:gd name="connsiteX2" fmla="*/ 20762 w 189831"/>
                          <a:gd name="connsiteY2" fmla="*/ 528612 h 587424"/>
                          <a:gd name="connsiteX3" fmla="*/ 6474 w 189831"/>
                          <a:gd name="connsiteY3" fmla="*/ 400025 h 587424"/>
                          <a:gd name="connsiteX4" fmla="*/ 1712 w 189831"/>
                          <a:gd name="connsiteY4" fmla="*/ 307156 h 587424"/>
                          <a:gd name="connsiteX5" fmla="*/ 35049 w 189831"/>
                          <a:gd name="connsiteY5" fmla="*/ 183331 h 587424"/>
                          <a:gd name="connsiteX6" fmla="*/ 73149 w 189831"/>
                          <a:gd name="connsiteY6" fmla="*/ 61887 h 587424"/>
                          <a:gd name="connsiteX7" fmla="*/ 123156 w 189831"/>
                          <a:gd name="connsiteY7" fmla="*/ 4737 h 587424"/>
                          <a:gd name="connsiteX8" fmla="*/ 173162 w 189831"/>
                          <a:gd name="connsiteY8" fmla="*/ 9500 h 587424"/>
                          <a:gd name="connsiteX9" fmla="*/ 189831 w 189831"/>
                          <a:gd name="connsiteY9" fmla="*/ 59506 h 587424"/>
                          <a:gd name="connsiteX10" fmla="*/ 173162 w 189831"/>
                          <a:gd name="connsiteY10" fmla="*/ 116656 h 587424"/>
                          <a:gd name="connsiteX11" fmla="*/ 149349 w 189831"/>
                          <a:gd name="connsiteY11" fmla="*/ 200000 h 587424"/>
                          <a:gd name="connsiteX12" fmla="*/ 127918 w 189831"/>
                          <a:gd name="connsiteY12" fmla="*/ 307156 h 587424"/>
                          <a:gd name="connsiteX13" fmla="*/ 116012 w 189831"/>
                          <a:gd name="connsiteY13" fmla="*/ 435744 h 587424"/>
                          <a:gd name="connsiteX14" fmla="*/ 154112 w 189831"/>
                          <a:gd name="connsiteY14" fmla="*/ 535756 h 587424"/>
                          <a:gd name="connsiteX15" fmla="*/ 132681 w 189831"/>
                          <a:gd name="connsiteY15" fmla="*/ 583381 h 5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831" h="587424">
                            <a:moveTo>
                              <a:pt x="132681" y="583381"/>
                            </a:moveTo>
                            <a:cubicBezTo>
                              <a:pt x="116806" y="590525"/>
                              <a:pt x="77515" y="587747"/>
                              <a:pt x="58862" y="578619"/>
                            </a:cubicBezTo>
                            <a:cubicBezTo>
                              <a:pt x="40209" y="569491"/>
                              <a:pt x="29493" y="558378"/>
                              <a:pt x="20762" y="528612"/>
                            </a:cubicBezTo>
                            <a:cubicBezTo>
                              <a:pt x="12031" y="498846"/>
                              <a:pt x="9649" y="436934"/>
                              <a:pt x="6474" y="400025"/>
                            </a:cubicBezTo>
                            <a:cubicBezTo>
                              <a:pt x="3299" y="363116"/>
                              <a:pt x="-3051" y="343272"/>
                              <a:pt x="1712" y="307156"/>
                            </a:cubicBezTo>
                            <a:cubicBezTo>
                              <a:pt x="6475" y="271040"/>
                              <a:pt x="23143" y="224209"/>
                              <a:pt x="35049" y="183331"/>
                            </a:cubicBezTo>
                            <a:cubicBezTo>
                              <a:pt x="46955" y="142453"/>
                              <a:pt x="58465" y="91652"/>
                              <a:pt x="73149" y="61887"/>
                            </a:cubicBezTo>
                            <a:cubicBezTo>
                              <a:pt x="87833" y="32122"/>
                              <a:pt x="106487" y="13468"/>
                              <a:pt x="123156" y="4737"/>
                            </a:cubicBezTo>
                            <a:cubicBezTo>
                              <a:pt x="139825" y="-3994"/>
                              <a:pt x="162050" y="372"/>
                              <a:pt x="173162" y="9500"/>
                            </a:cubicBezTo>
                            <a:cubicBezTo>
                              <a:pt x="184275" y="18628"/>
                              <a:pt x="189831" y="41647"/>
                              <a:pt x="189831" y="59506"/>
                            </a:cubicBezTo>
                            <a:cubicBezTo>
                              <a:pt x="189831" y="77365"/>
                              <a:pt x="179909" y="93240"/>
                              <a:pt x="173162" y="116656"/>
                            </a:cubicBezTo>
                            <a:cubicBezTo>
                              <a:pt x="166415" y="140072"/>
                              <a:pt x="156890" y="168250"/>
                              <a:pt x="149349" y="200000"/>
                            </a:cubicBezTo>
                            <a:cubicBezTo>
                              <a:pt x="141808" y="231750"/>
                              <a:pt x="133474" y="267865"/>
                              <a:pt x="127918" y="307156"/>
                            </a:cubicBezTo>
                            <a:cubicBezTo>
                              <a:pt x="122362" y="346447"/>
                              <a:pt x="111646" y="397644"/>
                              <a:pt x="116012" y="435744"/>
                            </a:cubicBezTo>
                            <a:cubicBezTo>
                              <a:pt x="120378" y="473844"/>
                              <a:pt x="148159" y="512340"/>
                              <a:pt x="154112" y="535756"/>
                            </a:cubicBezTo>
                            <a:cubicBezTo>
                              <a:pt x="160065" y="559171"/>
                              <a:pt x="148556" y="576237"/>
                              <a:pt x="132681" y="583381"/>
                            </a:cubicBezTo>
                            <a:close/>
                          </a:path>
                        </a:pathLst>
                      </a:custGeom>
                      <a:solidFill>
                        <a:srgbClr val="F0B7A6"/>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9" name="Freeform: Shape 21">
                        <a:extLst>
                          <a:ext uri="{FF2B5EF4-FFF2-40B4-BE49-F238E27FC236}">
                            <a16:creationId xmlns:a16="http://schemas.microsoft.com/office/drawing/2014/main" id="{C9F4E808-AC08-45BE-BEEF-86D34E8F085D}"/>
                          </a:ext>
                        </a:extLst>
                      </p:cNvPr>
                      <p:cNvSpPr/>
                      <p:nvPr/>
                    </p:nvSpPr>
                    <p:spPr>
                      <a:xfrm>
                        <a:off x="2228850" y="5093213"/>
                        <a:ext cx="64858" cy="294770"/>
                      </a:xfrm>
                      <a:custGeom>
                        <a:avLst/>
                        <a:gdLst>
                          <a:gd name="connsiteX0" fmla="*/ 64294 w 64858"/>
                          <a:gd name="connsiteY0" fmla="*/ 281 h 294770"/>
                          <a:gd name="connsiteX1" fmla="*/ 14288 w 64858"/>
                          <a:gd name="connsiteY1" fmla="*/ 107437 h 294770"/>
                          <a:gd name="connsiteX2" fmla="*/ 0 w 64858"/>
                          <a:gd name="connsiteY2" fmla="*/ 207450 h 294770"/>
                          <a:gd name="connsiteX3" fmla="*/ 14288 w 64858"/>
                          <a:gd name="connsiteY3" fmla="*/ 286031 h 294770"/>
                          <a:gd name="connsiteX4" fmla="*/ 45244 w 64858"/>
                          <a:gd name="connsiteY4" fmla="*/ 276506 h 294770"/>
                          <a:gd name="connsiteX5" fmla="*/ 40481 w 64858"/>
                          <a:gd name="connsiteY5" fmla="*/ 140775 h 294770"/>
                          <a:gd name="connsiteX6" fmla="*/ 64294 w 64858"/>
                          <a:gd name="connsiteY6" fmla="*/ 281 h 29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58" h="294770">
                            <a:moveTo>
                              <a:pt x="64294" y="281"/>
                            </a:moveTo>
                            <a:cubicBezTo>
                              <a:pt x="59928" y="-5275"/>
                              <a:pt x="25004" y="72909"/>
                              <a:pt x="14288" y="107437"/>
                            </a:cubicBezTo>
                            <a:cubicBezTo>
                              <a:pt x="3572" y="141965"/>
                              <a:pt x="0" y="177684"/>
                              <a:pt x="0" y="207450"/>
                            </a:cubicBezTo>
                            <a:cubicBezTo>
                              <a:pt x="0" y="237216"/>
                              <a:pt x="6747" y="274522"/>
                              <a:pt x="14288" y="286031"/>
                            </a:cubicBezTo>
                            <a:cubicBezTo>
                              <a:pt x="21829" y="297540"/>
                              <a:pt x="40878" y="300715"/>
                              <a:pt x="45244" y="276506"/>
                            </a:cubicBezTo>
                            <a:cubicBezTo>
                              <a:pt x="49609" y="252297"/>
                              <a:pt x="34528" y="185622"/>
                              <a:pt x="40481" y="140775"/>
                            </a:cubicBezTo>
                            <a:cubicBezTo>
                              <a:pt x="46434" y="95928"/>
                              <a:pt x="68660" y="5837"/>
                              <a:pt x="64294" y="281"/>
                            </a:cubicBezTo>
                            <a:close/>
                          </a:path>
                        </a:pathLst>
                      </a:custGeom>
                      <a:solidFill>
                        <a:srgbClr val="9A554F"/>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30" name="Group 29">
                      <a:extLst>
                        <a:ext uri="{FF2B5EF4-FFF2-40B4-BE49-F238E27FC236}">
                          <a16:creationId xmlns:a16="http://schemas.microsoft.com/office/drawing/2014/main" id="{12585840-A693-4189-B415-3DCCE991FF46}"/>
                        </a:ext>
                      </a:extLst>
                    </p:cNvPr>
                    <p:cNvGrpSpPr/>
                    <p:nvPr/>
                  </p:nvGrpSpPr>
                  <p:grpSpPr>
                    <a:xfrm rot="4081391">
                      <a:off x="2528620" y="4550708"/>
                      <a:ext cx="197862" cy="513127"/>
                      <a:chOff x="2186657" y="4941119"/>
                      <a:chExt cx="189831" cy="587424"/>
                    </a:xfrm>
                  </p:grpSpPr>
                  <p:sp>
                    <p:nvSpPr>
                      <p:cNvPr id="36" name="Freeform: Shape 17">
                        <a:extLst>
                          <a:ext uri="{FF2B5EF4-FFF2-40B4-BE49-F238E27FC236}">
                            <a16:creationId xmlns:a16="http://schemas.microsoft.com/office/drawing/2014/main" id="{FCE59178-112F-47FB-BD75-C5E870A1EC54}"/>
                          </a:ext>
                        </a:extLst>
                      </p:cNvPr>
                      <p:cNvSpPr/>
                      <p:nvPr/>
                    </p:nvSpPr>
                    <p:spPr>
                      <a:xfrm>
                        <a:off x="2186657" y="4941119"/>
                        <a:ext cx="189831" cy="587424"/>
                      </a:xfrm>
                      <a:custGeom>
                        <a:avLst/>
                        <a:gdLst>
                          <a:gd name="connsiteX0" fmla="*/ 132681 w 189831"/>
                          <a:gd name="connsiteY0" fmla="*/ 583381 h 587424"/>
                          <a:gd name="connsiteX1" fmla="*/ 58862 w 189831"/>
                          <a:gd name="connsiteY1" fmla="*/ 578619 h 587424"/>
                          <a:gd name="connsiteX2" fmla="*/ 20762 w 189831"/>
                          <a:gd name="connsiteY2" fmla="*/ 528612 h 587424"/>
                          <a:gd name="connsiteX3" fmla="*/ 6474 w 189831"/>
                          <a:gd name="connsiteY3" fmla="*/ 400025 h 587424"/>
                          <a:gd name="connsiteX4" fmla="*/ 1712 w 189831"/>
                          <a:gd name="connsiteY4" fmla="*/ 307156 h 587424"/>
                          <a:gd name="connsiteX5" fmla="*/ 35049 w 189831"/>
                          <a:gd name="connsiteY5" fmla="*/ 183331 h 587424"/>
                          <a:gd name="connsiteX6" fmla="*/ 73149 w 189831"/>
                          <a:gd name="connsiteY6" fmla="*/ 61887 h 587424"/>
                          <a:gd name="connsiteX7" fmla="*/ 123156 w 189831"/>
                          <a:gd name="connsiteY7" fmla="*/ 4737 h 587424"/>
                          <a:gd name="connsiteX8" fmla="*/ 173162 w 189831"/>
                          <a:gd name="connsiteY8" fmla="*/ 9500 h 587424"/>
                          <a:gd name="connsiteX9" fmla="*/ 189831 w 189831"/>
                          <a:gd name="connsiteY9" fmla="*/ 59506 h 587424"/>
                          <a:gd name="connsiteX10" fmla="*/ 173162 w 189831"/>
                          <a:gd name="connsiteY10" fmla="*/ 116656 h 587424"/>
                          <a:gd name="connsiteX11" fmla="*/ 149349 w 189831"/>
                          <a:gd name="connsiteY11" fmla="*/ 200000 h 587424"/>
                          <a:gd name="connsiteX12" fmla="*/ 127918 w 189831"/>
                          <a:gd name="connsiteY12" fmla="*/ 307156 h 587424"/>
                          <a:gd name="connsiteX13" fmla="*/ 116012 w 189831"/>
                          <a:gd name="connsiteY13" fmla="*/ 435744 h 587424"/>
                          <a:gd name="connsiteX14" fmla="*/ 154112 w 189831"/>
                          <a:gd name="connsiteY14" fmla="*/ 535756 h 587424"/>
                          <a:gd name="connsiteX15" fmla="*/ 132681 w 189831"/>
                          <a:gd name="connsiteY15" fmla="*/ 583381 h 5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831" h="587424">
                            <a:moveTo>
                              <a:pt x="132681" y="583381"/>
                            </a:moveTo>
                            <a:cubicBezTo>
                              <a:pt x="116806" y="590525"/>
                              <a:pt x="77515" y="587747"/>
                              <a:pt x="58862" y="578619"/>
                            </a:cubicBezTo>
                            <a:cubicBezTo>
                              <a:pt x="40209" y="569491"/>
                              <a:pt x="29493" y="558378"/>
                              <a:pt x="20762" y="528612"/>
                            </a:cubicBezTo>
                            <a:cubicBezTo>
                              <a:pt x="12031" y="498846"/>
                              <a:pt x="9649" y="436934"/>
                              <a:pt x="6474" y="400025"/>
                            </a:cubicBezTo>
                            <a:cubicBezTo>
                              <a:pt x="3299" y="363116"/>
                              <a:pt x="-3051" y="343272"/>
                              <a:pt x="1712" y="307156"/>
                            </a:cubicBezTo>
                            <a:cubicBezTo>
                              <a:pt x="6475" y="271040"/>
                              <a:pt x="23143" y="224209"/>
                              <a:pt x="35049" y="183331"/>
                            </a:cubicBezTo>
                            <a:cubicBezTo>
                              <a:pt x="46955" y="142453"/>
                              <a:pt x="58465" y="91652"/>
                              <a:pt x="73149" y="61887"/>
                            </a:cubicBezTo>
                            <a:cubicBezTo>
                              <a:pt x="87833" y="32122"/>
                              <a:pt x="106487" y="13468"/>
                              <a:pt x="123156" y="4737"/>
                            </a:cubicBezTo>
                            <a:cubicBezTo>
                              <a:pt x="139825" y="-3994"/>
                              <a:pt x="162050" y="372"/>
                              <a:pt x="173162" y="9500"/>
                            </a:cubicBezTo>
                            <a:cubicBezTo>
                              <a:pt x="184275" y="18628"/>
                              <a:pt x="189831" y="41647"/>
                              <a:pt x="189831" y="59506"/>
                            </a:cubicBezTo>
                            <a:cubicBezTo>
                              <a:pt x="189831" y="77365"/>
                              <a:pt x="179909" y="93240"/>
                              <a:pt x="173162" y="116656"/>
                            </a:cubicBezTo>
                            <a:cubicBezTo>
                              <a:pt x="166415" y="140072"/>
                              <a:pt x="156890" y="168250"/>
                              <a:pt x="149349" y="200000"/>
                            </a:cubicBezTo>
                            <a:cubicBezTo>
                              <a:pt x="141808" y="231750"/>
                              <a:pt x="133474" y="267865"/>
                              <a:pt x="127918" y="307156"/>
                            </a:cubicBezTo>
                            <a:cubicBezTo>
                              <a:pt x="122362" y="346447"/>
                              <a:pt x="111646" y="397644"/>
                              <a:pt x="116012" y="435744"/>
                            </a:cubicBezTo>
                            <a:cubicBezTo>
                              <a:pt x="120378" y="473844"/>
                              <a:pt x="148159" y="512340"/>
                              <a:pt x="154112" y="535756"/>
                            </a:cubicBezTo>
                            <a:cubicBezTo>
                              <a:pt x="160065" y="559171"/>
                              <a:pt x="148556" y="576237"/>
                              <a:pt x="132681" y="583381"/>
                            </a:cubicBezTo>
                            <a:close/>
                          </a:path>
                        </a:pathLst>
                      </a:custGeom>
                      <a:solidFill>
                        <a:srgbClr val="F0B7A6"/>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7" name="Freeform: Shape 18">
                        <a:extLst>
                          <a:ext uri="{FF2B5EF4-FFF2-40B4-BE49-F238E27FC236}">
                            <a16:creationId xmlns:a16="http://schemas.microsoft.com/office/drawing/2014/main" id="{B2F4C82A-0A7C-477A-8B01-7BB286E14A07}"/>
                          </a:ext>
                        </a:extLst>
                      </p:cNvPr>
                      <p:cNvSpPr/>
                      <p:nvPr/>
                    </p:nvSpPr>
                    <p:spPr>
                      <a:xfrm>
                        <a:off x="2228850" y="5093213"/>
                        <a:ext cx="64858" cy="294770"/>
                      </a:xfrm>
                      <a:custGeom>
                        <a:avLst/>
                        <a:gdLst>
                          <a:gd name="connsiteX0" fmla="*/ 64294 w 64858"/>
                          <a:gd name="connsiteY0" fmla="*/ 281 h 294770"/>
                          <a:gd name="connsiteX1" fmla="*/ 14288 w 64858"/>
                          <a:gd name="connsiteY1" fmla="*/ 107437 h 294770"/>
                          <a:gd name="connsiteX2" fmla="*/ 0 w 64858"/>
                          <a:gd name="connsiteY2" fmla="*/ 207450 h 294770"/>
                          <a:gd name="connsiteX3" fmla="*/ 14288 w 64858"/>
                          <a:gd name="connsiteY3" fmla="*/ 286031 h 294770"/>
                          <a:gd name="connsiteX4" fmla="*/ 45244 w 64858"/>
                          <a:gd name="connsiteY4" fmla="*/ 276506 h 294770"/>
                          <a:gd name="connsiteX5" fmla="*/ 40481 w 64858"/>
                          <a:gd name="connsiteY5" fmla="*/ 140775 h 294770"/>
                          <a:gd name="connsiteX6" fmla="*/ 64294 w 64858"/>
                          <a:gd name="connsiteY6" fmla="*/ 281 h 29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58" h="294770">
                            <a:moveTo>
                              <a:pt x="64294" y="281"/>
                            </a:moveTo>
                            <a:cubicBezTo>
                              <a:pt x="59928" y="-5275"/>
                              <a:pt x="25004" y="72909"/>
                              <a:pt x="14288" y="107437"/>
                            </a:cubicBezTo>
                            <a:cubicBezTo>
                              <a:pt x="3572" y="141965"/>
                              <a:pt x="0" y="177684"/>
                              <a:pt x="0" y="207450"/>
                            </a:cubicBezTo>
                            <a:cubicBezTo>
                              <a:pt x="0" y="237216"/>
                              <a:pt x="6747" y="274522"/>
                              <a:pt x="14288" y="286031"/>
                            </a:cubicBezTo>
                            <a:cubicBezTo>
                              <a:pt x="21829" y="297540"/>
                              <a:pt x="40878" y="300715"/>
                              <a:pt x="45244" y="276506"/>
                            </a:cubicBezTo>
                            <a:cubicBezTo>
                              <a:pt x="49609" y="252297"/>
                              <a:pt x="34528" y="185622"/>
                              <a:pt x="40481" y="140775"/>
                            </a:cubicBezTo>
                            <a:cubicBezTo>
                              <a:pt x="46434" y="95928"/>
                              <a:pt x="68660" y="5837"/>
                              <a:pt x="64294" y="281"/>
                            </a:cubicBezTo>
                            <a:close/>
                          </a:path>
                        </a:pathLst>
                      </a:custGeom>
                      <a:solidFill>
                        <a:srgbClr val="9A554F"/>
                      </a:solidFill>
                      <a:ln>
                        <a:solidFill>
                          <a:srgbClr val="9A5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sp>
                  <p:nvSpPr>
                    <p:cNvPr id="31" name="Freeform: Shape 31">
                      <a:extLst>
                        <a:ext uri="{FF2B5EF4-FFF2-40B4-BE49-F238E27FC236}">
                          <a16:creationId xmlns:a16="http://schemas.microsoft.com/office/drawing/2014/main" id="{5C9EF2AB-ACF8-4368-8E0A-E5BD656B8B22}"/>
                        </a:ext>
                      </a:extLst>
                    </p:cNvPr>
                    <p:cNvSpPr/>
                    <p:nvPr/>
                  </p:nvSpPr>
                  <p:spPr>
                    <a:xfrm>
                      <a:off x="2442358" y="5110716"/>
                      <a:ext cx="65059" cy="64172"/>
                    </a:xfrm>
                    <a:custGeom>
                      <a:avLst/>
                      <a:gdLst>
                        <a:gd name="connsiteX0" fmla="*/ 64548 w 65059"/>
                        <a:gd name="connsiteY0" fmla="*/ 2115 h 64172"/>
                        <a:gd name="connsiteX1" fmla="*/ 28829 w 65059"/>
                        <a:gd name="connsiteY1" fmla="*/ 64028 h 64172"/>
                        <a:gd name="connsiteX2" fmla="*/ 254 w 65059"/>
                        <a:gd name="connsiteY2" fmla="*/ 18784 h 64172"/>
                        <a:gd name="connsiteX3" fmla="*/ 64548 w 65059"/>
                        <a:gd name="connsiteY3" fmla="*/ 2115 h 64172"/>
                      </a:gdLst>
                      <a:ahLst/>
                      <a:cxnLst>
                        <a:cxn ang="0">
                          <a:pos x="connsiteX0" y="connsiteY0"/>
                        </a:cxn>
                        <a:cxn ang="0">
                          <a:pos x="connsiteX1" y="connsiteY1"/>
                        </a:cxn>
                        <a:cxn ang="0">
                          <a:pos x="connsiteX2" y="connsiteY2"/>
                        </a:cxn>
                        <a:cxn ang="0">
                          <a:pos x="connsiteX3" y="connsiteY3"/>
                        </a:cxn>
                      </a:cxnLst>
                      <a:rect l="l" t="t" r="r" b="b"/>
                      <a:pathLst>
                        <a:path w="65059" h="64172">
                          <a:moveTo>
                            <a:pt x="64548" y="2115"/>
                          </a:moveTo>
                          <a:cubicBezTo>
                            <a:pt x="69310" y="9656"/>
                            <a:pt x="39545" y="61250"/>
                            <a:pt x="28829" y="64028"/>
                          </a:cubicBezTo>
                          <a:cubicBezTo>
                            <a:pt x="18113" y="66806"/>
                            <a:pt x="-2524" y="28706"/>
                            <a:pt x="254" y="18784"/>
                          </a:cubicBezTo>
                          <a:cubicBezTo>
                            <a:pt x="3032" y="8862"/>
                            <a:pt x="59786" y="-5426"/>
                            <a:pt x="64548" y="2115"/>
                          </a:cubicBezTo>
                          <a:close/>
                        </a:path>
                      </a:pathLst>
                    </a:custGeom>
                    <a:solidFill>
                      <a:srgbClr val="BE9B7B"/>
                    </a:solidFill>
                    <a:ln>
                      <a:solidFill>
                        <a:srgbClr val="9C6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2" name="Freeform: Shape 32">
                      <a:extLst>
                        <a:ext uri="{FF2B5EF4-FFF2-40B4-BE49-F238E27FC236}">
                          <a16:creationId xmlns:a16="http://schemas.microsoft.com/office/drawing/2014/main" id="{FF7A6C6F-97E8-4ADF-8ED6-6220FF0C1468}"/>
                        </a:ext>
                      </a:extLst>
                    </p:cNvPr>
                    <p:cNvSpPr/>
                    <p:nvPr/>
                  </p:nvSpPr>
                  <p:spPr>
                    <a:xfrm>
                      <a:off x="2356084" y="5152028"/>
                      <a:ext cx="45719" cy="45719"/>
                    </a:xfrm>
                    <a:custGeom>
                      <a:avLst/>
                      <a:gdLst>
                        <a:gd name="connsiteX0" fmla="*/ 64548 w 65059"/>
                        <a:gd name="connsiteY0" fmla="*/ 2115 h 64172"/>
                        <a:gd name="connsiteX1" fmla="*/ 28829 w 65059"/>
                        <a:gd name="connsiteY1" fmla="*/ 64028 h 64172"/>
                        <a:gd name="connsiteX2" fmla="*/ 254 w 65059"/>
                        <a:gd name="connsiteY2" fmla="*/ 18784 h 64172"/>
                        <a:gd name="connsiteX3" fmla="*/ 64548 w 65059"/>
                        <a:gd name="connsiteY3" fmla="*/ 2115 h 64172"/>
                      </a:gdLst>
                      <a:ahLst/>
                      <a:cxnLst>
                        <a:cxn ang="0">
                          <a:pos x="connsiteX0" y="connsiteY0"/>
                        </a:cxn>
                        <a:cxn ang="0">
                          <a:pos x="connsiteX1" y="connsiteY1"/>
                        </a:cxn>
                        <a:cxn ang="0">
                          <a:pos x="connsiteX2" y="connsiteY2"/>
                        </a:cxn>
                        <a:cxn ang="0">
                          <a:pos x="connsiteX3" y="connsiteY3"/>
                        </a:cxn>
                      </a:cxnLst>
                      <a:rect l="l" t="t" r="r" b="b"/>
                      <a:pathLst>
                        <a:path w="65059" h="64172">
                          <a:moveTo>
                            <a:pt x="64548" y="2115"/>
                          </a:moveTo>
                          <a:cubicBezTo>
                            <a:pt x="69310" y="9656"/>
                            <a:pt x="39545" y="61250"/>
                            <a:pt x="28829" y="64028"/>
                          </a:cubicBezTo>
                          <a:cubicBezTo>
                            <a:pt x="18113" y="66806"/>
                            <a:pt x="-2524" y="28706"/>
                            <a:pt x="254" y="18784"/>
                          </a:cubicBezTo>
                          <a:cubicBezTo>
                            <a:pt x="3032" y="8862"/>
                            <a:pt x="59786" y="-5426"/>
                            <a:pt x="64548" y="2115"/>
                          </a:cubicBezTo>
                          <a:close/>
                        </a:path>
                      </a:pathLst>
                    </a:custGeom>
                    <a:solidFill>
                      <a:srgbClr val="BE9B7B"/>
                    </a:solidFill>
                    <a:ln>
                      <a:solidFill>
                        <a:srgbClr val="9C6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3" name="Freeform: Shape 33">
                      <a:extLst>
                        <a:ext uri="{FF2B5EF4-FFF2-40B4-BE49-F238E27FC236}">
                          <a16:creationId xmlns:a16="http://schemas.microsoft.com/office/drawing/2014/main" id="{5E1C98E9-1382-4305-9C61-C55333AA0A51}"/>
                        </a:ext>
                      </a:extLst>
                    </p:cNvPr>
                    <p:cNvSpPr/>
                    <p:nvPr/>
                  </p:nvSpPr>
                  <p:spPr>
                    <a:xfrm rot="2228836">
                      <a:off x="2939909" y="5005874"/>
                      <a:ext cx="65059" cy="64172"/>
                    </a:xfrm>
                    <a:custGeom>
                      <a:avLst/>
                      <a:gdLst>
                        <a:gd name="connsiteX0" fmla="*/ 64548 w 65059"/>
                        <a:gd name="connsiteY0" fmla="*/ 2115 h 64172"/>
                        <a:gd name="connsiteX1" fmla="*/ 28829 w 65059"/>
                        <a:gd name="connsiteY1" fmla="*/ 64028 h 64172"/>
                        <a:gd name="connsiteX2" fmla="*/ 254 w 65059"/>
                        <a:gd name="connsiteY2" fmla="*/ 18784 h 64172"/>
                        <a:gd name="connsiteX3" fmla="*/ 64548 w 65059"/>
                        <a:gd name="connsiteY3" fmla="*/ 2115 h 64172"/>
                      </a:gdLst>
                      <a:ahLst/>
                      <a:cxnLst>
                        <a:cxn ang="0">
                          <a:pos x="connsiteX0" y="connsiteY0"/>
                        </a:cxn>
                        <a:cxn ang="0">
                          <a:pos x="connsiteX1" y="connsiteY1"/>
                        </a:cxn>
                        <a:cxn ang="0">
                          <a:pos x="connsiteX2" y="connsiteY2"/>
                        </a:cxn>
                        <a:cxn ang="0">
                          <a:pos x="connsiteX3" y="connsiteY3"/>
                        </a:cxn>
                      </a:cxnLst>
                      <a:rect l="l" t="t" r="r" b="b"/>
                      <a:pathLst>
                        <a:path w="65059" h="64172">
                          <a:moveTo>
                            <a:pt x="64548" y="2115"/>
                          </a:moveTo>
                          <a:cubicBezTo>
                            <a:pt x="69310" y="9656"/>
                            <a:pt x="39545" y="61250"/>
                            <a:pt x="28829" y="64028"/>
                          </a:cubicBezTo>
                          <a:cubicBezTo>
                            <a:pt x="18113" y="66806"/>
                            <a:pt x="-2524" y="28706"/>
                            <a:pt x="254" y="18784"/>
                          </a:cubicBezTo>
                          <a:cubicBezTo>
                            <a:pt x="3032" y="8862"/>
                            <a:pt x="59786" y="-5426"/>
                            <a:pt x="64548" y="2115"/>
                          </a:cubicBezTo>
                          <a:close/>
                        </a:path>
                      </a:pathLst>
                    </a:custGeom>
                    <a:solidFill>
                      <a:srgbClr val="BE9B7B"/>
                    </a:solidFill>
                    <a:ln>
                      <a:solidFill>
                        <a:srgbClr val="9C6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4" name="Freeform: Shape 34">
                      <a:extLst>
                        <a:ext uri="{FF2B5EF4-FFF2-40B4-BE49-F238E27FC236}">
                          <a16:creationId xmlns:a16="http://schemas.microsoft.com/office/drawing/2014/main" id="{0D83F705-B51F-41E7-9FB2-BD3C4B085069}"/>
                        </a:ext>
                      </a:extLst>
                    </p:cNvPr>
                    <p:cNvSpPr/>
                    <p:nvPr/>
                  </p:nvSpPr>
                  <p:spPr>
                    <a:xfrm rot="2228836">
                      <a:off x="2956965" y="5109065"/>
                      <a:ext cx="45719" cy="45719"/>
                    </a:xfrm>
                    <a:custGeom>
                      <a:avLst/>
                      <a:gdLst>
                        <a:gd name="connsiteX0" fmla="*/ 64548 w 65059"/>
                        <a:gd name="connsiteY0" fmla="*/ 2115 h 64172"/>
                        <a:gd name="connsiteX1" fmla="*/ 28829 w 65059"/>
                        <a:gd name="connsiteY1" fmla="*/ 64028 h 64172"/>
                        <a:gd name="connsiteX2" fmla="*/ 254 w 65059"/>
                        <a:gd name="connsiteY2" fmla="*/ 18784 h 64172"/>
                        <a:gd name="connsiteX3" fmla="*/ 64548 w 65059"/>
                        <a:gd name="connsiteY3" fmla="*/ 2115 h 64172"/>
                      </a:gdLst>
                      <a:ahLst/>
                      <a:cxnLst>
                        <a:cxn ang="0">
                          <a:pos x="connsiteX0" y="connsiteY0"/>
                        </a:cxn>
                        <a:cxn ang="0">
                          <a:pos x="connsiteX1" y="connsiteY1"/>
                        </a:cxn>
                        <a:cxn ang="0">
                          <a:pos x="connsiteX2" y="connsiteY2"/>
                        </a:cxn>
                        <a:cxn ang="0">
                          <a:pos x="connsiteX3" y="connsiteY3"/>
                        </a:cxn>
                      </a:cxnLst>
                      <a:rect l="l" t="t" r="r" b="b"/>
                      <a:pathLst>
                        <a:path w="65059" h="64172">
                          <a:moveTo>
                            <a:pt x="64548" y="2115"/>
                          </a:moveTo>
                          <a:cubicBezTo>
                            <a:pt x="69310" y="9656"/>
                            <a:pt x="39545" y="61250"/>
                            <a:pt x="28829" y="64028"/>
                          </a:cubicBezTo>
                          <a:cubicBezTo>
                            <a:pt x="18113" y="66806"/>
                            <a:pt x="-2524" y="28706"/>
                            <a:pt x="254" y="18784"/>
                          </a:cubicBezTo>
                          <a:cubicBezTo>
                            <a:pt x="3032" y="8862"/>
                            <a:pt x="59786" y="-5426"/>
                            <a:pt x="64548" y="2115"/>
                          </a:cubicBezTo>
                          <a:close/>
                        </a:path>
                      </a:pathLst>
                    </a:custGeom>
                    <a:solidFill>
                      <a:srgbClr val="BE9B7B"/>
                    </a:solidFill>
                    <a:ln>
                      <a:solidFill>
                        <a:srgbClr val="9C6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5" name="Freeform: Shape 35">
                      <a:extLst>
                        <a:ext uri="{FF2B5EF4-FFF2-40B4-BE49-F238E27FC236}">
                          <a16:creationId xmlns:a16="http://schemas.microsoft.com/office/drawing/2014/main" id="{6E7B0BCB-6997-4774-A71D-4750F43A8AFF}"/>
                        </a:ext>
                      </a:extLst>
                    </p:cNvPr>
                    <p:cNvSpPr/>
                    <p:nvPr/>
                  </p:nvSpPr>
                  <p:spPr>
                    <a:xfrm rot="2228836">
                      <a:off x="2878718" y="5150245"/>
                      <a:ext cx="45719" cy="45719"/>
                    </a:xfrm>
                    <a:custGeom>
                      <a:avLst/>
                      <a:gdLst>
                        <a:gd name="connsiteX0" fmla="*/ 64548 w 65059"/>
                        <a:gd name="connsiteY0" fmla="*/ 2115 h 64172"/>
                        <a:gd name="connsiteX1" fmla="*/ 28829 w 65059"/>
                        <a:gd name="connsiteY1" fmla="*/ 64028 h 64172"/>
                        <a:gd name="connsiteX2" fmla="*/ 254 w 65059"/>
                        <a:gd name="connsiteY2" fmla="*/ 18784 h 64172"/>
                        <a:gd name="connsiteX3" fmla="*/ 64548 w 65059"/>
                        <a:gd name="connsiteY3" fmla="*/ 2115 h 64172"/>
                      </a:gdLst>
                      <a:ahLst/>
                      <a:cxnLst>
                        <a:cxn ang="0">
                          <a:pos x="connsiteX0" y="connsiteY0"/>
                        </a:cxn>
                        <a:cxn ang="0">
                          <a:pos x="connsiteX1" y="connsiteY1"/>
                        </a:cxn>
                        <a:cxn ang="0">
                          <a:pos x="connsiteX2" y="connsiteY2"/>
                        </a:cxn>
                        <a:cxn ang="0">
                          <a:pos x="connsiteX3" y="connsiteY3"/>
                        </a:cxn>
                      </a:cxnLst>
                      <a:rect l="l" t="t" r="r" b="b"/>
                      <a:pathLst>
                        <a:path w="65059" h="64172">
                          <a:moveTo>
                            <a:pt x="64548" y="2115"/>
                          </a:moveTo>
                          <a:cubicBezTo>
                            <a:pt x="69310" y="9656"/>
                            <a:pt x="39545" y="61250"/>
                            <a:pt x="28829" y="64028"/>
                          </a:cubicBezTo>
                          <a:cubicBezTo>
                            <a:pt x="18113" y="66806"/>
                            <a:pt x="-2524" y="28706"/>
                            <a:pt x="254" y="18784"/>
                          </a:cubicBezTo>
                          <a:cubicBezTo>
                            <a:pt x="3032" y="8862"/>
                            <a:pt x="59786" y="-5426"/>
                            <a:pt x="64548" y="2115"/>
                          </a:cubicBezTo>
                          <a:close/>
                        </a:path>
                      </a:pathLst>
                    </a:custGeom>
                    <a:solidFill>
                      <a:srgbClr val="BE9B7B"/>
                    </a:solidFill>
                    <a:ln>
                      <a:solidFill>
                        <a:srgbClr val="9C6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sp>
                <p:nvSpPr>
                  <p:cNvPr id="23" name="Rectangle 22">
                    <a:extLst>
                      <a:ext uri="{FF2B5EF4-FFF2-40B4-BE49-F238E27FC236}">
                        <a16:creationId xmlns:a16="http://schemas.microsoft.com/office/drawing/2014/main" id="{95C44B4F-9F30-42A8-A819-75983B59836D}"/>
                      </a:ext>
                    </a:extLst>
                  </p:cNvPr>
                  <p:cNvSpPr/>
                  <p:nvPr/>
                </p:nvSpPr>
                <p:spPr>
                  <a:xfrm>
                    <a:off x="2366301" y="3630259"/>
                    <a:ext cx="2502779" cy="2097156"/>
                  </a:xfrm>
                  <a:prstGeom prst="rect">
                    <a:avLst/>
                  </a:prstGeom>
                  <a:noFill/>
                  <a:ln w="28575">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sp>
              <p:nvSpPr>
                <p:cNvPr id="19" name="Rectangle 18">
                  <a:extLst>
                    <a:ext uri="{FF2B5EF4-FFF2-40B4-BE49-F238E27FC236}">
                      <a16:creationId xmlns:a16="http://schemas.microsoft.com/office/drawing/2014/main" id="{11FEC2EB-F7F8-4E00-A834-B66D92CE798F}"/>
                    </a:ext>
                  </a:extLst>
                </p:cNvPr>
                <p:cNvSpPr/>
                <p:nvPr/>
              </p:nvSpPr>
              <p:spPr>
                <a:xfrm>
                  <a:off x="894110" y="4879364"/>
                  <a:ext cx="231621" cy="187953"/>
                </a:xfrm>
                <a:prstGeom prst="rect">
                  <a:avLst/>
                </a:prstGeom>
                <a:noFill/>
                <a:ln w="28575">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20" name="Straight Connector 19">
                  <a:extLst>
                    <a:ext uri="{FF2B5EF4-FFF2-40B4-BE49-F238E27FC236}">
                      <a16:creationId xmlns:a16="http://schemas.microsoft.com/office/drawing/2014/main" id="{FE2BB828-889E-4E06-92C1-0C62C47C9D01}"/>
                    </a:ext>
                  </a:extLst>
                </p:cNvPr>
                <p:cNvCxnSpPr>
                  <a:cxnSpLocks/>
                </p:cNvCxnSpPr>
                <p:nvPr/>
              </p:nvCxnSpPr>
              <p:spPr>
                <a:xfrm flipV="1">
                  <a:off x="1125731" y="3858860"/>
                  <a:ext cx="939394" cy="1017668"/>
                </a:xfrm>
                <a:prstGeom prst="line">
                  <a:avLst/>
                </a:prstGeom>
                <a:ln w="28575">
                  <a:solidFill>
                    <a:srgbClr val="7E7559"/>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9189F2-F3B2-43E1-96F1-A28B9D7E7B95}"/>
                    </a:ext>
                  </a:extLst>
                </p:cNvPr>
                <p:cNvCxnSpPr/>
                <p:nvPr/>
              </p:nvCxnSpPr>
              <p:spPr>
                <a:xfrm flipH="1" flipV="1">
                  <a:off x="1125731" y="5064229"/>
                  <a:ext cx="939394" cy="891786"/>
                </a:xfrm>
                <a:prstGeom prst="line">
                  <a:avLst/>
                </a:prstGeom>
                <a:ln w="28575">
                  <a:solidFill>
                    <a:srgbClr val="7E7559"/>
                  </a:solidFill>
                  <a:prstDash val="sysDot"/>
                </a:ln>
              </p:spPr>
              <p:style>
                <a:lnRef idx="1">
                  <a:schemeClr val="accent1"/>
                </a:lnRef>
                <a:fillRef idx="0">
                  <a:schemeClr val="accent1"/>
                </a:fillRef>
                <a:effectRef idx="0">
                  <a:schemeClr val="accent1"/>
                </a:effectRef>
                <a:fontRef idx="minor">
                  <a:schemeClr val="tx1"/>
                </a:fontRef>
              </p:style>
            </p:cxnSp>
          </p:grpSp>
        </p:grpSp>
        <p:cxnSp>
          <p:nvCxnSpPr>
            <p:cNvPr id="9" name="Straight Arrow Connector 8">
              <a:extLst>
                <a:ext uri="{FF2B5EF4-FFF2-40B4-BE49-F238E27FC236}">
                  <a16:creationId xmlns:a16="http://schemas.microsoft.com/office/drawing/2014/main" id="{5AC6F799-29C8-45D9-B3D0-072D1891B378}"/>
                </a:ext>
              </a:extLst>
            </p:cNvPr>
            <p:cNvCxnSpPr>
              <a:cxnSpLocks/>
            </p:cNvCxnSpPr>
            <p:nvPr/>
          </p:nvCxnSpPr>
          <p:spPr>
            <a:xfrm flipV="1">
              <a:off x="2446488" y="5192381"/>
              <a:ext cx="1" cy="934099"/>
            </a:xfrm>
            <a:prstGeom prst="straightConnector1">
              <a:avLst/>
            </a:prstGeom>
            <a:ln w="19050">
              <a:solidFill>
                <a:srgbClr val="7E7559"/>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2C0252-2FA1-4557-B10E-89EFC92F4D8E}"/>
                </a:ext>
              </a:extLst>
            </p:cNvPr>
            <p:cNvSpPr txBox="1"/>
            <p:nvPr/>
          </p:nvSpPr>
          <p:spPr>
            <a:xfrm>
              <a:off x="1758979" y="6090216"/>
              <a:ext cx="1343257" cy="338554"/>
            </a:xfrm>
            <a:prstGeom prst="rect">
              <a:avLst/>
            </a:prstGeom>
            <a:noFill/>
          </p:spPr>
          <p:txBody>
            <a:bodyPr wrap="square" rtlCol="0">
              <a:spAutoFit/>
            </a:bodyPr>
            <a:lstStyle/>
            <a:p>
              <a:pPr algn="ctr"/>
              <a:r>
                <a:rPr lang="sr-Latn-RS" sz="1600" b="1" dirty="0" err="1">
                  <a:solidFill>
                    <a:srgbClr val="7E7559"/>
                  </a:solidFill>
                  <a:latin typeface="Garamond" panose="02020404030301010803" pitchFamily="18" charset="0"/>
                </a:rPr>
                <a:t>Megakariocit</a:t>
              </a:r>
              <a:endParaRPr lang="sr-Latn-RS" sz="2400" b="1" dirty="0">
                <a:solidFill>
                  <a:srgbClr val="7E7559"/>
                </a:solidFill>
                <a:latin typeface="Garamond" panose="02020404030301010803" pitchFamily="18" charset="0"/>
              </a:endParaRPr>
            </a:p>
          </p:txBody>
        </p:sp>
        <p:sp>
          <p:nvSpPr>
            <p:cNvPr id="11" name="TextBox 10">
              <a:extLst>
                <a:ext uri="{FF2B5EF4-FFF2-40B4-BE49-F238E27FC236}">
                  <a16:creationId xmlns:a16="http://schemas.microsoft.com/office/drawing/2014/main" id="{ED9BBE0E-94A0-4CC8-84AA-1399EA16990F}"/>
                </a:ext>
              </a:extLst>
            </p:cNvPr>
            <p:cNvSpPr txBox="1"/>
            <p:nvPr/>
          </p:nvSpPr>
          <p:spPr>
            <a:xfrm>
              <a:off x="2496047" y="6362127"/>
              <a:ext cx="1343257" cy="338554"/>
            </a:xfrm>
            <a:prstGeom prst="rect">
              <a:avLst/>
            </a:prstGeom>
            <a:noFill/>
          </p:spPr>
          <p:txBody>
            <a:bodyPr wrap="square" rtlCol="0">
              <a:spAutoFit/>
            </a:bodyPr>
            <a:lstStyle/>
            <a:p>
              <a:pPr algn="ctr"/>
              <a:r>
                <a:rPr lang="sr-Latn-RS" sz="1600" b="1" dirty="0">
                  <a:solidFill>
                    <a:srgbClr val="7E7559"/>
                  </a:solidFill>
                  <a:latin typeface="Garamond" panose="02020404030301010803" pitchFamily="18" charset="0"/>
                </a:rPr>
                <a:t>Trombociti</a:t>
              </a:r>
              <a:endParaRPr lang="sr-Latn-RS" sz="2400" b="1" dirty="0">
                <a:solidFill>
                  <a:srgbClr val="7E7559"/>
                </a:solidFill>
                <a:latin typeface="Garamond" panose="02020404030301010803" pitchFamily="18" charset="0"/>
              </a:endParaRPr>
            </a:p>
          </p:txBody>
        </p:sp>
        <p:cxnSp>
          <p:nvCxnSpPr>
            <p:cNvPr id="12" name="Straight Arrow Connector 11">
              <a:extLst>
                <a:ext uri="{FF2B5EF4-FFF2-40B4-BE49-F238E27FC236}">
                  <a16:creationId xmlns:a16="http://schemas.microsoft.com/office/drawing/2014/main" id="{EA692939-1940-4393-ACB2-DBF6AA3B4ABC}"/>
                </a:ext>
              </a:extLst>
            </p:cNvPr>
            <p:cNvCxnSpPr>
              <a:cxnSpLocks/>
              <a:stCxn id="11" idx="0"/>
            </p:cNvCxnSpPr>
            <p:nvPr/>
          </p:nvCxnSpPr>
          <p:spPr>
            <a:xfrm flipH="1" flipV="1">
              <a:off x="3066217" y="5047970"/>
              <a:ext cx="101459" cy="1314157"/>
            </a:xfrm>
            <a:prstGeom prst="straightConnector1">
              <a:avLst/>
            </a:prstGeom>
            <a:ln w="19050">
              <a:solidFill>
                <a:srgbClr val="7E755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9B216DA-10E3-48A9-82FC-EFD573BF92E7}"/>
                </a:ext>
              </a:extLst>
            </p:cNvPr>
            <p:cNvCxnSpPr>
              <a:cxnSpLocks/>
              <a:stCxn id="11" idx="0"/>
            </p:cNvCxnSpPr>
            <p:nvPr/>
          </p:nvCxnSpPr>
          <p:spPr>
            <a:xfrm flipV="1">
              <a:off x="3167676" y="5047970"/>
              <a:ext cx="480215" cy="1314157"/>
            </a:xfrm>
            <a:prstGeom prst="straightConnector1">
              <a:avLst/>
            </a:prstGeom>
            <a:ln w="19050">
              <a:solidFill>
                <a:srgbClr val="7E7559"/>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C4D858-0A00-4045-83D2-9B0C1AE50F5C}"/>
                </a:ext>
              </a:extLst>
            </p:cNvPr>
            <p:cNvSpPr txBox="1"/>
            <p:nvPr/>
          </p:nvSpPr>
          <p:spPr>
            <a:xfrm>
              <a:off x="3473284" y="6369654"/>
              <a:ext cx="1343257" cy="338554"/>
            </a:xfrm>
            <a:prstGeom prst="rect">
              <a:avLst/>
            </a:prstGeom>
            <a:noFill/>
          </p:spPr>
          <p:txBody>
            <a:bodyPr wrap="square" rtlCol="0">
              <a:spAutoFit/>
            </a:bodyPr>
            <a:lstStyle/>
            <a:p>
              <a:pPr algn="ctr"/>
              <a:r>
                <a:rPr lang="sr-Latn-RS" sz="1600" b="1" dirty="0" err="1">
                  <a:solidFill>
                    <a:srgbClr val="7E7559"/>
                  </a:solidFill>
                  <a:latin typeface="Garamond" panose="02020404030301010803" pitchFamily="18" charset="0"/>
                </a:rPr>
                <a:t>Endotel</a:t>
              </a:r>
              <a:endParaRPr lang="sr-Latn-RS" sz="2400" b="1" dirty="0">
                <a:solidFill>
                  <a:srgbClr val="7E7559"/>
                </a:solidFill>
                <a:latin typeface="Garamond" panose="02020404030301010803" pitchFamily="18" charset="0"/>
              </a:endParaRPr>
            </a:p>
          </p:txBody>
        </p:sp>
        <p:cxnSp>
          <p:nvCxnSpPr>
            <p:cNvPr id="15" name="Straight Arrow Connector 14">
              <a:extLst>
                <a:ext uri="{FF2B5EF4-FFF2-40B4-BE49-F238E27FC236}">
                  <a16:creationId xmlns:a16="http://schemas.microsoft.com/office/drawing/2014/main" id="{063883BB-4C0F-4449-B999-2FE34422B21E}"/>
                </a:ext>
              </a:extLst>
            </p:cNvPr>
            <p:cNvCxnSpPr>
              <a:stCxn id="14" idx="0"/>
              <a:endCxn id="46" idx="7"/>
            </p:cNvCxnSpPr>
            <p:nvPr/>
          </p:nvCxnSpPr>
          <p:spPr>
            <a:xfrm flipH="1" flipV="1">
              <a:off x="4134624" y="5469924"/>
              <a:ext cx="10289" cy="899730"/>
            </a:xfrm>
            <a:prstGeom prst="straightConnector1">
              <a:avLst/>
            </a:prstGeom>
            <a:ln w="19050">
              <a:solidFill>
                <a:srgbClr val="7E7559"/>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079BC702-9B13-44E5-83DB-6C739C6074A4}"/>
              </a:ext>
            </a:extLst>
          </p:cNvPr>
          <p:cNvSpPr txBox="1"/>
          <p:nvPr/>
        </p:nvSpPr>
        <p:spPr>
          <a:xfrm>
            <a:off x="2278357" y="2125488"/>
            <a:ext cx="50679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r-Latn-RS" sz="2400" smtClean="0">
                <a:solidFill>
                  <a:srgbClr val="7E7559"/>
                </a:solidFill>
                <a:latin typeface="Garamond" panose="02020404030301010803" pitchFamily="18" charset="0"/>
              </a:rPr>
              <a:t>Nastaju fragmentacijom </a:t>
            </a:r>
            <a:r>
              <a:rPr lang="sr-Latn-RS" sz="2400" b="1" smtClean="0">
                <a:solidFill>
                  <a:srgbClr val="7E7559"/>
                </a:solidFill>
                <a:latin typeface="Garamond" panose="02020404030301010803" pitchFamily="18" charset="0"/>
              </a:rPr>
              <a:t>megakariocita</a:t>
            </a:r>
            <a:r>
              <a:rPr lang="sr-Latn-RS" sz="2400" smtClean="0">
                <a:solidFill>
                  <a:srgbClr val="7E7559"/>
                </a:solidFill>
                <a:latin typeface="Garamond" panose="02020404030301010803" pitchFamily="18" charset="0"/>
              </a:rPr>
              <a:t>.</a:t>
            </a:r>
            <a:endParaRPr lang="sr-Latn-RS" sz="2400" b="1" smtClean="0">
              <a:solidFill>
                <a:srgbClr val="7E7559"/>
              </a:solidFill>
              <a:latin typeface="Garamond" panose="02020404030301010803" pitchFamily="18" charset="0"/>
            </a:endParaRPr>
          </a:p>
        </p:txBody>
      </p:sp>
      <p:sp>
        <p:nvSpPr>
          <p:cNvPr id="51" name="TextBox 50">
            <a:extLst>
              <a:ext uri="{FF2B5EF4-FFF2-40B4-BE49-F238E27FC236}">
                <a16:creationId xmlns:a16="http://schemas.microsoft.com/office/drawing/2014/main" id="{079BC702-9B13-44E5-83DB-6C739C6074A4}"/>
              </a:ext>
            </a:extLst>
          </p:cNvPr>
          <p:cNvSpPr txBox="1"/>
          <p:nvPr/>
        </p:nvSpPr>
        <p:spPr>
          <a:xfrm>
            <a:off x="4918605" y="6317014"/>
            <a:ext cx="3807142" cy="400110"/>
          </a:xfrm>
          <a:prstGeom prst="rect">
            <a:avLst/>
          </a:prstGeom>
          <a:noFill/>
        </p:spPr>
        <p:txBody>
          <a:bodyPr wrap="square" rtlCol="0">
            <a:spAutoFit/>
          </a:bodyPr>
          <a:lstStyle/>
          <a:p>
            <a:pPr lvl="0" defTabSz="457200">
              <a:defRPr/>
            </a:pPr>
            <a:r>
              <a:rPr lang="sr-Latn-RS" sz="2000" smtClean="0">
                <a:solidFill>
                  <a:srgbClr val="7E7559"/>
                </a:solidFill>
                <a:latin typeface="Garamond" panose="02020404030301010803" pitchFamily="18" charset="0"/>
              </a:rPr>
              <a:t>Broj trombocita: 4±1,5×</a:t>
            </a:r>
            <a:r>
              <a:rPr lang="sr-Latn-RS" sz="2000" smtClean="0">
                <a:solidFill>
                  <a:srgbClr val="7E7559"/>
                </a:solidFill>
                <a:latin typeface="Garamond" panose="02020404030301010803" pitchFamily="18" charset="0"/>
                <a:ea typeface="Calibri" panose="020F0502020204030204" pitchFamily="34" charset="0"/>
                <a:cs typeface="Times New Roman" panose="02020603050405020304" pitchFamily="18" charset="0"/>
              </a:rPr>
              <a:t>10</a:t>
            </a:r>
            <a:r>
              <a:rPr lang="sr-Latn-RS" sz="2000" b="1" baseline="30000" smtClean="0">
                <a:solidFill>
                  <a:srgbClr val="C00000"/>
                </a:solidFill>
                <a:latin typeface="Garamond" panose="02020404030301010803" pitchFamily="18" charset="0"/>
                <a:ea typeface="Calibri" panose="020F0502020204030204" pitchFamily="34" charset="0"/>
                <a:cs typeface="Times New Roman" panose="02020603050405020304" pitchFamily="18" charset="0"/>
              </a:rPr>
              <a:t>11</a:t>
            </a:r>
            <a:r>
              <a:rPr lang="sr-Latn-RS" sz="2000" smtClean="0">
                <a:solidFill>
                  <a:srgbClr val="7E7559"/>
                </a:solidFill>
                <a:latin typeface="Garamond" panose="02020404030301010803" pitchFamily="18" charset="0"/>
                <a:ea typeface="Calibri" panose="020F0502020204030204" pitchFamily="34" charset="0"/>
                <a:cs typeface="Times New Roman" panose="02020603050405020304" pitchFamily="18" charset="0"/>
              </a:rPr>
              <a:t>/L </a:t>
            </a:r>
            <a:r>
              <a:rPr lang="sr-Latn-RS" sz="2000">
                <a:solidFill>
                  <a:srgbClr val="7E7559"/>
                </a:solidFill>
                <a:latin typeface="Garamond" panose="02020404030301010803" pitchFamily="18" charset="0"/>
                <a:ea typeface="Calibri" panose="020F0502020204030204" pitchFamily="34" charset="0"/>
                <a:cs typeface="Times New Roman" panose="02020603050405020304" pitchFamily="18" charset="0"/>
              </a:rPr>
              <a:t>krvi</a:t>
            </a:r>
            <a:endParaRPr lang="sr-Latn-RS" sz="2000" smtClean="0">
              <a:solidFill>
                <a:srgbClr val="7E7559"/>
              </a:solidFill>
              <a:latin typeface="Garamond" panose="02020404030301010803" pitchFamily="18" charset="0"/>
            </a:endParaRPr>
          </a:p>
        </p:txBody>
      </p:sp>
      <p:sp>
        <p:nvSpPr>
          <p:cNvPr id="52" name="TextBox 51">
            <a:extLst>
              <a:ext uri="{FF2B5EF4-FFF2-40B4-BE49-F238E27FC236}">
                <a16:creationId xmlns:a16="http://schemas.microsoft.com/office/drawing/2014/main" id="{079BC702-9B13-44E5-83DB-6C739C6074A4}"/>
              </a:ext>
            </a:extLst>
          </p:cNvPr>
          <p:cNvSpPr txBox="1"/>
          <p:nvPr/>
        </p:nvSpPr>
        <p:spPr>
          <a:xfrm>
            <a:off x="2006266" y="2772351"/>
            <a:ext cx="592122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r-Latn-RS" sz="2400" b="1" smtClean="0">
                <a:solidFill>
                  <a:srgbClr val="7E7559"/>
                </a:solidFill>
                <a:latin typeface="Garamond" panose="02020404030301010803" pitchFamily="18" charset="0"/>
              </a:rPr>
              <a:t>Trombopoetin</a:t>
            </a:r>
            <a:r>
              <a:rPr lang="sr-Latn-RS" sz="2400" smtClean="0">
                <a:solidFill>
                  <a:srgbClr val="7E7559"/>
                </a:solidFill>
                <a:latin typeface="Garamond" panose="02020404030301010803" pitchFamily="18" charset="0"/>
              </a:rPr>
              <a:t> stimuliše stvaranje trombocita.</a:t>
            </a:r>
            <a:endParaRPr lang="sr-Latn-RS" sz="2400" b="1" smtClean="0">
              <a:solidFill>
                <a:srgbClr val="7E7559"/>
              </a:solidFill>
              <a:latin typeface="Garamond" panose="02020404030301010803" pitchFamily="18" charset="0"/>
            </a:endParaRPr>
          </a:p>
        </p:txBody>
      </p:sp>
    </p:spTree>
    <p:extLst>
      <p:ext uri="{BB962C8B-B14F-4D97-AF65-F5344CB8AC3E}">
        <p14:creationId xmlns:p14="http://schemas.microsoft.com/office/powerpoint/2010/main" val="278211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A51B170-1A9B-4F90-ADE5-0344D787DA6F}"/>
              </a:ext>
            </a:extLst>
          </p:cNvPr>
          <p:cNvSpPr/>
          <p:nvPr/>
        </p:nvSpPr>
        <p:spPr>
          <a:xfrm>
            <a:off x="390525" y="258520"/>
            <a:ext cx="8277225"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600" b="1" i="0" u="none" strike="noStrike" kern="1200" cap="none" spc="0" normalizeH="0" baseline="0" noProof="0" dirty="0">
                <a:ln>
                  <a:noFill/>
                </a:ln>
                <a:solidFill>
                  <a:prstClr val="white"/>
                </a:solidFill>
                <a:effectLst/>
                <a:uLnTx/>
                <a:uFillTx/>
                <a:latin typeface="Garamond" pitchFamily="18" charset="0"/>
                <a:ea typeface="+mn-ea"/>
                <a:cs typeface="+mn-cs"/>
              </a:rPr>
              <a:t>2</a:t>
            </a:r>
            <a:r>
              <a:rPr kumimoji="0" lang="sr-Latn-RS" sz="2600" b="1" i="0" u="none" strike="noStrike" kern="1200" cap="none" spc="0" normalizeH="0" baseline="0" noProof="0" dirty="0" smtClean="0">
                <a:ln>
                  <a:noFill/>
                </a:ln>
                <a:solidFill>
                  <a:prstClr val="white"/>
                </a:solidFill>
                <a:effectLst/>
                <a:uLnTx/>
                <a:uFillTx/>
                <a:latin typeface="Garamond" pitchFamily="18" charset="0"/>
                <a:ea typeface="+mn-ea"/>
                <a:cs typeface="+mn-cs"/>
              </a:rPr>
              <a:t>. Stvaranje trombocitnog čepa (primarnog koaguluma)</a:t>
            </a:r>
            <a:endParaRPr kumimoji="0" lang="en-US" sz="26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grpSp>
        <p:nvGrpSpPr>
          <p:cNvPr id="58" name="Group 57"/>
          <p:cNvGrpSpPr/>
          <p:nvPr/>
        </p:nvGrpSpPr>
        <p:grpSpPr>
          <a:xfrm>
            <a:off x="1097345" y="2972048"/>
            <a:ext cx="6374739" cy="3244194"/>
            <a:chOff x="867749" y="3215328"/>
            <a:chExt cx="6374739" cy="3244194"/>
          </a:xfrm>
        </p:grpSpPr>
        <p:sp>
          <p:nvSpPr>
            <p:cNvPr id="59" name="Freeform 58"/>
            <p:cNvSpPr/>
            <p:nvPr/>
          </p:nvSpPr>
          <p:spPr>
            <a:xfrm>
              <a:off x="1338818" y="5181104"/>
              <a:ext cx="5776273" cy="263658"/>
            </a:xfrm>
            <a:custGeom>
              <a:avLst/>
              <a:gdLst>
                <a:gd name="connsiteX0" fmla="*/ 4064000 w 4064000"/>
                <a:gd name="connsiteY0" fmla="*/ 82857 h 181692"/>
                <a:gd name="connsiteX1" fmla="*/ 3285067 w 4064000"/>
                <a:gd name="connsiteY1" fmla="*/ 120487 h 181692"/>
                <a:gd name="connsiteX2" fmla="*/ 2893719 w 4064000"/>
                <a:gd name="connsiteY2" fmla="*/ 33939 h 181692"/>
                <a:gd name="connsiteX3" fmla="*/ 2502371 w 4064000"/>
                <a:gd name="connsiteY3" fmla="*/ 72 h 181692"/>
                <a:gd name="connsiteX4" fmla="*/ 1922874 w 4064000"/>
                <a:gd name="connsiteY4" fmla="*/ 41465 h 181692"/>
                <a:gd name="connsiteX5" fmla="*/ 1550341 w 4064000"/>
                <a:gd name="connsiteY5" fmla="*/ 116724 h 181692"/>
                <a:gd name="connsiteX6" fmla="*/ 1286934 w 4064000"/>
                <a:gd name="connsiteY6" fmla="*/ 173168 h 181692"/>
                <a:gd name="connsiteX7" fmla="*/ 590785 w 4064000"/>
                <a:gd name="connsiteY7" fmla="*/ 173168 h 181692"/>
                <a:gd name="connsiteX8" fmla="*/ 402637 w 4064000"/>
                <a:gd name="connsiteY8" fmla="*/ 94146 h 181692"/>
                <a:gd name="connsiteX9" fmla="*/ 0 w 4064000"/>
                <a:gd name="connsiteY9" fmla="*/ 146827 h 1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0" h="181692">
                  <a:moveTo>
                    <a:pt x="4064000" y="82857"/>
                  </a:moveTo>
                  <a:cubicBezTo>
                    <a:pt x="3772057" y="105748"/>
                    <a:pt x="3480114" y="128640"/>
                    <a:pt x="3285067" y="120487"/>
                  </a:cubicBezTo>
                  <a:cubicBezTo>
                    <a:pt x="3090020" y="112334"/>
                    <a:pt x="3024168" y="54008"/>
                    <a:pt x="2893719" y="33939"/>
                  </a:cubicBezTo>
                  <a:cubicBezTo>
                    <a:pt x="2763270" y="13870"/>
                    <a:pt x="2664178" y="-1182"/>
                    <a:pt x="2502371" y="72"/>
                  </a:cubicBezTo>
                  <a:cubicBezTo>
                    <a:pt x="2340564" y="1326"/>
                    <a:pt x="2081546" y="22023"/>
                    <a:pt x="1922874" y="41465"/>
                  </a:cubicBezTo>
                  <a:cubicBezTo>
                    <a:pt x="1764202" y="60907"/>
                    <a:pt x="1550341" y="116724"/>
                    <a:pt x="1550341" y="116724"/>
                  </a:cubicBezTo>
                  <a:cubicBezTo>
                    <a:pt x="1444351" y="138674"/>
                    <a:pt x="1446860" y="163761"/>
                    <a:pt x="1286934" y="173168"/>
                  </a:cubicBezTo>
                  <a:cubicBezTo>
                    <a:pt x="1127008" y="182575"/>
                    <a:pt x="738168" y="186338"/>
                    <a:pt x="590785" y="173168"/>
                  </a:cubicBezTo>
                  <a:cubicBezTo>
                    <a:pt x="443402" y="159998"/>
                    <a:pt x="501101" y="98536"/>
                    <a:pt x="402637" y="94146"/>
                  </a:cubicBezTo>
                  <a:cubicBezTo>
                    <a:pt x="304173" y="89756"/>
                    <a:pt x="152086" y="118291"/>
                    <a:pt x="0" y="146827"/>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p:cNvGrpSpPr/>
            <p:nvPr/>
          </p:nvGrpSpPr>
          <p:grpSpPr>
            <a:xfrm>
              <a:off x="867749" y="3215328"/>
              <a:ext cx="6374739" cy="3244194"/>
              <a:chOff x="867749" y="3215328"/>
              <a:chExt cx="6374739" cy="3244194"/>
            </a:xfrm>
          </p:grpSpPr>
          <p:grpSp>
            <p:nvGrpSpPr>
              <p:cNvPr id="61" name="Group 60"/>
              <p:cNvGrpSpPr/>
              <p:nvPr/>
            </p:nvGrpSpPr>
            <p:grpSpPr>
              <a:xfrm>
                <a:off x="1267600" y="4749827"/>
                <a:ext cx="1503485" cy="367088"/>
                <a:chOff x="4838700" y="4984808"/>
                <a:chExt cx="971550" cy="180975"/>
              </a:xfrm>
            </p:grpSpPr>
            <p:sp>
              <p:nvSpPr>
                <p:cNvPr id="78" name="Flowchart: Terminator 77"/>
                <p:cNvSpPr/>
                <p:nvPr/>
              </p:nvSpPr>
              <p:spPr>
                <a:xfrm>
                  <a:off x="4838700" y="4984808"/>
                  <a:ext cx="971550" cy="180975"/>
                </a:xfrm>
                <a:prstGeom prst="flowChartTerminator">
                  <a:avLst/>
                </a:prstGeom>
                <a:solidFill>
                  <a:srgbClr val="FAC9BE"/>
                </a:solidFill>
                <a:ln>
                  <a:solidFill>
                    <a:srgbClr val="CF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p:cNvSpPr/>
                <p:nvPr/>
              </p:nvSpPr>
              <p:spPr>
                <a:xfrm>
                  <a:off x="5232232" y="5037863"/>
                  <a:ext cx="184485" cy="748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2" name="Group 61"/>
              <p:cNvGrpSpPr/>
              <p:nvPr/>
            </p:nvGrpSpPr>
            <p:grpSpPr>
              <a:xfrm>
                <a:off x="5726198" y="4738907"/>
                <a:ext cx="1516290" cy="367085"/>
                <a:chOff x="4838700" y="4984808"/>
                <a:chExt cx="971550" cy="180975"/>
              </a:xfrm>
            </p:grpSpPr>
            <p:sp>
              <p:nvSpPr>
                <p:cNvPr id="76" name="Flowchart: Terminator 75"/>
                <p:cNvSpPr/>
                <p:nvPr/>
              </p:nvSpPr>
              <p:spPr>
                <a:xfrm>
                  <a:off x="4838700" y="4984808"/>
                  <a:ext cx="971550" cy="180975"/>
                </a:xfrm>
                <a:prstGeom prst="flowChartTerminator">
                  <a:avLst/>
                </a:prstGeom>
                <a:solidFill>
                  <a:srgbClr val="FAC9BE"/>
                </a:solidFill>
                <a:ln>
                  <a:solidFill>
                    <a:srgbClr val="CF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Oval 76"/>
                <p:cNvSpPr/>
                <p:nvPr/>
              </p:nvSpPr>
              <p:spPr>
                <a:xfrm>
                  <a:off x="5232232" y="5037863"/>
                  <a:ext cx="184485" cy="748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3" name="Group 62"/>
              <p:cNvGrpSpPr/>
              <p:nvPr/>
            </p:nvGrpSpPr>
            <p:grpSpPr>
              <a:xfrm>
                <a:off x="2771533" y="4749827"/>
                <a:ext cx="1610526" cy="367086"/>
                <a:chOff x="4838700" y="4984808"/>
                <a:chExt cx="971550" cy="180975"/>
              </a:xfrm>
            </p:grpSpPr>
            <p:sp>
              <p:nvSpPr>
                <p:cNvPr id="74" name="Flowchart: Terminator 73"/>
                <p:cNvSpPr/>
                <p:nvPr/>
              </p:nvSpPr>
              <p:spPr>
                <a:xfrm>
                  <a:off x="4838700" y="4984808"/>
                  <a:ext cx="971550" cy="180975"/>
                </a:xfrm>
                <a:prstGeom prst="flowChartTerminator">
                  <a:avLst/>
                </a:prstGeom>
                <a:solidFill>
                  <a:srgbClr val="FAC9BE"/>
                </a:solidFill>
                <a:ln>
                  <a:solidFill>
                    <a:srgbClr val="CF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Oval 74"/>
                <p:cNvSpPr/>
                <p:nvPr/>
              </p:nvSpPr>
              <p:spPr>
                <a:xfrm>
                  <a:off x="5232232" y="5037863"/>
                  <a:ext cx="184485" cy="748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4" name="Freeform 63"/>
              <p:cNvSpPr/>
              <p:nvPr/>
            </p:nvSpPr>
            <p:spPr>
              <a:xfrm>
                <a:off x="1440439" y="4815351"/>
                <a:ext cx="4112920" cy="628144"/>
              </a:xfrm>
              <a:custGeom>
                <a:avLst/>
                <a:gdLst>
                  <a:gd name="connsiteX0" fmla="*/ 2893718 w 2893718"/>
                  <a:gd name="connsiteY0" fmla="*/ 0 h 432866"/>
                  <a:gd name="connsiteX1" fmla="*/ 2713096 w 2893718"/>
                  <a:gd name="connsiteY1" fmla="*/ 218252 h 432866"/>
                  <a:gd name="connsiteX2" fmla="*/ 2359377 w 2893718"/>
                  <a:gd name="connsiteY2" fmla="*/ 361245 h 432866"/>
                  <a:gd name="connsiteX3" fmla="*/ 1693333 w 2893718"/>
                  <a:gd name="connsiteY3" fmla="*/ 406400 h 432866"/>
                  <a:gd name="connsiteX4" fmla="*/ 1038577 w 2893718"/>
                  <a:gd name="connsiteY4" fmla="*/ 323615 h 432866"/>
                  <a:gd name="connsiteX5" fmla="*/ 613363 w 2893718"/>
                  <a:gd name="connsiteY5" fmla="*/ 361245 h 432866"/>
                  <a:gd name="connsiteX6" fmla="*/ 327377 w 2893718"/>
                  <a:gd name="connsiteY6" fmla="*/ 432741 h 432866"/>
                  <a:gd name="connsiteX7" fmla="*/ 0 w 2893718"/>
                  <a:gd name="connsiteY7" fmla="*/ 342430 h 43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3718" h="432866">
                    <a:moveTo>
                      <a:pt x="2893718" y="0"/>
                    </a:moveTo>
                    <a:cubicBezTo>
                      <a:pt x="2847935" y="79022"/>
                      <a:pt x="2802153" y="158045"/>
                      <a:pt x="2713096" y="218252"/>
                    </a:cubicBezTo>
                    <a:cubicBezTo>
                      <a:pt x="2624039" y="278459"/>
                      <a:pt x="2529337" y="329887"/>
                      <a:pt x="2359377" y="361245"/>
                    </a:cubicBezTo>
                    <a:cubicBezTo>
                      <a:pt x="2189417" y="392603"/>
                      <a:pt x="1913466" y="412672"/>
                      <a:pt x="1693333" y="406400"/>
                    </a:cubicBezTo>
                    <a:cubicBezTo>
                      <a:pt x="1473200" y="400128"/>
                      <a:pt x="1218572" y="331141"/>
                      <a:pt x="1038577" y="323615"/>
                    </a:cubicBezTo>
                    <a:cubicBezTo>
                      <a:pt x="858582" y="316089"/>
                      <a:pt x="731896" y="343057"/>
                      <a:pt x="613363" y="361245"/>
                    </a:cubicBezTo>
                    <a:cubicBezTo>
                      <a:pt x="494830" y="379433"/>
                      <a:pt x="429604" y="435877"/>
                      <a:pt x="327377" y="432741"/>
                    </a:cubicBezTo>
                    <a:cubicBezTo>
                      <a:pt x="225150" y="429605"/>
                      <a:pt x="112575" y="386017"/>
                      <a:pt x="0" y="342430"/>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p:cNvSpPr/>
              <p:nvPr/>
            </p:nvSpPr>
            <p:spPr>
              <a:xfrm>
                <a:off x="1306729" y="5195424"/>
                <a:ext cx="5888589" cy="373577"/>
              </a:xfrm>
              <a:custGeom>
                <a:avLst/>
                <a:gdLst>
                  <a:gd name="connsiteX0" fmla="*/ 0 w 4143022"/>
                  <a:gd name="connsiteY0" fmla="*/ 72989 h 257439"/>
                  <a:gd name="connsiteX1" fmla="*/ 90311 w 4143022"/>
                  <a:gd name="connsiteY1" fmla="*/ 1493 h 257439"/>
                  <a:gd name="connsiteX2" fmla="*/ 229540 w 4143022"/>
                  <a:gd name="connsiteY2" fmla="*/ 31597 h 257439"/>
                  <a:gd name="connsiteX3" fmla="*/ 402637 w 4143022"/>
                  <a:gd name="connsiteY3" fmla="*/ 114382 h 257439"/>
                  <a:gd name="connsiteX4" fmla="*/ 782696 w 4143022"/>
                  <a:gd name="connsiteY4" fmla="*/ 125671 h 257439"/>
                  <a:gd name="connsiteX5" fmla="*/ 1238014 w 4143022"/>
                  <a:gd name="connsiteY5" fmla="*/ 257374 h 257439"/>
                  <a:gd name="connsiteX6" fmla="*/ 1851377 w 4143022"/>
                  <a:gd name="connsiteY6" fmla="*/ 106856 h 257439"/>
                  <a:gd name="connsiteX7" fmla="*/ 2472266 w 4143022"/>
                  <a:gd name="connsiteY7" fmla="*/ 42885 h 257439"/>
                  <a:gd name="connsiteX8" fmla="*/ 2814696 w 4143022"/>
                  <a:gd name="connsiteY8" fmla="*/ 84278 h 257439"/>
                  <a:gd name="connsiteX9" fmla="*/ 3300118 w 4143022"/>
                  <a:gd name="connsiteY9" fmla="*/ 76752 h 257439"/>
                  <a:gd name="connsiteX10" fmla="*/ 3307644 w 4143022"/>
                  <a:gd name="connsiteY10" fmla="*/ 76752 h 257439"/>
                  <a:gd name="connsiteX11" fmla="*/ 3665125 w 4143022"/>
                  <a:gd name="connsiteY11" fmla="*/ 24071 h 257439"/>
                  <a:gd name="connsiteX12" fmla="*/ 4143022 w 4143022"/>
                  <a:gd name="connsiteY12" fmla="*/ 5256 h 25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3022" h="257439">
                    <a:moveTo>
                      <a:pt x="0" y="72989"/>
                    </a:moveTo>
                    <a:cubicBezTo>
                      <a:pt x="26027" y="40690"/>
                      <a:pt x="52054" y="8392"/>
                      <a:pt x="90311" y="1493"/>
                    </a:cubicBezTo>
                    <a:cubicBezTo>
                      <a:pt x="128568" y="-5406"/>
                      <a:pt x="177486" y="12782"/>
                      <a:pt x="229540" y="31597"/>
                    </a:cubicBezTo>
                    <a:cubicBezTo>
                      <a:pt x="281594" y="50412"/>
                      <a:pt x="310444" y="98703"/>
                      <a:pt x="402637" y="114382"/>
                    </a:cubicBezTo>
                    <a:cubicBezTo>
                      <a:pt x="494830" y="130061"/>
                      <a:pt x="643467" y="101839"/>
                      <a:pt x="782696" y="125671"/>
                    </a:cubicBezTo>
                    <a:cubicBezTo>
                      <a:pt x="921926" y="149503"/>
                      <a:pt x="1059901" y="260510"/>
                      <a:pt x="1238014" y="257374"/>
                    </a:cubicBezTo>
                    <a:cubicBezTo>
                      <a:pt x="1416127" y="254238"/>
                      <a:pt x="1645668" y="142604"/>
                      <a:pt x="1851377" y="106856"/>
                    </a:cubicBezTo>
                    <a:cubicBezTo>
                      <a:pt x="2057086" y="71108"/>
                      <a:pt x="2311713" y="46648"/>
                      <a:pt x="2472266" y="42885"/>
                    </a:cubicBezTo>
                    <a:cubicBezTo>
                      <a:pt x="2632819" y="39122"/>
                      <a:pt x="2676721" y="78634"/>
                      <a:pt x="2814696" y="84278"/>
                    </a:cubicBezTo>
                    <a:cubicBezTo>
                      <a:pt x="2952671" y="89923"/>
                      <a:pt x="3300118" y="76752"/>
                      <a:pt x="3300118" y="76752"/>
                    </a:cubicBezTo>
                    <a:cubicBezTo>
                      <a:pt x="3382276" y="75498"/>
                      <a:pt x="3307644" y="76752"/>
                      <a:pt x="3307644" y="76752"/>
                    </a:cubicBezTo>
                    <a:cubicBezTo>
                      <a:pt x="3368478" y="67972"/>
                      <a:pt x="3525895" y="35987"/>
                      <a:pt x="3665125" y="24071"/>
                    </a:cubicBezTo>
                    <a:cubicBezTo>
                      <a:pt x="3804355" y="12155"/>
                      <a:pt x="3973688" y="8705"/>
                      <a:pt x="4143022" y="5256"/>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p:cNvSpPr/>
              <p:nvPr/>
            </p:nvSpPr>
            <p:spPr>
              <a:xfrm>
                <a:off x="4566204" y="4777129"/>
                <a:ext cx="2538190" cy="656013"/>
              </a:xfrm>
              <a:custGeom>
                <a:avLst/>
                <a:gdLst>
                  <a:gd name="connsiteX0" fmla="*/ 1785789 w 1785789"/>
                  <a:gd name="connsiteY0" fmla="*/ 410163 h 452071"/>
                  <a:gd name="connsiteX1" fmla="*/ 792367 w 1785789"/>
                  <a:gd name="connsiteY1" fmla="*/ 440266 h 452071"/>
                  <a:gd name="connsiteX2" fmla="*/ 295656 w 1785789"/>
                  <a:gd name="connsiteY2" fmla="*/ 237066 h 452071"/>
                  <a:gd name="connsiteX3" fmla="*/ 20960 w 1785789"/>
                  <a:gd name="connsiteY3" fmla="*/ 112889 h 452071"/>
                  <a:gd name="connsiteX4" fmla="*/ 39775 w 1785789"/>
                  <a:gd name="connsiteY4" fmla="*/ 0 h 452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9" h="452071">
                    <a:moveTo>
                      <a:pt x="1785789" y="410163"/>
                    </a:moveTo>
                    <a:cubicBezTo>
                      <a:pt x="1413255" y="439639"/>
                      <a:pt x="1040722" y="469115"/>
                      <a:pt x="792367" y="440266"/>
                    </a:cubicBezTo>
                    <a:cubicBezTo>
                      <a:pt x="544012" y="411417"/>
                      <a:pt x="424224" y="291629"/>
                      <a:pt x="295656" y="237066"/>
                    </a:cubicBezTo>
                    <a:cubicBezTo>
                      <a:pt x="167088" y="182503"/>
                      <a:pt x="63607" y="152400"/>
                      <a:pt x="20960" y="112889"/>
                    </a:cubicBezTo>
                    <a:cubicBezTo>
                      <a:pt x="-21687" y="73378"/>
                      <a:pt x="9044" y="36689"/>
                      <a:pt x="39775" y="0"/>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66"/>
              <p:cNvSpPr/>
              <p:nvPr/>
            </p:nvSpPr>
            <p:spPr>
              <a:xfrm>
                <a:off x="2777538" y="4853576"/>
                <a:ext cx="2331903" cy="666368"/>
              </a:xfrm>
              <a:custGeom>
                <a:avLst/>
                <a:gdLst>
                  <a:gd name="connsiteX0" fmla="*/ 0 w 1640652"/>
                  <a:gd name="connsiteY0" fmla="*/ 346193 h 459207"/>
                  <a:gd name="connsiteX1" fmla="*/ 402637 w 1640652"/>
                  <a:gd name="connsiteY1" fmla="*/ 391348 h 459207"/>
                  <a:gd name="connsiteX2" fmla="*/ 801511 w 1640652"/>
                  <a:gd name="connsiteY2" fmla="*/ 459082 h 459207"/>
                  <a:gd name="connsiteX3" fmla="*/ 1350904 w 1640652"/>
                  <a:gd name="connsiteY3" fmla="*/ 406400 h 459207"/>
                  <a:gd name="connsiteX4" fmla="*/ 1572919 w 1640652"/>
                  <a:gd name="connsiteY4" fmla="*/ 342430 h 459207"/>
                  <a:gd name="connsiteX5" fmla="*/ 1640652 w 1640652"/>
                  <a:gd name="connsiteY5" fmla="*/ 0 h 4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0652" h="459207">
                    <a:moveTo>
                      <a:pt x="0" y="346193"/>
                    </a:moveTo>
                    <a:cubicBezTo>
                      <a:pt x="134526" y="359363"/>
                      <a:pt x="269052" y="372533"/>
                      <a:pt x="402637" y="391348"/>
                    </a:cubicBezTo>
                    <a:cubicBezTo>
                      <a:pt x="536222" y="410163"/>
                      <a:pt x="643467" y="456573"/>
                      <a:pt x="801511" y="459082"/>
                    </a:cubicBezTo>
                    <a:cubicBezTo>
                      <a:pt x="959555" y="461591"/>
                      <a:pt x="1222336" y="425842"/>
                      <a:pt x="1350904" y="406400"/>
                    </a:cubicBezTo>
                    <a:cubicBezTo>
                      <a:pt x="1479472" y="386958"/>
                      <a:pt x="1524628" y="410163"/>
                      <a:pt x="1572919" y="342430"/>
                    </a:cubicBezTo>
                    <a:cubicBezTo>
                      <a:pt x="1621210" y="274697"/>
                      <a:pt x="1630931" y="137348"/>
                      <a:pt x="1640652" y="0"/>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079BC702-9B13-44E5-83DB-6C739C6074A4}"/>
                  </a:ext>
                </a:extLst>
              </p:cNvPr>
              <p:cNvSpPr txBox="1"/>
              <p:nvPr/>
            </p:nvSpPr>
            <p:spPr>
              <a:xfrm>
                <a:off x="867749" y="5923574"/>
                <a:ext cx="1764755" cy="5359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Endotel</a:t>
                </a:r>
              </a:p>
            </p:txBody>
          </p:sp>
          <p:sp>
            <p:nvSpPr>
              <p:cNvPr id="69" name="TextBox 68">
                <a:extLst>
                  <a:ext uri="{FF2B5EF4-FFF2-40B4-BE49-F238E27FC236}">
                    <a16:creationId xmlns:a16="http://schemas.microsoft.com/office/drawing/2014/main" id="{079BC702-9B13-44E5-83DB-6C739C6074A4}"/>
                  </a:ext>
                </a:extLst>
              </p:cNvPr>
              <p:cNvSpPr txBox="1"/>
              <p:nvPr/>
            </p:nvSpPr>
            <p:spPr>
              <a:xfrm>
                <a:off x="2379032" y="5923574"/>
                <a:ext cx="1764755" cy="5359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Kolagen</a:t>
                </a:r>
              </a:p>
            </p:txBody>
          </p:sp>
          <p:cxnSp>
            <p:nvCxnSpPr>
              <p:cNvPr id="70" name="Straight Arrow Connector 69"/>
              <p:cNvCxnSpPr>
                <a:stCxn id="68" idx="0"/>
              </p:cNvCxnSpPr>
              <p:nvPr/>
            </p:nvCxnSpPr>
            <p:spPr>
              <a:xfrm flipH="1" flipV="1">
                <a:off x="1744767" y="4933369"/>
                <a:ext cx="5360" cy="9902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3343658" y="5382211"/>
                <a:ext cx="1" cy="5413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79BC702-9B13-44E5-83DB-6C739C6074A4}"/>
                  </a:ext>
                </a:extLst>
              </p:cNvPr>
              <p:cNvSpPr txBox="1"/>
              <p:nvPr/>
            </p:nvSpPr>
            <p:spPr>
              <a:xfrm>
                <a:off x="4226954" y="3215328"/>
                <a:ext cx="176475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Oštećenje</a:t>
                </a:r>
              </a:p>
            </p:txBody>
          </p:sp>
          <p:cxnSp>
            <p:nvCxnSpPr>
              <p:cNvPr id="73" name="Straight Arrow Connector 72"/>
              <p:cNvCxnSpPr>
                <a:stCxn id="72" idx="2"/>
              </p:cNvCxnSpPr>
              <p:nvPr/>
            </p:nvCxnSpPr>
            <p:spPr>
              <a:xfrm flipH="1">
                <a:off x="5109331" y="3584660"/>
                <a:ext cx="1" cy="9621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80" name="TextBox 79">
            <a:extLst>
              <a:ext uri="{FF2B5EF4-FFF2-40B4-BE49-F238E27FC236}">
                <a16:creationId xmlns:a16="http://schemas.microsoft.com/office/drawing/2014/main" id="{079BC702-9B13-44E5-83DB-6C739C6074A4}"/>
              </a:ext>
            </a:extLst>
          </p:cNvPr>
          <p:cNvSpPr txBox="1"/>
          <p:nvPr/>
        </p:nvSpPr>
        <p:spPr>
          <a:xfrm>
            <a:off x="631560" y="1126090"/>
            <a:ext cx="801052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Oštećenje endotela dovodi do izlaganja kogalenih vlakana subendotela  – </a:t>
            </a:r>
            <a:r>
              <a:rPr kumimoji="0" lang="sr-Latn-RS" sz="2400" b="1"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strana materija za trombocite</a:t>
            </a:r>
            <a:r>
              <a:rPr kumimoji="0" lang="sr-Latn-RS" sz="24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a:t>
            </a:r>
            <a:endParaRPr kumimoji="0" lang="sr-Latn-RS" sz="2400" b="0" i="0" u="none" strike="noStrike" kern="1200" cap="none" spc="0" normalizeH="0" baseline="0" noProof="0" dirty="0">
              <a:ln>
                <a:noFill/>
              </a:ln>
              <a:solidFill>
                <a:srgbClr val="7E7559"/>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2821596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A51B170-1A9B-4F90-ADE5-0344D787DA6F}"/>
              </a:ext>
            </a:extLst>
          </p:cNvPr>
          <p:cNvSpPr/>
          <p:nvPr/>
        </p:nvSpPr>
        <p:spPr>
          <a:xfrm>
            <a:off x="390525" y="258520"/>
            <a:ext cx="8277225"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600" b="1" i="0" u="none" strike="noStrike" kern="1200" cap="none" spc="0" normalizeH="0" baseline="0" noProof="0" dirty="0">
                <a:ln>
                  <a:noFill/>
                </a:ln>
                <a:solidFill>
                  <a:prstClr val="white"/>
                </a:solidFill>
                <a:effectLst/>
                <a:uLnTx/>
                <a:uFillTx/>
                <a:latin typeface="Garamond" pitchFamily="18" charset="0"/>
                <a:ea typeface="+mn-ea"/>
                <a:cs typeface="+mn-cs"/>
              </a:rPr>
              <a:t>2</a:t>
            </a:r>
            <a:r>
              <a:rPr kumimoji="0" lang="sr-Latn-RS" sz="2600" b="1" i="0" u="none" strike="noStrike" kern="1200" cap="none" spc="0" normalizeH="0" baseline="0" noProof="0" dirty="0" smtClean="0">
                <a:ln>
                  <a:noFill/>
                </a:ln>
                <a:solidFill>
                  <a:prstClr val="white"/>
                </a:solidFill>
                <a:effectLst/>
                <a:uLnTx/>
                <a:uFillTx/>
                <a:latin typeface="Garamond" pitchFamily="18" charset="0"/>
                <a:ea typeface="+mn-ea"/>
                <a:cs typeface="+mn-cs"/>
              </a:rPr>
              <a:t>. Stvaranje trombocitnog čepa (primarnog koaguluma)</a:t>
            </a:r>
            <a:endParaRPr kumimoji="0" lang="en-US" sz="26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5" name="TextBox 4">
            <a:extLst>
              <a:ext uri="{FF2B5EF4-FFF2-40B4-BE49-F238E27FC236}">
                <a16:creationId xmlns:a16="http://schemas.microsoft.com/office/drawing/2014/main" id="{079BC702-9B13-44E5-83DB-6C739C6074A4}"/>
              </a:ext>
            </a:extLst>
          </p:cNvPr>
          <p:cNvSpPr txBox="1"/>
          <p:nvPr/>
        </p:nvSpPr>
        <p:spPr>
          <a:xfrm>
            <a:off x="657226" y="1299229"/>
            <a:ext cx="801052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Trombociti se lepe za</a:t>
            </a:r>
            <a:r>
              <a:rPr kumimoji="0" lang="sr-Latn-RS" sz="2400" b="0" i="0" u="none" strike="noStrike" kern="1200" cap="none" spc="0" normalizeH="0" noProof="0" smtClean="0">
                <a:ln>
                  <a:noFill/>
                </a:ln>
                <a:solidFill>
                  <a:srgbClr val="7E7559"/>
                </a:solidFill>
                <a:effectLst/>
                <a:uLnTx/>
                <a:uFillTx/>
                <a:latin typeface="Garamond" panose="02020404030301010803" pitchFamily="18" charset="0"/>
                <a:ea typeface="+mn-ea"/>
                <a:cs typeface="+mn-cs"/>
              </a:rPr>
              <a:t> nastalo oštećenje endotela (</a:t>
            </a:r>
            <a:r>
              <a:rPr kumimoji="0" lang="sr-Latn-RS" sz="2400" b="1" i="0" u="none" strike="noStrike" kern="1200" cap="none" spc="0" normalizeH="0" noProof="0" smtClean="0">
                <a:ln>
                  <a:noFill/>
                </a:ln>
                <a:solidFill>
                  <a:srgbClr val="7E7559"/>
                </a:solidFill>
                <a:effectLst/>
                <a:uLnTx/>
                <a:uFillTx/>
                <a:latin typeface="Garamond" panose="02020404030301010803" pitchFamily="18" charset="0"/>
                <a:ea typeface="+mn-ea"/>
                <a:cs typeface="+mn-cs"/>
              </a:rPr>
              <a:t>adhezija</a:t>
            </a:r>
            <a:r>
              <a:rPr kumimoji="0" lang="sr-Latn-RS" sz="2400" b="0" i="0" u="none" strike="noStrike" kern="1200" cap="none" spc="0" normalizeH="0" noProof="0" smtClean="0">
                <a:ln>
                  <a:noFill/>
                </a:ln>
                <a:solidFill>
                  <a:srgbClr val="7E7559"/>
                </a:solidFill>
                <a:effectLst/>
                <a:uLnTx/>
                <a:uFillTx/>
                <a:latin typeface="Garamond" panose="02020404030301010803" pitchFamily="18" charset="0"/>
                <a:ea typeface="+mn-ea"/>
                <a:cs typeface="+mn-cs"/>
              </a:rPr>
              <a:t>).</a:t>
            </a:r>
            <a:endParaRPr kumimoji="0" lang="sr-Latn-RS" sz="2400" b="0" i="0" u="none" strike="noStrike" kern="1200" cap="none" spc="0" normalizeH="0" baseline="0" noProof="0" dirty="0">
              <a:ln>
                <a:noFill/>
              </a:ln>
              <a:solidFill>
                <a:srgbClr val="7E7559"/>
              </a:solidFill>
              <a:effectLst/>
              <a:uLnTx/>
              <a:uFillTx/>
              <a:latin typeface="Garamond" panose="02020404030301010803" pitchFamily="18" charset="0"/>
              <a:ea typeface="+mn-ea"/>
              <a:cs typeface="+mn-cs"/>
            </a:endParaRPr>
          </a:p>
        </p:txBody>
      </p:sp>
      <p:grpSp>
        <p:nvGrpSpPr>
          <p:cNvPr id="6" name="Group 5"/>
          <p:cNvGrpSpPr/>
          <p:nvPr/>
        </p:nvGrpSpPr>
        <p:grpSpPr>
          <a:xfrm>
            <a:off x="1078909" y="2505549"/>
            <a:ext cx="6374738" cy="3895115"/>
            <a:chOff x="4035920" y="4049260"/>
            <a:chExt cx="4485061" cy="2684197"/>
          </a:xfrm>
        </p:grpSpPr>
        <p:grpSp>
          <p:nvGrpSpPr>
            <p:cNvPr id="7" name="Group 6"/>
            <p:cNvGrpSpPr/>
            <p:nvPr/>
          </p:nvGrpSpPr>
          <p:grpSpPr>
            <a:xfrm>
              <a:off x="4317242" y="4049260"/>
              <a:ext cx="4203739" cy="2070522"/>
              <a:chOff x="4390189" y="3995439"/>
              <a:chExt cx="4203739" cy="2070522"/>
            </a:xfrm>
          </p:grpSpPr>
          <p:grpSp>
            <p:nvGrpSpPr>
              <p:cNvPr id="14" name="Group 13"/>
              <p:cNvGrpSpPr/>
              <p:nvPr/>
            </p:nvGrpSpPr>
            <p:grpSpPr>
              <a:xfrm>
                <a:off x="4390189" y="5501453"/>
                <a:ext cx="1057804" cy="252967"/>
                <a:chOff x="4838700" y="4984808"/>
                <a:chExt cx="971550" cy="180975"/>
              </a:xfrm>
            </p:grpSpPr>
            <p:sp>
              <p:nvSpPr>
                <p:cNvPr id="29" name="Flowchart: Terminator 28"/>
                <p:cNvSpPr/>
                <p:nvPr/>
              </p:nvSpPr>
              <p:spPr>
                <a:xfrm>
                  <a:off x="4838700" y="4984808"/>
                  <a:ext cx="971550" cy="180975"/>
                </a:xfrm>
                <a:prstGeom prst="flowChartTerminator">
                  <a:avLst/>
                </a:prstGeom>
                <a:solidFill>
                  <a:srgbClr val="FAC9BE"/>
                </a:solidFill>
                <a:ln>
                  <a:solidFill>
                    <a:srgbClr val="CF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p:cNvSpPr/>
                <p:nvPr/>
              </p:nvSpPr>
              <p:spPr>
                <a:xfrm>
                  <a:off x="5232232" y="5037863"/>
                  <a:ext cx="184485" cy="748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 name="Group 14"/>
              <p:cNvGrpSpPr/>
              <p:nvPr/>
            </p:nvGrpSpPr>
            <p:grpSpPr>
              <a:xfrm>
                <a:off x="7527115" y="5493928"/>
                <a:ext cx="1066813" cy="252965"/>
                <a:chOff x="4838700" y="4984808"/>
                <a:chExt cx="971550" cy="180975"/>
              </a:xfrm>
            </p:grpSpPr>
            <p:sp>
              <p:nvSpPr>
                <p:cNvPr id="27" name="Flowchart: Terminator 26"/>
                <p:cNvSpPr/>
                <p:nvPr/>
              </p:nvSpPr>
              <p:spPr>
                <a:xfrm>
                  <a:off x="4838700" y="4984808"/>
                  <a:ext cx="971550" cy="180975"/>
                </a:xfrm>
                <a:prstGeom prst="flowChartTerminator">
                  <a:avLst/>
                </a:prstGeom>
                <a:solidFill>
                  <a:srgbClr val="FAC9BE"/>
                </a:solidFill>
                <a:ln>
                  <a:solidFill>
                    <a:srgbClr val="CF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p:cNvSpPr/>
                <p:nvPr/>
              </p:nvSpPr>
              <p:spPr>
                <a:xfrm>
                  <a:off x="5232232" y="5037863"/>
                  <a:ext cx="184485" cy="748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up 15"/>
              <p:cNvGrpSpPr/>
              <p:nvPr/>
            </p:nvGrpSpPr>
            <p:grpSpPr>
              <a:xfrm>
                <a:off x="5448308" y="5501453"/>
                <a:ext cx="1133114" cy="252966"/>
                <a:chOff x="4838700" y="4984808"/>
                <a:chExt cx="971550" cy="180975"/>
              </a:xfrm>
            </p:grpSpPr>
            <p:sp>
              <p:nvSpPr>
                <p:cNvPr id="25" name="Flowchart: Terminator 24"/>
                <p:cNvSpPr/>
                <p:nvPr/>
              </p:nvSpPr>
              <p:spPr>
                <a:xfrm>
                  <a:off x="4838700" y="4984808"/>
                  <a:ext cx="971550" cy="180975"/>
                </a:xfrm>
                <a:prstGeom prst="flowChartTerminator">
                  <a:avLst/>
                </a:prstGeom>
                <a:solidFill>
                  <a:srgbClr val="FAC9BE"/>
                </a:solidFill>
                <a:ln>
                  <a:solidFill>
                    <a:srgbClr val="CF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5232232" y="5037863"/>
                  <a:ext cx="184485" cy="748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Freeform 16"/>
              <p:cNvSpPr/>
              <p:nvPr/>
            </p:nvSpPr>
            <p:spPr>
              <a:xfrm>
                <a:off x="4511793" y="5546607"/>
                <a:ext cx="2893718" cy="432866"/>
              </a:xfrm>
              <a:custGeom>
                <a:avLst/>
                <a:gdLst>
                  <a:gd name="connsiteX0" fmla="*/ 2893718 w 2893718"/>
                  <a:gd name="connsiteY0" fmla="*/ 0 h 432866"/>
                  <a:gd name="connsiteX1" fmla="*/ 2713096 w 2893718"/>
                  <a:gd name="connsiteY1" fmla="*/ 218252 h 432866"/>
                  <a:gd name="connsiteX2" fmla="*/ 2359377 w 2893718"/>
                  <a:gd name="connsiteY2" fmla="*/ 361245 h 432866"/>
                  <a:gd name="connsiteX3" fmla="*/ 1693333 w 2893718"/>
                  <a:gd name="connsiteY3" fmla="*/ 406400 h 432866"/>
                  <a:gd name="connsiteX4" fmla="*/ 1038577 w 2893718"/>
                  <a:gd name="connsiteY4" fmla="*/ 323615 h 432866"/>
                  <a:gd name="connsiteX5" fmla="*/ 613363 w 2893718"/>
                  <a:gd name="connsiteY5" fmla="*/ 361245 h 432866"/>
                  <a:gd name="connsiteX6" fmla="*/ 327377 w 2893718"/>
                  <a:gd name="connsiteY6" fmla="*/ 432741 h 432866"/>
                  <a:gd name="connsiteX7" fmla="*/ 0 w 2893718"/>
                  <a:gd name="connsiteY7" fmla="*/ 342430 h 43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3718" h="432866">
                    <a:moveTo>
                      <a:pt x="2893718" y="0"/>
                    </a:moveTo>
                    <a:cubicBezTo>
                      <a:pt x="2847935" y="79022"/>
                      <a:pt x="2802153" y="158045"/>
                      <a:pt x="2713096" y="218252"/>
                    </a:cubicBezTo>
                    <a:cubicBezTo>
                      <a:pt x="2624039" y="278459"/>
                      <a:pt x="2529337" y="329887"/>
                      <a:pt x="2359377" y="361245"/>
                    </a:cubicBezTo>
                    <a:cubicBezTo>
                      <a:pt x="2189417" y="392603"/>
                      <a:pt x="1913466" y="412672"/>
                      <a:pt x="1693333" y="406400"/>
                    </a:cubicBezTo>
                    <a:cubicBezTo>
                      <a:pt x="1473200" y="400128"/>
                      <a:pt x="1218572" y="331141"/>
                      <a:pt x="1038577" y="323615"/>
                    </a:cubicBezTo>
                    <a:cubicBezTo>
                      <a:pt x="858582" y="316089"/>
                      <a:pt x="731896" y="343057"/>
                      <a:pt x="613363" y="361245"/>
                    </a:cubicBezTo>
                    <a:cubicBezTo>
                      <a:pt x="494830" y="379433"/>
                      <a:pt x="429604" y="435877"/>
                      <a:pt x="327377" y="432741"/>
                    </a:cubicBezTo>
                    <a:cubicBezTo>
                      <a:pt x="225150" y="429605"/>
                      <a:pt x="112575" y="386017"/>
                      <a:pt x="0" y="342430"/>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7"/>
              <p:cNvSpPr/>
              <p:nvPr/>
            </p:nvSpPr>
            <p:spPr>
              <a:xfrm>
                <a:off x="4440296" y="5798654"/>
                <a:ext cx="4064000" cy="181692"/>
              </a:xfrm>
              <a:custGeom>
                <a:avLst/>
                <a:gdLst>
                  <a:gd name="connsiteX0" fmla="*/ 4064000 w 4064000"/>
                  <a:gd name="connsiteY0" fmla="*/ 82857 h 181692"/>
                  <a:gd name="connsiteX1" fmla="*/ 3285067 w 4064000"/>
                  <a:gd name="connsiteY1" fmla="*/ 120487 h 181692"/>
                  <a:gd name="connsiteX2" fmla="*/ 2893719 w 4064000"/>
                  <a:gd name="connsiteY2" fmla="*/ 33939 h 181692"/>
                  <a:gd name="connsiteX3" fmla="*/ 2502371 w 4064000"/>
                  <a:gd name="connsiteY3" fmla="*/ 72 h 181692"/>
                  <a:gd name="connsiteX4" fmla="*/ 1922874 w 4064000"/>
                  <a:gd name="connsiteY4" fmla="*/ 41465 h 181692"/>
                  <a:gd name="connsiteX5" fmla="*/ 1550341 w 4064000"/>
                  <a:gd name="connsiteY5" fmla="*/ 116724 h 181692"/>
                  <a:gd name="connsiteX6" fmla="*/ 1286934 w 4064000"/>
                  <a:gd name="connsiteY6" fmla="*/ 173168 h 181692"/>
                  <a:gd name="connsiteX7" fmla="*/ 590785 w 4064000"/>
                  <a:gd name="connsiteY7" fmla="*/ 173168 h 181692"/>
                  <a:gd name="connsiteX8" fmla="*/ 402637 w 4064000"/>
                  <a:gd name="connsiteY8" fmla="*/ 94146 h 181692"/>
                  <a:gd name="connsiteX9" fmla="*/ 0 w 4064000"/>
                  <a:gd name="connsiteY9" fmla="*/ 146827 h 1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0" h="181692">
                    <a:moveTo>
                      <a:pt x="4064000" y="82857"/>
                    </a:moveTo>
                    <a:cubicBezTo>
                      <a:pt x="3772057" y="105748"/>
                      <a:pt x="3480114" y="128640"/>
                      <a:pt x="3285067" y="120487"/>
                    </a:cubicBezTo>
                    <a:cubicBezTo>
                      <a:pt x="3090020" y="112334"/>
                      <a:pt x="3024168" y="54008"/>
                      <a:pt x="2893719" y="33939"/>
                    </a:cubicBezTo>
                    <a:cubicBezTo>
                      <a:pt x="2763270" y="13870"/>
                      <a:pt x="2664178" y="-1182"/>
                      <a:pt x="2502371" y="72"/>
                    </a:cubicBezTo>
                    <a:cubicBezTo>
                      <a:pt x="2340564" y="1326"/>
                      <a:pt x="2081546" y="22023"/>
                      <a:pt x="1922874" y="41465"/>
                    </a:cubicBezTo>
                    <a:cubicBezTo>
                      <a:pt x="1764202" y="60907"/>
                      <a:pt x="1550341" y="116724"/>
                      <a:pt x="1550341" y="116724"/>
                    </a:cubicBezTo>
                    <a:cubicBezTo>
                      <a:pt x="1444351" y="138674"/>
                      <a:pt x="1446860" y="163761"/>
                      <a:pt x="1286934" y="173168"/>
                    </a:cubicBezTo>
                    <a:cubicBezTo>
                      <a:pt x="1127008" y="182575"/>
                      <a:pt x="738168" y="186338"/>
                      <a:pt x="590785" y="173168"/>
                    </a:cubicBezTo>
                    <a:cubicBezTo>
                      <a:pt x="443402" y="159998"/>
                      <a:pt x="501101" y="98536"/>
                      <a:pt x="402637" y="94146"/>
                    </a:cubicBezTo>
                    <a:cubicBezTo>
                      <a:pt x="304173" y="89756"/>
                      <a:pt x="152086" y="118291"/>
                      <a:pt x="0" y="146827"/>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8"/>
              <p:cNvSpPr/>
              <p:nvPr/>
            </p:nvSpPr>
            <p:spPr>
              <a:xfrm>
                <a:off x="4417719" y="5808522"/>
                <a:ext cx="4143022" cy="257439"/>
              </a:xfrm>
              <a:custGeom>
                <a:avLst/>
                <a:gdLst>
                  <a:gd name="connsiteX0" fmla="*/ 0 w 4143022"/>
                  <a:gd name="connsiteY0" fmla="*/ 72989 h 257439"/>
                  <a:gd name="connsiteX1" fmla="*/ 90311 w 4143022"/>
                  <a:gd name="connsiteY1" fmla="*/ 1493 h 257439"/>
                  <a:gd name="connsiteX2" fmla="*/ 229540 w 4143022"/>
                  <a:gd name="connsiteY2" fmla="*/ 31597 h 257439"/>
                  <a:gd name="connsiteX3" fmla="*/ 402637 w 4143022"/>
                  <a:gd name="connsiteY3" fmla="*/ 114382 h 257439"/>
                  <a:gd name="connsiteX4" fmla="*/ 782696 w 4143022"/>
                  <a:gd name="connsiteY4" fmla="*/ 125671 h 257439"/>
                  <a:gd name="connsiteX5" fmla="*/ 1238014 w 4143022"/>
                  <a:gd name="connsiteY5" fmla="*/ 257374 h 257439"/>
                  <a:gd name="connsiteX6" fmla="*/ 1851377 w 4143022"/>
                  <a:gd name="connsiteY6" fmla="*/ 106856 h 257439"/>
                  <a:gd name="connsiteX7" fmla="*/ 2472266 w 4143022"/>
                  <a:gd name="connsiteY7" fmla="*/ 42885 h 257439"/>
                  <a:gd name="connsiteX8" fmla="*/ 2814696 w 4143022"/>
                  <a:gd name="connsiteY8" fmla="*/ 84278 h 257439"/>
                  <a:gd name="connsiteX9" fmla="*/ 3300118 w 4143022"/>
                  <a:gd name="connsiteY9" fmla="*/ 76752 h 257439"/>
                  <a:gd name="connsiteX10" fmla="*/ 3307644 w 4143022"/>
                  <a:gd name="connsiteY10" fmla="*/ 76752 h 257439"/>
                  <a:gd name="connsiteX11" fmla="*/ 3665125 w 4143022"/>
                  <a:gd name="connsiteY11" fmla="*/ 24071 h 257439"/>
                  <a:gd name="connsiteX12" fmla="*/ 4143022 w 4143022"/>
                  <a:gd name="connsiteY12" fmla="*/ 5256 h 25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3022" h="257439">
                    <a:moveTo>
                      <a:pt x="0" y="72989"/>
                    </a:moveTo>
                    <a:cubicBezTo>
                      <a:pt x="26027" y="40690"/>
                      <a:pt x="52054" y="8392"/>
                      <a:pt x="90311" y="1493"/>
                    </a:cubicBezTo>
                    <a:cubicBezTo>
                      <a:pt x="128568" y="-5406"/>
                      <a:pt x="177486" y="12782"/>
                      <a:pt x="229540" y="31597"/>
                    </a:cubicBezTo>
                    <a:cubicBezTo>
                      <a:pt x="281594" y="50412"/>
                      <a:pt x="310444" y="98703"/>
                      <a:pt x="402637" y="114382"/>
                    </a:cubicBezTo>
                    <a:cubicBezTo>
                      <a:pt x="494830" y="130061"/>
                      <a:pt x="643467" y="101839"/>
                      <a:pt x="782696" y="125671"/>
                    </a:cubicBezTo>
                    <a:cubicBezTo>
                      <a:pt x="921926" y="149503"/>
                      <a:pt x="1059901" y="260510"/>
                      <a:pt x="1238014" y="257374"/>
                    </a:cubicBezTo>
                    <a:cubicBezTo>
                      <a:pt x="1416127" y="254238"/>
                      <a:pt x="1645668" y="142604"/>
                      <a:pt x="1851377" y="106856"/>
                    </a:cubicBezTo>
                    <a:cubicBezTo>
                      <a:pt x="2057086" y="71108"/>
                      <a:pt x="2311713" y="46648"/>
                      <a:pt x="2472266" y="42885"/>
                    </a:cubicBezTo>
                    <a:cubicBezTo>
                      <a:pt x="2632819" y="39122"/>
                      <a:pt x="2676721" y="78634"/>
                      <a:pt x="2814696" y="84278"/>
                    </a:cubicBezTo>
                    <a:cubicBezTo>
                      <a:pt x="2952671" y="89923"/>
                      <a:pt x="3300118" y="76752"/>
                      <a:pt x="3300118" y="76752"/>
                    </a:cubicBezTo>
                    <a:cubicBezTo>
                      <a:pt x="3382276" y="75498"/>
                      <a:pt x="3307644" y="76752"/>
                      <a:pt x="3307644" y="76752"/>
                    </a:cubicBezTo>
                    <a:cubicBezTo>
                      <a:pt x="3368478" y="67972"/>
                      <a:pt x="3525895" y="35987"/>
                      <a:pt x="3665125" y="24071"/>
                    </a:cubicBezTo>
                    <a:cubicBezTo>
                      <a:pt x="3804355" y="12155"/>
                      <a:pt x="3973688" y="8705"/>
                      <a:pt x="4143022" y="5256"/>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p:cNvSpPr/>
              <p:nvPr/>
            </p:nvSpPr>
            <p:spPr>
              <a:xfrm>
                <a:off x="6710981" y="5520267"/>
                <a:ext cx="1785789" cy="452071"/>
              </a:xfrm>
              <a:custGeom>
                <a:avLst/>
                <a:gdLst>
                  <a:gd name="connsiteX0" fmla="*/ 1785789 w 1785789"/>
                  <a:gd name="connsiteY0" fmla="*/ 410163 h 452071"/>
                  <a:gd name="connsiteX1" fmla="*/ 792367 w 1785789"/>
                  <a:gd name="connsiteY1" fmla="*/ 440266 h 452071"/>
                  <a:gd name="connsiteX2" fmla="*/ 295656 w 1785789"/>
                  <a:gd name="connsiteY2" fmla="*/ 237066 h 452071"/>
                  <a:gd name="connsiteX3" fmla="*/ 20960 w 1785789"/>
                  <a:gd name="connsiteY3" fmla="*/ 112889 h 452071"/>
                  <a:gd name="connsiteX4" fmla="*/ 39775 w 1785789"/>
                  <a:gd name="connsiteY4" fmla="*/ 0 h 452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9" h="452071">
                    <a:moveTo>
                      <a:pt x="1785789" y="410163"/>
                    </a:moveTo>
                    <a:cubicBezTo>
                      <a:pt x="1413255" y="439639"/>
                      <a:pt x="1040722" y="469115"/>
                      <a:pt x="792367" y="440266"/>
                    </a:cubicBezTo>
                    <a:cubicBezTo>
                      <a:pt x="544012" y="411417"/>
                      <a:pt x="424224" y="291629"/>
                      <a:pt x="295656" y="237066"/>
                    </a:cubicBezTo>
                    <a:cubicBezTo>
                      <a:pt x="167088" y="182503"/>
                      <a:pt x="63607" y="152400"/>
                      <a:pt x="20960" y="112889"/>
                    </a:cubicBezTo>
                    <a:cubicBezTo>
                      <a:pt x="-21687" y="73378"/>
                      <a:pt x="9044" y="36689"/>
                      <a:pt x="39775" y="0"/>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0"/>
              <p:cNvSpPr/>
              <p:nvPr/>
            </p:nvSpPr>
            <p:spPr>
              <a:xfrm>
                <a:off x="5452533" y="5572948"/>
                <a:ext cx="1640652" cy="459207"/>
              </a:xfrm>
              <a:custGeom>
                <a:avLst/>
                <a:gdLst>
                  <a:gd name="connsiteX0" fmla="*/ 0 w 1640652"/>
                  <a:gd name="connsiteY0" fmla="*/ 346193 h 459207"/>
                  <a:gd name="connsiteX1" fmla="*/ 402637 w 1640652"/>
                  <a:gd name="connsiteY1" fmla="*/ 391348 h 459207"/>
                  <a:gd name="connsiteX2" fmla="*/ 801511 w 1640652"/>
                  <a:gd name="connsiteY2" fmla="*/ 459082 h 459207"/>
                  <a:gd name="connsiteX3" fmla="*/ 1350904 w 1640652"/>
                  <a:gd name="connsiteY3" fmla="*/ 406400 h 459207"/>
                  <a:gd name="connsiteX4" fmla="*/ 1572919 w 1640652"/>
                  <a:gd name="connsiteY4" fmla="*/ 342430 h 459207"/>
                  <a:gd name="connsiteX5" fmla="*/ 1640652 w 1640652"/>
                  <a:gd name="connsiteY5" fmla="*/ 0 h 4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0652" h="459207">
                    <a:moveTo>
                      <a:pt x="0" y="346193"/>
                    </a:moveTo>
                    <a:cubicBezTo>
                      <a:pt x="134526" y="359363"/>
                      <a:pt x="269052" y="372533"/>
                      <a:pt x="402637" y="391348"/>
                    </a:cubicBezTo>
                    <a:cubicBezTo>
                      <a:pt x="536222" y="410163"/>
                      <a:pt x="643467" y="456573"/>
                      <a:pt x="801511" y="459082"/>
                    </a:cubicBezTo>
                    <a:cubicBezTo>
                      <a:pt x="959555" y="461591"/>
                      <a:pt x="1222336" y="425842"/>
                      <a:pt x="1350904" y="406400"/>
                    </a:cubicBezTo>
                    <a:cubicBezTo>
                      <a:pt x="1479472" y="386958"/>
                      <a:pt x="1524628" y="410163"/>
                      <a:pt x="1572919" y="342430"/>
                    </a:cubicBezTo>
                    <a:cubicBezTo>
                      <a:pt x="1621210" y="274697"/>
                      <a:pt x="1630931" y="137348"/>
                      <a:pt x="1640652" y="0"/>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6959436" y="4984808"/>
                <a:ext cx="255353" cy="49422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Diamond 22"/>
              <p:cNvSpPr/>
              <p:nvPr/>
            </p:nvSpPr>
            <p:spPr>
              <a:xfrm>
                <a:off x="6959436" y="5359712"/>
                <a:ext cx="255353" cy="238634"/>
              </a:xfrm>
              <a:prstGeom prst="diamond">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p:cNvSpPr/>
              <p:nvPr/>
            </p:nvSpPr>
            <p:spPr>
              <a:xfrm>
                <a:off x="6148200" y="3995439"/>
                <a:ext cx="1877823" cy="1238250"/>
              </a:xfrm>
              <a:prstGeom prst="ellipse">
                <a:avLst/>
              </a:prstGeom>
              <a:solidFill>
                <a:srgbClr val="843874"/>
              </a:solidFill>
              <a:ln>
                <a:solidFill>
                  <a:srgbClr val="7E3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Trombocit</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grpSp>
        <p:sp>
          <p:nvSpPr>
            <p:cNvPr id="8" name="TextBox 7">
              <a:extLst>
                <a:ext uri="{FF2B5EF4-FFF2-40B4-BE49-F238E27FC236}">
                  <a16:creationId xmlns:a16="http://schemas.microsoft.com/office/drawing/2014/main" id="{079BC702-9B13-44E5-83DB-6C739C6074A4}"/>
                </a:ext>
              </a:extLst>
            </p:cNvPr>
            <p:cNvSpPr txBox="1"/>
            <p:nvPr/>
          </p:nvSpPr>
          <p:spPr>
            <a:xfrm>
              <a:off x="4035920" y="6364125"/>
              <a:ext cx="124162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Endotel</a:t>
              </a:r>
            </a:p>
          </p:txBody>
        </p:sp>
        <p:sp>
          <p:nvSpPr>
            <p:cNvPr id="9" name="TextBox 8">
              <a:extLst>
                <a:ext uri="{FF2B5EF4-FFF2-40B4-BE49-F238E27FC236}">
                  <a16:creationId xmlns:a16="http://schemas.microsoft.com/office/drawing/2014/main" id="{079BC702-9B13-44E5-83DB-6C739C6074A4}"/>
                </a:ext>
              </a:extLst>
            </p:cNvPr>
            <p:cNvSpPr txBox="1"/>
            <p:nvPr/>
          </p:nvSpPr>
          <p:spPr>
            <a:xfrm>
              <a:off x="5099210" y="6364125"/>
              <a:ext cx="124162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Kolagen</a:t>
              </a:r>
            </a:p>
          </p:txBody>
        </p:sp>
        <p:sp>
          <p:nvSpPr>
            <p:cNvPr id="10" name="TextBox 9">
              <a:extLst>
                <a:ext uri="{FF2B5EF4-FFF2-40B4-BE49-F238E27FC236}">
                  <a16:creationId xmlns:a16="http://schemas.microsoft.com/office/drawing/2014/main" id="{079BC702-9B13-44E5-83DB-6C739C6074A4}"/>
                </a:ext>
              </a:extLst>
            </p:cNvPr>
            <p:cNvSpPr txBox="1"/>
            <p:nvPr/>
          </p:nvSpPr>
          <p:spPr>
            <a:xfrm>
              <a:off x="5796368" y="6364125"/>
              <a:ext cx="269094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srgbClr val="FF0000"/>
                  </a:solidFill>
                  <a:effectLst/>
                  <a:uLnTx/>
                  <a:uFillTx/>
                  <a:latin typeface="Garamond" panose="02020404030301010803" pitchFamily="18" charset="0"/>
                  <a:ea typeface="+mn-ea"/>
                  <a:cs typeface="+mn-cs"/>
                </a:rPr>
                <a:t>Von Willebrand-ov faktor</a:t>
              </a:r>
            </a:p>
          </p:txBody>
        </p:sp>
        <p:cxnSp>
          <p:nvCxnSpPr>
            <p:cNvPr id="11" name="Straight Arrow Connector 10"/>
            <p:cNvCxnSpPr>
              <a:stCxn id="8" idx="0"/>
            </p:cNvCxnSpPr>
            <p:nvPr/>
          </p:nvCxnSpPr>
          <p:spPr>
            <a:xfrm flipH="1" flipV="1">
              <a:off x="4652962" y="5681756"/>
              <a:ext cx="3771" cy="6823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777890" y="5991062"/>
              <a:ext cx="1" cy="373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075385" y="5561187"/>
              <a:ext cx="3770" cy="8029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0417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a:extLst>
              <a:ext uri="{FF2B5EF4-FFF2-40B4-BE49-F238E27FC236}">
                <a16:creationId xmlns:a16="http://schemas.microsoft.com/office/drawing/2014/main" id="{8A51B170-1A9B-4F90-ADE5-0344D787DA6F}"/>
              </a:ext>
            </a:extLst>
          </p:cNvPr>
          <p:cNvSpPr/>
          <p:nvPr/>
        </p:nvSpPr>
        <p:spPr>
          <a:xfrm>
            <a:off x="390525" y="258520"/>
            <a:ext cx="8277225" cy="533400"/>
          </a:xfrm>
          <a:prstGeom prst="roundRect">
            <a:avLst/>
          </a:prstGeom>
          <a:solidFill>
            <a:srgbClr val="7E7559"/>
          </a:solidFill>
          <a:ln>
            <a:solidFill>
              <a:srgbClr val="7E7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600" b="1" i="0" u="none" strike="noStrike" kern="1200" cap="none" spc="0" normalizeH="0" baseline="0" noProof="0" dirty="0">
                <a:ln>
                  <a:noFill/>
                </a:ln>
                <a:solidFill>
                  <a:prstClr val="white"/>
                </a:solidFill>
                <a:effectLst/>
                <a:uLnTx/>
                <a:uFillTx/>
                <a:latin typeface="Garamond" pitchFamily="18" charset="0"/>
                <a:ea typeface="+mn-ea"/>
                <a:cs typeface="+mn-cs"/>
              </a:rPr>
              <a:t>2</a:t>
            </a:r>
            <a:r>
              <a:rPr kumimoji="0" lang="sr-Latn-RS" sz="2600" b="1" i="0" u="none" strike="noStrike" kern="1200" cap="none" spc="0" normalizeH="0" baseline="0" noProof="0" dirty="0" smtClean="0">
                <a:ln>
                  <a:noFill/>
                </a:ln>
                <a:solidFill>
                  <a:prstClr val="white"/>
                </a:solidFill>
                <a:effectLst/>
                <a:uLnTx/>
                <a:uFillTx/>
                <a:latin typeface="Garamond" pitchFamily="18" charset="0"/>
                <a:ea typeface="+mn-ea"/>
                <a:cs typeface="+mn-cs"/>
              </a:rPr>
              <a:t>. Stvaranje trombocitnog čepa (primarnog koaguluma)</a:t>
            </a:r>
            <a:endParaRPr kumimoji="0" lang="en-US" sz="2600" b="1" i="0" u="none" strike="noStrike" kern="1200" cap="none" spc="0" normalizeH="0" baseline="0" noProof="0" dirty="0">
              <a:ln>
                <a:noFill/>
              </a:ln>
              <a:solidFill>
                <a:prstClr val="white"/>
              </a:solidFill>
              <a:effectLst/>
              <a:uLnTx/>
              <a:uFillTx/>
              <a:latin typeface="Garamond" pitchFamily="18" charset="0"/>
              <a:ea typeface="+mn-ea"/>
              <a:cs typeface="+mn-cs"/>
            </a:endParaRPr>
          </a:p>
        </p:txBody>
      </p:sp>
      <p:grpSp>
        <p:nvGrpSpPr>
          <p:cNvPr id="81" name="Group 80"/>
          <p:cNvGrpSpPr/>
          <p:nvPr/>
        </p:nvGrpSpPr>
        <p:grpSpPr>
          <a:xfrm>
            <a:off x="20598" y="2863754"/>
            <a:ext cx="6949369" cy="3764740"/>
            <a:chOff x="20598" y="2863754"/>
            <a:chExt cx="6949369" cy="3764740"/>
          </a:xfrm>
        </p:grpSpPr>
        <p:grpSp>
          <p:nvGrpSpPr>
            <p:cNvPr id="75" name="Group 74"/>
            <p:cNvGrpSpPr/>
            <p:nvPr/>
          </p:nvGrpSpPr>
          <p:grpSpPr>
            <a:xfrm>
              <a:off x="20598" y="2863754"/>
              <a:ext cx="6900456" cy="3764740"/>
              <a:chOff x="-133907" y="2961725"/>
              <a:chExt cx="6900456" cy="3764740"/>
            </a:xfrm>
          </p:grpSpPr>
          <p:grpSp>
            <p:nvGrpSpPr>
              <p:cNvPr id="48" name="Group 47"/>
              <p:cNvGrpSpPr/>
              <p:nvPr/>
            </p:nvGrpSpPr>
            <p:grpSpPr>
              <a:xfrm>
                <a:off x="265944" y="5016770"/>
                <a:ext cx="1503485" cy="367088"/>
                <a:chOff x="4838700" y="4984808"/>
                <a:chExt cx="971550" cy="180975"/>
              </a:xfrm>
            </p:grpSpPr>
            <p:sp>
              <p:nvSpPr>
                <p:cNvPr id="63" name="Flowchart: Terminator 62"/>
                <p:cNvSpPr/>
                <p:nvPr/>
              </p:nvSpPr>
              <p:spPr>
                <a:xfrm>
                  <a:off x="4838700" y="4984808"/>
                  <a:ext cx="971550" cy="180975"/>
                </a:xfrm>
                <a:prstGeom prst="flowChartTerminator">
                  <a:avLst/>
                </a:prstGeom>
                <a:solidFill>
                  <a:srgbClr val="FAC9BE"/>
                </a:solidFill>
                <a:ln>
                  <a:solidFill>
                    <a:srgbClr val="CF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Oval 63"/>
                <p:cNvSpPr/>
                <p:nvPr/>
              </p:nvSpPr>
              <p:spPr>
                <a:xfrm>
                  <a:off x="5232232" y="5037863"/>
                  <a:ext cx="184485" cy="748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9" name="Group 48"/>
              <p:cNvGrpSpPr/>
              <p:nvPr/>
            </p:nvGrpSpPr>
            <p:grpSpPr>
              <a:xfrm>
                <a:off x="4724542" y="5005850"/>
                <a:ext cx="1516290" cy="367085"/>
                <a:chOff x="4838700" y="4984808"/>
                <a:chExt cx="971550" cy="180975"/>
              </a:xfrm>
            </p:grpSpPr>
            <p:sp>
              <p:nvSpPr>
                <p:cNvPr id="61" name="Flowchart: Terminator 60"/>
                <p:cNvSpPr/>
                <p:nvPr/>
              </p:nvSpPr>
              <p:spPr>
                <a:xfrm>
                  <a:off x="4838700" y="4984808"/>
                  <a:ext cx="971550" cy="180975"/>
                </a:xfrm>
                <a:prstGeom prst="flowChartTerminator">
                  <a:avLst/>
                </a:prstGeom>
                <a:solidFill>
                  <a:srgbClr val="FAC9BE"/>
                </a:solidFill>
                <a:ln>
                  <a:solidFill>
                    <a:srgbClr val="CF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Oval 61"/>
                <p:cNvSpPr/>
                <p:nvPr/>
              </p:nvSpPr>
              <p:spPr>
                <a:xfrm>
                  <a:off x="5232232" y="5037863"/>
                  <a:ext cx="184485" cy="748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0" name="Group 49"/>
              <p:cNvGrpSpPr/>
              <p:nvPr/>
            </p:nvGrpSpPr>
            <p:grpSpPr>
              <a:xfrm>
                <a:off x="1769877" y="5016770"/>
                <a:ext cx="1610526" cy="367086"/>
                <a:chOff x="4838700" y="4984808"/>
                <a:chExt cx="971550" cy="180975"/>
              </a:xfrm>
            </p:grpSpPr>
            <p:sp>
              <p:nvSpPr>
                <p:cNvPr id="59" name="Flowchart: Terminator 58"/>
                <p:cNvSpPr/>
                <p:nvPr/>
              </p:nvSpPr>
              <p:spPr>
                <a:xfrm>
                  <a:off x="4838700" y="4984808"/>
                  <a:ext cx="971550" cy="180975"/>
                </a:xfrm>
                <a:prstGeom prst="flowChartTerminator">
                  <a:avLst/>
                </a:prstGeom>
                <a:solidFill>
                  <a:srgbClr val="FAC9BE"/>
                </a:solidFill>
                <a:ln>
                  <a:solidFill>
                    <a:srgbClr val="CF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p:cNvSpPr/>
                <p:nvPr/>
              </p:nvSpPr>
              <p:spPr>
                <a:xfrm>
                  <a:off x="5232232" y="5037863"/>
                  <a:ext cx="184485" cy="748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1" name="Freeform 50"/>
              <p:cNvSpPr/>
              <p:nvPr/>
            </p:nvSpPr>
            <p:spPr>
              <a:xfrm>
                <a:off x="438783" y="5082294"/>
                <a:ext cx="4112920" cy="628144"/>
              </a:xfrm>
              <a:custGeom>
                <a:avLst/>
                <a:gdLst>
                  <a:gd name="connsiteX0" fmla="*/ 2893718 w 2893718"/>
                  <a:gd name="connsiteY0" fmla="*/ 0 h 432866"/>
                  <a:gd name="connsiteX1" fmla="*/ 2713096 w 2893718"/>
                  <a:gd name="connsiteY1" fmla="*/ 218252 h 432866"/>
                  <a:gd name="connsiteX2" fmla="*/ 2359377 w 2893718"/>
                  <a:gd name="connsiteY2" fmla="*/ 361245 h 432866"/>
                  <a:gd name="connsiteX3" fmla="*/ 1693333 w 2893718"/>
                  <a:gd name="connsiteY3" fmla="*/ 406400 h 432866"/>
                  <a:gd name="connsiteX4" fmla="*/ 1038577 w 2893718"/>
                  <a:gd name="connsiteY4" fmla="*/ 323615 h 432866"/>
                  <a:gd name="connsiteX5" fmla="*/ 613363 w 2893718"/>
                  <a:gd name="connsiteY5" fmla="*/ 361245 h 432866"/>
                  <a:gd name="connsiteX6" fmla="*/ 327377 w 2893718"/>
                  <a:gd name="connsiteY6" fmla="*/ 432741 h 432866"/>
                  <a:gd name="connsiteX7" fmla="*/ 0 w 2893718"/>
                  <a:gd name="connsiteY7" fmla="*/ 342430 h 43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3718" h="432866">
                    <a:moveTo>
                      <a:pt x="2893718" y="0"/>
                    </a:moveTo>
                    <a:cubicBezTo>
                      <a:pt x="2847935" y="79022"/>
                      <a:pt x="2802153" y="158045"/>
                      <a:pt x="2713096" y="218252"/>
                    </a:cubicBezTo>
                    <a:cubicBezTo>
                      <a:pt x="2624039" y="278459"/>
                      <a:pt x="2529337" y="329887"/>
                      <a:pt x="2359377" y="361245"/>
                    </a:cubicBezTo>
                    <a:cubicBezTo>
                      <a:pt x="2189417" y="392603"/>
                      <a:pt x="1913466" y="412672"/>
                      <a:pt x="1693333" y="406400"/>
                    </a:cubicBezTo>
                    <a:cubicBezTo>
                      <a:pt x="1473200" y="400128"/>
                      <a:pt x="1218572" y="331141"/>
                      <a:pt x="1038577" y="323615"/>
                    </a:cubicBezTo>
                    <a:cubicBezTo>
                      <a:pt x="858582" y="316089"/>
                      <a:pt x="731896" y="343057"/>
                      <a:pt x="613363" y="361245"/>
                    </a:cubicBezTo>
                    <a:cubicBezTo>
                      <a:pt x="494830" y="379433"/>
                      <a:pt x="429604" y="435877"/>
                      <a:pt x="327377" y="432741"/>
                    </a:cubicBezTo>
                    <a:cubicBezTo>
                      <a:pt x="225150" y="429605"/>
                      <a:pt x="112575" y="386017"/>
                      <a:pt x="0" y="342430"/>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reeform 51"/>
              <p:cNvSpPr/>
              <p:nvPr/>
            </p:nvSpPr>
            <p:spPr>
              <a:xfrm>
                <a:off x="337162" y="5448047"/>
                <a:ext cx="5776273" cy="263658"/>
              </a:xfrm>
              <a:custGeom>
                <a:avLst/>
                <a:gdLst>
                  <a:gd name="connsiteX0" fmla="*/ 4064000 w 4064000"/>
                  <a:gd name="connsiteY0" fmla="*/ 82857 h 181692"/>
                  <a:gd name="connsiteX1" fmla="*/ 3285067 w 4064000"/>
                  <a:gd name="connsiteY1" fmla="*/ 120487 h 181692"/>
                  <a:gd name="connsiteX2" fmla="*/ 2893719 w 4064000"/>
                  <a:gd name="connsiteY2" fmla="*/ 33939 h 181692"/>
                  <a:gd name="connsiteX3" fmla="*/ 2502371 w 4064000"/>
                  <a:gd name="connsiteY3" fmla="*/ 72 h 181692"/>
                  <a:gd name="connsiteX4" fmla="*/ 1922874 w 4064000"/>
                  <a:gd name="connsiteY4" fmla="*/ 41465 h 181692"/>
                  <a:gd name="connsiteX5" fmla="*/ 1550341 w 4064000"/>
                  <a:gd name="connsiteY5" fmla="*/ 116724 h 181692"/>
                  <a:gd name="connsiteX6" fmla="*/ 1286934 w 4064000"/>
                  <a:gd name="connsiteY6" fmla="*/ 173168 h 181692"/>
                  <a:gd name="connsiteX7" fmla="*/ 590785 w 4064000"/>
                  <a:gd name="connsiteY7" fmla="*/ 173168 h 181692"/>
                  <a:gd name="connsiteX8" fmla="*/ 402637 w 4064000"/>
                  <a:gd name="connsiteY8" fmla="*/ 94146 h 181692"/>
                  <a:gd name="connsiteX9" fmla="*/ 0 w 4064000"/>
                  <a:gd name="connsiteY9" fmla="*/ 146827 h 1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0" h="181692">
                    <a:moveTo>
                      <a:pt x="4064000" y="82857"/>
                    </a:moveTo>
                    <a:cubicBezTo>
                      <a:pt x="3772057" y="105748"/>
                      <a:pt x="3480114" y="128640"/>
                      <a:pt x="3285067" y="120487"/>
                    </a:cubicBezTo>
                    <a:cubicBezTo>
                      <a:pt x="3090020" y="112334"/>
                      <a:pt x="3024168" y="54008"/>
                      <a:pt x="2893719" y="33939"/>
                    </a:cubicBezTo>
                    <a:cubicBezTo>
                      <a:pt x="2763270" y="13870"/>
                      <a:pt x="2664178" y="-1182"/>
                      <a:pt x="2502371" y="72"/>
                    </a:cubicBezTo>
                    <a:cubicBezTo>
                      <a:pt x="2340564" y="1326"/>
                      <a:pt x="2081546" y="22023"/>
                      <a:pt x="1922874" y="41465"/>
                    </a:cubicBezTo>
                    <a:cubicBezTo>
                      <a:pt x="1764202" y="60907"/>
                      <a:pt x="1550341" y="116724"/>
                      <a:pt x="1550341" y="116724"/>
                    </a:cubicBezTo>
                    <a:cubicBezTo>
                      <a:pt x="1444351" y="138674"/>
                      <a:pt x="1446860" y="163761"/>
                      <a:pt x="1286934" y="173168"/>
                    </a:cubicBezTo>
                    <a:cubicBezTo>
                      <a:pt x="1127008" y="182575"/>
                      <a:pt x="738168" y="186338"/>
                      <a:pt x="590785" y="173168"/>
                    </a:cubicBezTo>
                    <a:cubicBezTo>
                      <a:pt x="443402" y="159998"/>
                      <a:pt x="501101" y="98536"/>
                      <a:pt x="402637" y="94146"/>
                    </a:cubicBezTo>
                    <a:cubicBezTo>
                      <a:pt x="304173" y="89756"/>
                      <a:pt x="152086" y="118291"/>
                      <a:pt x="0" y="146827"/>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reeform 52"/>
              <p:cNvSpPr/>
              <p:nvPr/>
            </p:nvSpPr>
            <p:spPr>
              <a:xfrm>
                <a:off x="305073" y="5462367"/>
                <a:ext cx="5888589" cy="373577"/>
              </a:xfrm>
              <a:custGeom>
                <a:avLst/>
                <a:gdLst>
                  <a:gd name="connsiteX0" fmla="*/ 0 w 4143022"/>
                  <a:gd name="connsiteY0" fmla="*/ 72989 h 257439"/>
                  <a:gd name="connsiteX1" fmla="*/ 90311 w 4143022"/>
                  <a:gd name="connsiteY1" fmla="*/ 1493 h 257439"/>
                  <a:gd name="connsiteX2" fmla="*/ 229540 w 4143022"/>
                  <a:gd name="connsiteY2" fmla="*/ 31597 h 257439"/>
                  <a:gd name="connsiteX3" fmla="*/ 402637 w 4143022"/>
                  <a:gd name="connsiteY3" fmla="*/ 114382 h 257439"/>
                  <a:gd name="connsiteX4" fmla="*/ 782696 w 4143022"/>
                  <a:gd name="connsiteY4" fmla="*/ 125671 h 257439"/>
                  <a:gd name="connsiteX5" fmla="*/ 1238014 w 4143022"/>
                  <a:gd name="connsiteY5" fmla="*/ 257374 h 257439"/>
                  <a:gd name="connsiteX6" fmla="*/ 1851377 w 4143022"/>
                  <a:gd name="connsiteY6" fmla="*/ 106856 h 257439"/>
                  <a:gd name="connsiteX7" fmla="*/ 2472266 w 4143022"/>
                  <a:gd name="connsiteY7" fmla="*/ 42885 h 257439"/>
                  <a:gd name="connsiteX8" fmla="*/ 2814696 w 4143022"/>
                  <a:gd name="connsiteY8" fmla="*/ 84278 h 257439"/>
                  <a:gd name="connsiteX9" fmla="*/ 3300118 w 4143022"/>
                  <a:gd name="connsiteY9" fmla="*/ 76752 h 257439"/>
                  <a:gd name="connsiteX10" fmla="*/ 3307644 w 4143022"/>
                  <a:gd name="connsiteY10" fmla="*/ 76752 h 257439"/>
                  <a:gd name="connsiteX11" fmla="*/ 3665125 w 4143022"/>
                  <a:gd name="connsiteY11" fmla="*/ 24071 h 257439"/>
                  <a:gd name="connsiteX12" fmla="*/ 4143022 w 4143022"/>
                  <a:gd name="connsiteY12" fmla="*/ 5256 h 25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3022" h="257439">
                    <a:moveTo>
                      <a:pt x="0" y="72989"/>
                    </a:moveTo>
                    <a:cubicBezTo>
                      <a:pt x="26027" y="40690"/>
                      <a:pt x="52054" y="8392"/>
                      <a:pt x="90311" y="1493"/>
                    </a:cubicBezTo>
                    <a:cubicBezTo>
                      <a:pt x="128568" y="-5406"/>
                      <a:pt x="177486" y="12782"/>
                      <a:pt x="229540" y="31597"/>
                    </a:cubicBezTo>
                    <a:cubicBezTo>
                      <a:pt x="281594" y="50412"/>
                      <a:pt x="310444" y="98703"/>
                      <a:pt x="402637" y="114382"/>
                    </a:cubicBezTo>
                    <a:cubicBezTo>
                      <a:pt x="494830" y="130061"/>
                      <a:pt x="643467" y="101839"/>
                      <a:pt x="782696" y="125671"/>
                    </a:cubicBezTo>
                    <a:cubicBezTo>
                      <a:pt x="921926" y="149503"/>
                      <a:pt x="1059901" y="260510"/>
                      <a:pt x="1238014" y="257374"/>
                    </a:cubicBezTo>
                    <a:cubicBezTo>
                      <a:pt x="1416127" y="254238"/>
                      <a:pt x="1645668" y="142604"/>
                      <a:pt x="1851377" y="106856"/>
                    </a:cubicBezTo>
                    <a:cubicBezTo>
                      <a:pt x="2057086" y="71108"/>
                      <a:pt x="2311713" y="46648"/>
                      <a:pt x="2472266" y="42885"/>
                    </a:cubicBezTo>
                    <a:cubicBezTo>
                      <a:pt x="2632819" y="39122"/>
                      <a:pt x="2676721" y="78634"/>
                      <a:pt x="2814696" y="84278"/>
                    </a:cubicBezTo>
                    <a:cubicBezTo>
                      <a:pt x="2952671" y="89923"/>
                      <a:pt x="3300118" y="76752"/>
                      <a:pt x="3300118" y="76752"/>
                    </a:cubicBezTo>
                    <a:cubicBezTo>
                      <a:pt x="3382276" y="75498"/>
                      <a:pt x="3307644" y="76752"/>
                      <a:pt x="3307644" y="76752"/>
                    </a:cubicBezTo>
                    <a:cubicBezTo>
                      <a:pt x="3368478" y="67972"/>
                      <a:pt x="3525895" y="35987"/>
                      <a:pt x="3665125" y="24071"/>
                    </a:cubicBezTo>
                    <a:cubicBezTo>
                      <a:pt x="3804355" y="12155"/>
                      <a:pt x="3973688" y="8705"/>
                      <a:pt x="4143022" y="5256"/>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53"/>
              <p:cNvSpPr/>
              <p:nvPr/>
            </p:nvSpPr>
            <p:spPr>
              <a:xfrm>
                <a:off x="3564548" y="5044072"/>
                <a:ext cx="2538190" cy="656013"/>
              </a:xfrm>
              <a:custGeom>
                <a:avLst/>
                <a:gdLst>
                  <a:gd name="connsiteX0" fmla="*/ 1785789 w 1785789"/>
                  <a:gd name="connsiteY0" fmla="*/ 410163 h 452071"/>
                  <a:gd name="connsiteX1" fmla="*/ 792367 w 1785789"/>
                  <a:gd name="connsiteY1" fmla="*/ 440266 h 452071"/>
                  <a:gd name="connsiteX2" fmla="*/ 295656 w 1785789"/>
                  <a:gd name="connsiteY2" fmla="*/ 237066 h 452071"/>
                  <a:gd name="connsiteX3" fmla="*/ 20960 w 1785789"/>
                  <a:gd name="connsiteY3" fmla="*/ 112889 h 452071"/>
                  <a:gd name="connsiteX4" fmla="*/ 39775 w 1785789"/>
                  <a:gd name="connsiteY4" fmla="*/ 0 h 452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9" h="452071">
                    <a:moveTo>
                      <a:pt x="1785789" y="410163"/>
                    </a:moveTo>
                    <a:cubicBezTo>
                      <a:pt x="1413255" y="439639"/>
                      <a:pt x="1040722" y="469115"/>
                      <a:pt x="792367" y="440266"/>
                    </a:cubicBezTo>
                    <a:cubicBezTo>
                      <a:pt x="544012" y="411417"/>
                      <a:pt x="424224" y="291629"/>
                      <a:pt x="295656" y="237066"/>
                    </a:cubicBezTo>
                    <a:cubicBezTo>
                      <a:pt x="167088" y="182503"/>
                      <a:pt x="63607" y="152400"/>
                      <a:pt x="20960" y="112889"/>
                    </a:cubicBezTo>
                    <a:cubicBezTo>
                      <a:pt x="-21687" y="73378"/>
                      <a:pt x="9044" y="36689"/>
                      <a:pt x="39775" y="0"/>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reeform 54"/>
              <p:cNvSpPr/>
              <p:nvPr/>
            </p:nvSpPr>
            <p:spPr>
              <a:xfrm>
                <a:off x="1775882" y="5120519"/>
                <a:ext cx="2331903" cy="666368"/>
              </a:xfrm>
              <a:custGeom>
                <a:avLst/>
                <a:gdLst>
                  <a:gd name="connsiteX0" fmla="*/ 0 w 1640652"/>
                  <a:gd name="connsiteY0" fmla="*/ 346193 h 459207"/>
                  <a:gd name="connsiteX1" fmla="*/ 402637 w 1640652"/>
                  <a:gd name="connsiteY1" fmla="*/ 391348 h 459207"/>
                  <a:gd name="connsiteX2" fmla="*/ 801511 w 1640652"/>
                  <a:gd name="connsiteY2" fmla="*/ 459082 h 459207"/>
                  <a:gd name="connsiteX3" fmla="*/ 1350904 w 1640652"/>
                  <a:gd name="connsiteY3" fmla="*/ 406400 h 459207"/>
                  <a:gd name="connsiteX4" fmla="*/ 1572919 w 1640652"/>
                  <a:gd name="connsiteY4" fmla="*/ 342430 h 459207"/>
                  <a:gd name="connsiteX5" fmla="*/ 1640652 w 1640652"/>
                  <a:gd name="connsiteY5" fmla="*/ 0 h 4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0652" h="459207">
                    <a:moveTo>
                      <a:pt x="0" y="346193"/>
                    </a:moveTo>
                    <a:cubicBezTo>
                      <a:pt x="134526" y="359363"/>
                      <a:pt x="269052" y="372533"/>
                      <a:pt x="402637" y="391348"/>
                    </a:cubicBezTo>
                    <a:cubicBezTo>
                      <a:pt x="536222" y="410163"/>
                      <a:pt x="643467" y="456573"/>
                      <a:pt x="801511" y="459082"/>
                    </a:cubicBezTo>
                    <a:cubicBezTo>
                      <a:pt x="959555" y="461591"/>
                      <a:pt x="1222336" y="425842"/>
                      <a:pt x="1350904" y="406400"/>
                    </a:cubicBezTo>
                    <a:cubicBezTo>
                      <a:pt x="1479472" y="386958"/>
                      <a:pt x="1524628" y="410163"/>
                      <a:pt x="1572919" y="342430"/>
                    </a:cubicBezTo>
                    <a:cubicBezTo>
                      <a:pt x="1621210" y="274697"/>
                      <a:pt x="1630931" y="137348"/>
                      <a:pt x="1640652" y="0"/>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p:cNvSpPr/>
              <p:nvPr/>
            </p:nvSpPr>
            <p:spPr>
              <a:xfrm>
                <a:off x="3917684" y="4267052"/>
                <a:ext cx="362940" cy="71717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Diamond 56"/>
              <p:cNvSpPr/>
              <p:nvPr/>
            </p:nvSpPr>
            <p:spPr>
              <a:xfrm>
                <a:off x="3917684" y="4811086"/>
                <a:ext cx="362940" cy="346289"/>
              </a:xfrm>
              <a:prstGeom prst="diamond">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079BC702-9B13-44E5-83DB-6C739C6074A4}"/>
                  </a:ext>
                </a:extLst>
              </p:cNvPr>
              <p:cNvSpPr txBox="1"/>
              <p:nvPr/>
            </p:nvSpPr>
            <p:spPr>
              <a:xfrm>
                <a:off x="-133907" y="6190517"/>
                <a:ext cx="1764755" cy="5359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Endotel</a:t>
                </a:r>
              </a:p>
            </p:txBody>
          </p:sp>
          <p:sp>
            <p:nvSpPr>
              <p:cNvPr id="43" name="TextBox 42">
                <a:extLst>
                  <a:ext uri="{FF2B5EF4-FFF2-40B4-BE49-F238E27FC236}">
                    <a16:creationId xmlns:a16="http://schemas.microsoft.com/office/drawing/2014/main" id="{079BC702-9B13-44E5-83DB-6C739C6074A4}"/>
                  </a:ext>
                </a:extLst>
              </p:cNvPr>
              <p:cNvSpPr txBox="1"/>
              <p:nvPr/>
            </p:nvSpPr>
            <p:spPr>
              <a:xfrm>
                <a:off x="1377376" y="6190517"/>
                <a:ext cx="1764755" cy="5359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Kolagen</a:t>
                </a:r>
              </a:p>
            </p:txBody>
          </p:sp>
          <p:sp>
            <p:nvSpPr>
              <p:cNvPr id="44" name="TextBox 43">
                <a:extLst>
                  <a:ext uri="{FF2B5EF4-FFF2-40B4-BE49-F238E27FC236}">
                    <a16:creationId xmlns:a16="http://schemas.microsoft.com/office/drawing/2014/main" id="{079BC702-9B13-44E5-83DB-6C739C6074A4}"/>
                  </a:ext>
                </a:extLst>
              </p:cNvPr>
              <p:cNvSpPr txBox="1"/>
              <p:nvPr/>
            </p:nvSpPr>
            <p:spPr>
              <a:xfrm>
                <a:off x="2941833" y="6190517"/>
                <a:ext cx="3824716" cy="5359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srgbClr val="FF0000"/>
                    </a:solidFill>
                    <a:effectLst/>
                    <a:uLnTx/>
                    <a:uFillTx/>
                    <a:latin typeface="Garamond" panose="02020404030301010803" pitchFamily="18" charset="0"/>
                    <a:ea typeface="+mn-ea"/>
                    <a:cs typeface="+mn-cs"/>
                  </a:rPr>
                  <a:t>Von Willebrand-ov faktor</a:t>
                </a:r>
              </a:p>
            </p:txBody>
          </p:sp>
          <p:cxnSp>
            <p:nvCxnSpPr>
              <p:cNvPr id="45" name="Straight Arrow Connector 44"/>
              <p:cNvCxnSpPr>
                <a:stCxn id="42" idx="0"/>
              </p:cNvCxnSpPr>
              <p:nvPr/>
            </p:nvCxnSpPr>
            <p:spPr>
              <a:xfrm flipH="1" flipV="1">
                <a:off x="743111" y="5200312"/>
                <a:ext cx="5360" cy="9902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2342002" y="5649154"/>
                <a:ext cx="1" cy="5413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4102426" y="5079274"/>
                <a:ext cx="5358" cy="10752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2560664" y="2961725"/>
                <a:ext cx="2534674" cy="2020186"/>
                <a:chOff x="2560664" y="2961725"/>
                <a:chExt cx="2534674" cy="2020186"/>
              </a:xfrm>
            </p:grpSpPr>
            <p:sp>
              <p:nvSpPr>
                <p:cNvPr id="68" name="Freeform 67"/>
                <p:cNvSpPr/>
                <p:nvPr/>
              </p:nvSpPr>
              <p:spPr>
                <a:xfrm rot="10800000">
                  <a:off x="2560664" y="2961725"/>
                  <a:ext cx="2534674" cy="2020186"/>
                </a:xfrm>
                <a:custGeom>
                  <a:avLst/>
                  <a:gdLst>
                    <a:gd name="connsiteX0" fmla="*/ 1714262 w 2534674"/>
                    <a:gd name="connsiteY0" fmla="*/ 467833 h 2020186"/>
                    <a:gd name="connsiteX1" fmla="*/ 1799323 w 2534674"/>
                    <a:gd name="connsiteY1" fmla="*/ 446568 h 2020186"/>
                    <a:gd name="connsiteX2" fmla="*/ 1863118 w 2534674"/>
                    <a:gd name="connsiteY2" fmla="*/ 404038 h 2020186"/>
                    <a:gd name="connsiteX3" fmla="*/ 1958811 w 2534674"/>
                    <a:gd name="connsiteY3" fmla="*/ 340242 h 2020186"/>
                    <a:gd name="connsiteX4" fmla="*/ 1990709 w 2534674"/>
                    <a:gd name="connsiteY4" fmla="*/ 318977 h 2020186"/>
                    <a:gd name="connsiteX5" fmla="*/ 2033239 w 2534674"/>
                    <a:gd name="connsiteY5" fmla="*/ 297712 h 2020186"/>
                    <a:gd name="connsiteX6" fmla="*/ 2065137 w 2534674"/>
                    <a:gd name="connsiteY6" fmla="*/ 276447 h 2020186"/>
                    <a:gd name="connsiteX7" fmla="*/ 2128932 w 2534674"/>
                    <a:gd name="connsiteY7" fmla="*/ 255182 h 2020186"/>
                    <a:gd name="connsiteX8" fmla="*/ 2160830 w 2534674"/>
                    <a:gd name="connsiteY8" fmla="*/ 233917 h 2020186"/>
                    <a:gd name="connsiteX9" fmla="*/ 2224625 w 2534674"/>
                    <a:gd name="connsiteY9" fmla="*/ 212652 h 2020186"/>
                    <a:gd name="connsiteX10" fmla="*/ 2288420 w 2534674"/>
                    <a:gd name="connsiteY10" fmla="*/ 170121 h 2020186"/>
                    <a:gd name="connsiteX11" fmla="*/ 2352216 w 2534674"/>
                    <a:gd name="connsiteY11" fmla="*/ 148856 h 2020186"/>
                    <a:gd name="connsiteX12" fmla="*/ 2384113 w 2534674"/>
                    <a:gd name="connsiteY12" fmla="*/ 138224 h 2020186"/>
                    <a:gd name="connsiteX13" fmla="*/ 2479806 w 2534674"/>
                    <a:gd name="connsiteY13" fmla="*/ 116959 h 2020186"/>
                    <a:gd name="connsiteX14" fmla="*/ 2532969 w 2534674"/>
                    <a:gd name="connsiteY14" fmla="*/ 127591 h 2020186"/>
                    <a:gd name="connsiteX15" fmla="*/ 2511704 w 2534674"/>
                    <a:gd name="connsiteY15" fmla="*/ 233917 h 2020186"/>
                    <a:gd name="connsiteX16" fmla="*/ 2490439 w 2534674"/>
                    <a:gd name="connsiteY16" fmla="*/ 265814 h 2020186"/>
                    <a:gd name="connsiteX17" fmla="*/ 2458541 w 2534674"/>
                    <a:gd name="connsiteY17" fmla="*/ 276447 h 2020186"/>
                    <a:gd name="connsiteX18" fmla="*/ 2405378 w 2534674"/>
                    <a:gd name="connsiteY18" fmla="*/ 329610 h 2020186"/>
                    <a:gd name="connsiteX19" fmla="*/ 2384113 w 2534674"/>
                    <a:gd name="connsiteY19" fmla="*/ 361507 h 2020186"/>
                    <a:gd name="connsiteX20" fmla="*/ 2352216 w 2534674"/>
                    <a:gd name="connsiteY20" fmla="*/ 382772 h 2020186"/>
                    <a:gd name="connsiteX21" fmla="*/ 2330951 w 2534674"/>
                    <a:gd name="connsiteY21" fmla="*/ 404038 h 2020186"/>
                    <a:gd name="connsiteX22" fmla="*/ 2277788 w 2534674"/>
                    <a:gd name="connsiteY22" fmla="*/ 478465 h 2020186"/>
                    <a:gd name="connsiteX23" fmla="*/ 2267155 w 2534674"/>
                    <a:gd name="connsiteY23" fmla="*/ 510363 h 2020186"/>
                    <a:gd name="connsiteX24" fmla="*/ 2213992 w 2534674"/>
                    <a:gd name="connsiteY24" fmla="*/ 563526 h 2020186"/>
                    <a:gd name="connsiteX25" fmla="*/ 2182095 w 2534674"/>
                    <a:gd name="connsiteY25" fmla="*/ 627321 h 2020186"/>
                    <a:gd name="connsiteX26" fmla="*/ 2150197 w 2534674"/>
                    <a:gd name="connsiteY26" fmla="*/ 648586 h 2020186"/>
                    <a:gd name="connsiteX27" fmla="*/ 2128932 w 2534674"/>
                    <a:gd name="connsiteY27" fmla="*/ 669852 h 2020186"/>
                    <a:gd name="connsiteX28" fmla="*/ 2075769 w 2534674"/>
                    <a:gd name="connsiteY28" fmla="*/ 765545 h 2020186"/>
                    <a:gd name="connsiteX29" fmla="*/ 2054504 w 2534674"/>
                    <a:gd name="connsiteY29" fmla="*/ 797442 h 2020186"/>
                    <a:gd name="connsiteX30" fmla="*/ 2043872 w 2534674"/>
                    <a:gd name="connsiteY30" fmla="*/ 829340 h 2020186"/>
                    <a:gd name="connsiteX31" fmla="*/ 2022606 w 2534674"/>
                    <a:gd name="connsiteY31" fmla="*/ 850605 h 2020186"/>
                    <a:gd name="connsiteX32" fmla="*/ 2001341 w 2534674"/>
                    <a:gd name="connsiteY32" fmla="*/ 935665 h 2020186"/>
                    <a:gd name="connsiteX33" fmla="*/ 2001341 w 2534674"/>
                    <a:gd name="connsiteY33" fmla="*/ 1158949 h 2020186"/>
                    <a:gd name="connsiteX34" fmla="*/ 2022606 w 2534674"/>
                    <a:gd name="connsiteY34" fmla="*/ 1222745 h 2020186"/>
                    <a:gd name="connsiteX35" fmla="*/ 2043872 w 2534674"/>
                    <a:gd name="connsiteY35" fmla="*/ 1254642 h 2020186"/>
                    <a:gd name="connsiteX36" fmla="*/ 2054504 w 2534674"/>
                    <a:gd name="connsiteY36" fmla="*/ 1286540 h 2020186"/>
                    <a:gd name="connsiteX37" fmla="*/ 2118299 w 2534674"/>
                    <a:gd name="connsiteY37" fmla="*/ 1350335 h 2020186"/>
                    <a:gd name="connsiteX38" fmla="*/ 2128932 w 2534674"/>
                    <a:gd name="connsiteY38" fmla="*/ 1382233 h 2020186"/>
                    <a:gd name="connsiteX39" fmla="*/ 2160830 w 2534674"/>
                    <a:gd name="connsiteY39" fmla="*/ 1403498 h 2020186"/>
                    <a:gd name="connsiteX40" fmla="*/ 2224625 w 2534674"/>
                    <a:gd name="connsiteY40" fmla="*/ 1467293 h 2020186"/>
                    <a:gd name="connsiteX41" fmla="*/ 2245890 w 2534674"/>
                    <a:gd name="connsiteY41" fmla="*/ 1488559 h 2020186"/>
                    <a:gd name="connsiteX42" fmla="*/ 2309685 w 2534674"/>
                    <a:gd name="connsiteY42" fmla="*/ 1531089 h 2020186"/>
                    <a:gd name="connsiteX43" fmla="*/ 2330951 w 2534674"/>
                    <a:gd name="connsiteY43" fmla="*/ 1552354 h 2020186"/>
                    <a:gd name="connsiteX44" fmla="*/ 2352216 w 2534674"/>
                    <a:gd name="connsiteY44" fmla="*/ 1584252 h 2020186"/>
                    <a:gd name="connsiteX45" fmla="*/ 2384113 w 2534674"/>
                    <a:gd name="connsiteY45" fmla="*/ 1605517 h 2020186"/>
                    <a:gd name="connsiteX46" fmla="*/ 2490439 w 2534674"/>
                    <a:gd name="connsiteY46" fmla="*/ 1690577 h 2020186"/>
                    <a:gd name="connsiteX47" fmla="*/ 2501072 w 2534674"/>
                    <a:gd name="connsiteY47" fmla="*/ 1722475 h 2020186"/>
                    <a:gd name="connsiteX48" fmla="*/ 2532969 w 2534674"/>
                    <a:gd name="connsiteY48" fmla="*/ 1743740 h 2020186"/>
                    <a:gd name="connsiteX49" fmla="*/ 2522337 w 2534674"/>
                    <a:gd name="connsiteY49" fmla="*/ 1839433 h 2020186"/>
                    <a:gd name="connsiteX50" fmla="*/ 2501072 w 2534674"/>
                    <a:gd name="connsiteY50" fmla="*/ 1903228 h 2020186"/>
                    <a:gd name="connsiteX51" fmla="*/ 2341583 w 2534674"/>
                    <a:gd name="connsiteY51" fmla="*/ 1871331 h 2020186"/>
                    <a:gd name="connsiteX52" fmla="*/ 2320318 w 2534674"/>
                    <a:gd name="connsiteY52" fmla="*/ 1850065 h 2020186"/>
                    <a:gd name="connsiteX53" fmla="*/ 2277788 w 2534674"/>
                    <a:gd name="connsiteY53" fmla="*/ 1807535 h 2020186"/>
                    <a:gd name="connsiteX54" fmla="*/ 2256523 w 2534674"/>
                    <a:gd name="connsiteY54" fmla="*/ 1775638 h 2020186"/>
                    <a:gd name="connsiteX55" fmla="*/ 2213992 w 2534674"/>
                    <a:gd name="connsiteY55" fmla="*/ 1733107 h 2020186"/>
                    <a:gd name="connsiteX56" fmla="*/ 2213992 w 2534674"/>
                    <a:gd name="connsiteY56" fmla="*/ 1733107 h 2020186"/>
                    <a:gd name="connsiteX57" fmla="*/ 2086402 w 2534674"/>
                    <a:gd name="connsiteY57" fmla="*/ 1648047 h 2020186"/>
                    <a:gd name="connsiteX58" fmla="*/ 2054504 w 2534674"/>
                    <a:gd name="connsiteY58" fmla="*/ 1626782 h 2020186"/>
                    <a:gd name="connsiteX59" fmla="*/ 2022606 w 2534674"/>
                    <a:gd name="connsiteY59" fmla="*/ 1605517 h 2020186"/>
                    <a:gd name="connsiteX60" fmla="*/ 1958811 w 2534674"/>
                    <a:gd name="connsiteY60" fmla="*/ 1584252 h 2020186"/>
                    <a:gd name="connsiteX61" fmla="*/ 1937546 w 2534674"/>
                    <a:gd name="connsiteY61" fmla="*/ 1562986 h 2020186"/>
                    <a:gd name="connsiteX62" fmla="*/ 1852485 w 2534674"/>
                    <a:gd name="connsiteY62" fmla="*/ 1541721 h 2020186"/>
                    <a:gd name="connsiteX63" fmla="*/ 1788690 w 2534674"/>
                    <a:gd name="connsiteY63" fmla="*/ 1520456 h 2020186"/>
                    <a:gd name="connsiteX64" fmla="*/ 1746160 w 2534674"/>
                    <a:gd name="connsiteY64" fmla="*/ 1509824 h 2020186"/>
                    <a:gd name="connsiteX65" fmla="*/ 1682365 w 2534674"/>
                    <a:gd name="connsiteY65" fmla="*/ 1488559 h 2020186"/>
                    <a:gd name="connsiteX66" fmla="*/ 1629202 w 2534674"/>
                    <a:gd name="connsiteY66" fmla="*/ 1477926 h 2020186"/>
                    <a:gd name="connsiteX67" fmla="*/ 1544141 w 2534674"/>
                    <a:gd name="connsiteY67" fmla="*/ 1488559 h 2020186"/>
                    <a:gd name="connsiteX68" fmla="*/ 1437816 w 2534674"/>
                    <a:gd name="connsiteY68" fmla="*/ 1509824 h 2020186"/>
                    <a:gd name="connsiteX69" fmla="*/ 1405918 w 2534674"/>
                    <a:gd name="connsiteY69" fmla="*/ 1531089 h 2020186"/>
                    <a:gd name="connsiteX70" fmla="*/ 1374020 w 2534674"/>
                    <a:gd name="connsiteY70" fmla="*/ 1541721 h 2020186"/>
                    <a:gd name="connsiteX71" fmla="*/ 1352755 w 2534674"/>
                    <a:gd name="connsiteY71" fmla="*/ 1573619 h 2020186"/>
                    <a:gd name="connsiteX72" fmla="*/ 1288960 w 2534674"/>
                    <a:gd name="connsiteY72" fmla="*/ 1637414 h 2020186"/>
                    <a:gd name="connsiteX73" fmla="*/ 1225165 w 2534674"/>
                    <a:gd name="connsiteY73" fmla="*/ 1701210 h 2020186"/>
                    <a:gd name="connsiteX74" fmla="*/ 1182634 w 2534674"/>
                    <a:gd name="connsiteY74" fmla="*/ 1754372 h 2020186"/>
                    <a:gd name="connsiteX75" fmla="*/ 1129472 w 2534674"/>
                    <a:gd name="connsiteY75" fmla="*/ 1796903 h 2020186"/>
                    <a:gd name="connsiteX76" fmla="*/ 1044411 w 2534674"/>
                    <a:gd name="connsiteY76" fmla="*/ 1892596 h 2020186"/>
                    <a:gd name="connsiteX77" fmla="*/ 969983 w 2534674"/>
                    <a:gd name="connsiteY77" fmla="*/ 1935126 h 2020186"/>
                    <a:gd name="connsiteX78" fmla="*/ 938085 w 2534674"/>
                    <a:gd name="connsiteY78" fmla="*/ 1967024 h 2020186"/>
                    <a:gd name="connsiteX79" fmla="*/ 842392 w 2534674"/>
                    <a:gd name="connsiteY79" fmla="*/ 2020186 h 2020186"/>
                    <a:gd name="connsiteX80" fmla="*/ 767965 w 2534674"/>
                    <a:gd name="connsiteY80" fmla="*/ 2009554 h 2020186"/>
                    <a:gd name="connsiteX81" fmla="*/ 746699 w 2534674"/>
                    <a:gd name="connsiteY81" fmla="*/ 1945759 h 2020186"/>
                    <a:gd name="connsiteX82" fmla="*/ 767965 w 2534674"/>
                    <a:gd name="connsiteY82" fmla="*/ 1850065 h 2020186"/>
                    <a:gd name="connsiteX83" fmla="*/ 799862 w 2534674"/>
                    <a:gd name="connsiteY83" fmla="*/ 1828800 h 2020186"/>
                    <a:gd name="connsiteX84" fmla="*/ 863658 w 2534674"/>
                    <a:gd name="connsiteY84" fmla="*/ 1786270 h 2020186"/>
                    <a:gd name="connsiteX85" fmla="*/ 927453 w 2534674"/>
                    <a:gd name="connsiteY85" fmla="*/ 1743740 h 2020186"/>
                    <a:gd name="connsiteX86" fmla="*/ 959351 w 2534674"/>
                    <a:gd name="connsiteY86" fmla="*/ 1722475 h 2020186"/>
                    <a:gd name="connsiteX87" fmla="*/ 1012513 w 2534674"/>
                    <a:gd name="connsiteY87" fmla="*/ 1669312 h 2020186"/>
                    <a:gd name="connsiteX88" fmla="*/ 1076309 w 2534674"/>
                    <a:gd name="connsiteY88" fmla="*/ 1616149 h 2020186"/>
                    <a:gd name="connsiteX89" fmla="*/ 1086941 w 2534674"/>
                    <a:gd name="connsiteY89" fmla="*/ 1456661 h 2020186"/>
                    <a:gd name="connsiteX90" fmla="*/ 1055044 w 2534674"/>
                    <a:gd name="connsiteY90" fmla="*/ 1446028 h 2020186"/>
                    <a:gd name="connsiteX91" fmla="*/ 1023146 w 2534674"/>
                    <a:gd name="connsiteY91" fmla="*/ 1424763 h 2020186"/>
                    <a:gd name="connsiteX92" fmla="*/ 938085 w 2534674"/>
                    <a:gd name="connsiteY92" fmla="*/ 1414131 h 2020186"/>
                    <a:gd name="connsiteX93" fmla="*/ 874290 w 2534674"/>
                    <a:gd name="connsiteY93" fmla="*/ 1403498 h 2020186"/>
                    <a:gd name="connsiteX94" fmla="*/ 512783 w 2534674"/>
                    <a:gd name="connsiteY94" fmla="*/ 1414131 h 2020186"/>
                    <a:gd name="connsiteX95" fmla="*/ 438355 w 2534674"/>
                    <a:gd name="connsiteY95" fmla="*/ 1424763 h 2020186"/>
                    <a:gd name="connsiteX96" fmla="*/ 55583 w 2534674"/>
                    <a:gd name="connsiteY96" fmla="*/ 1414131 h 2020186"/>
                    <a:gd name="connsiteX97" fmla="*/ 13053 w 2534674"/>
                    <a:gd name="connsiteY97" fmla="*/ 1275907 h 2020186"/>
                    <a:gd name="connsiteX98" fmla="*/ 23685 w 2534674"/>
                    <a:gd name="connsiteY98" fmla="*/ 1244010 h 2020186"/>
                    <a:gd name="connsiteX99" fmla="*/ 98113 w 2534674"/>
                    <a:gd name="connsiteY99" fmla="*/ 1212112 h 2020186"/>
                    <a:gd name="connsiteX100" fmla="*/ 161909 w 2534674"/>
                    <a:gd name="connsiteY100" fmla="*/ 1190847 h 2020186"/>
                    <a:gd name="connsiteX101" fmla="*/ 289499 w 2534674"/>
                    <a:gd name="connsiteY101" fmla="*/ 1212112 h 2020186"/>
                    <a:gd name="connsiteX102" fmla="*/ 353295 w 2534674"/>
                    <a:gd name="connsiteY102" fmla="*/ 1222745 h 2020186"/>
                    <a:gd name="connsiteX103" fmla="*/ 385192 w 2534674"/>
                    <a:gd name="connsiteY103" fmla="*/ 1233377 h 2020186"/>
                    <a:gd name="connsiteX104" fmla="*/ 438355 w 2534674"/>
                    <a:gd name="connsiteY104" fmla="*/ 1244010 h 2020186"/>
                    <a:gd name="connsiteX105" fmla="*/ 470253 w 2534674"/>
                    <a:gd name="connsiteY105" fmla="*/ 1254642 h 2020186"/>
                    <a:gd name="connsiteX106" fmla="*/ 512783 w 2534674"/>
                    <a:gd name="connsiteY106" fmla="*/ 1265275 h 2020186"/>
                    <a:gd name="connsiteX107" fmla="*/ 672272 w 2534674"/>
                    <a:gd name="connsiteY107" fmla="*/ 1254642 h 2020186"/>
                    <a:gd name="connsiteX108" fmla="*/ 704169 w 2534674"/>
                    <a:gd name="connsiteY108" fmla="*/ 1244010 h 2020186"/>
                    <a:gd name="connsiteX109" fmla="*/ 778597 w 2534674"/>
                    <a:gd name="connsiteY109" fmla="*/ 1233377 h 2020186"/>
                    <a:gd name="connsiteX110" fmla="*/ 842392 w 2534674"/>
                    <a:gd name="connsiteY110" fmla="*/ 1201479 h 2020186"/>
                    <a:gd name="connsiteX111" fmla="*/ 906188 w 2534674"/>
                    <a:gd name="connsiteY111" fmla="*/ 1169582 h 2020186"/>
                    <a:gd name="connsiteX112" fmla="*/ 980616 w 2534674"/>
                    <a:gd name="connsiteY112" fmla="*/ 1073889 h 2020186"/>
                    <a:gd name="connsiteX113" fmla="*/ 991248 w 2534674"/>
                    <a:gd name="connsiteY113" fmla="*/ 925033 h 2020186"/>
                    <a:gd name="connsiteX114" fmla="*/ 938085 w 2534674"/>
                    <a:gd name="connsiteY114" fmla="*/ 871870 h 2020186"/>
                    <a:gd name="connsiteX115" fmla="*/ 906188 w 2534674"/>
                    <a:gd name="connsiteY115" fmla="*/ 850605 h 2020186"/>
                    <a:gd name="connsiteX116" fmla="*/ 874290 w 2534674"/>
                    <a:gd name="connsiteY116" fmla="*/ 818707 h 2020186"/>
                    <a:gd name="connsiteX117" fmla="*/ 810495 w 2534674"/>
                    <a:gd name="connsiteY117" fmla="*/ 797442 h 2020186"/>
                    <a:gd name="connsiteX118" fmla="*/ 714802 w 2534674"/>
                    <a:gd name="connsiteY118" fmla="*/ 723014 h 2020186"/>
                    <a:gd name="connsiteX119" fmla="*/ 672272 w 2534674"/>
                    <a:gd name="connsiteY119" fmla="*/ 701749 h 2020186"/>
                    <a:gd name="connsiteX120" fmla="*/ 619109 w 2534674"/>
                    <a:gd name="connsiteY120" fmla="*/ 691117 h 2020186"/>
                    <a:gd name="connsiteX121" fmla="*/ 576578 w 2534674"/>
                    <a:gd name="connsiteY121" fmla="*/ 669852 h 2020186"/>
                    <a:gd name="connsiteX122" fmla="*/ 544681 w 2534674"/>
                    <a:gd name="connsiteY122" fmla="*/ 648586 h 2020186"/>
                    <a:gd name="connsiteX123" fmla="*/ 480885 w 2534674"/>
                    <a:gd name="connsiteY123" fmla="*/ 627321 h 2020186"/>
                    <a:gd name="connsiteX124" fmla="*/ 448988 w 2534674"/>
                    <a:gd name="connsiteY124" fmla="*/ 606056 h 2020186"/>
                    <a:gd name="connsiteX125" fmla="*/ 406458 w 2534674"/>
                    <a:gd name="connsiteY125" fmla="*/ 584791 h 2020186"/>
                    <a:gd name="connsiteX126" fmla="*/ 342662 w 2534674"/>
                    <a:gd name="connsiteY126" fmla="*/ 552893 h 2020186"/>
                    <a:gd name="connsiteX127" fmla="*/ 300132 w 2534674"/>
                    <a:gd name="connsiteY127" fmla="*/ 520996 h 2020186"/>
                    <a:gd name="connsiteX128" fmla="*/ 278867 w 2534674"/>
                    <a:gd name="connsiteY128" fmla="*/ 489098 h 2020186"/>
                    <a:gd name="connsiteX129" fmla="*/ 215072 w 2534674"/>
                    <a:gd name="connsiteY129" fmla="*/ 446568 h 2020186"/>
                    <a:gd name="connsiteX130" fmla="*/ 161909 w 2534674"/>
                    <a:gd name="connsiteY130" fmla="*/ 361507 h 2020186"/>
                    <a:gd name="connsiteX131" fmla="*/ 130011 w 2534674"/>
                    <a:gd name="connsiteY131" fmla="*/ 318977 h 2020186"/>
                    <a:gd name="connsiteX132" fmla="*/ 108746 w 2534674"/>
                    <a:gd name="connsiteY132" fmla="*/ 276447 h 2020186"/>
                    <a:gd name="connsiteX133" fmla="*/ 87481 w 2534674"/>
                    <a:gd name="connsiteY133" fmla="*/ 191386 h 2020186"/>
                    <a:gd name="connsiteX134" fmla="*/ 108746 w 2534674"/>
                    <a:gd name="connsiteY134" fmla="*/ 53163 h 2020186"/>
                    <a:gd name="connsiteX135" fmla="*/ 130011 w 2534674"/>
                    <a:gd name="connsiteY135" fmla="*/ 21265 h 2020186"/>
                    <a:gd name="connsiteX136" fmla="*/ 193806 w 2534674"/>
                    <a:gd name="connsiteY136" fmla="*/ 0 h 2020186"/>
                    <a:gd name="connsiteX137" fmla="*/ 215072 w 2534674"/>
                    <a:gd name="connsiteY137" fmla="*/ 21265 h 2020186"/>
                    <a:gd name="connsiteX138" fmla="*/ 236337 w 2534674"/>
                    <a:gd name="connsiteY138" fmla="*/ 85061 h 2020186"/>
                    <a:gd name="connsiteX139" fmla="*/ 268234 w 2534674"/>
                    <a:gd name="connsiteY139" fmla="*/ 106326 h 2020186"/>
                    <a:gd name="connsiteX140" fmla="*/ 342662 w 2534674"/>
                    <a:gd name="connsiteY140" fmla="*/ 191386 h 2020186"/>
                    <a:gd name="connsiteX141" fmla="*/ 374560 w 2534674"/>
                    <a:gd name="connsiteY141" fmla="*/ 223284 h 2020186"/>
                    <a:gd name="connsiteX142" fmla="*/ 406458 w 2534674"/>
                    <a:gd name="connsiteY142" fmla="*/ 255182 h 2020186"/>
                    <a:gd name="connsiteX143" fmla="*/ 438355 w 2534674"/>
                    <a:gd name="connsiteY143" fmla="*/ 265814 h 2020186"/>
                    <a:gd name="connsiteX144" fmla="*/ 512783 w 2534674"/>
                    <a:gd name="connsiteY144" fmla="*/ 297712 h 2020186"/>
                    <a:gd name="connsiteX145" fmla="*/ 544681 w 2534674"/>
                    <a:gd name="connsiteY145" fmla="*/ 318977 h 2020186"/>
                    <a:gd name="connsiteX146" fmla="*/ 619109 w 2534674"/>
                    <a:gd name="connsiteY146" fmla="*/ 329610 h 2020186"/>
                    <a:gd name="connsiteX147" fmla="*/ 682904 w 2534674"/>
                    <a:gd name="connsiteY147" fmla="*/ 340242 h 2020186"/>
                    <a:gd name="connsiteX148" fmla="*/ 1023146 w 2534674"/>
                    <a:gd name="connsiteY148" fmla="*/ 340242 h 2020186"/>
                    <a:gd name="connsiteX149" fmla="*/ 1140104 w 2534674"/>
                    <a:gd name="connsiteY149" fmla="*/ 308345 h 2020186"/>
                    <a:gd name="connsiteX150" fmla="*/ 1172002 w 2534674"/>
                    <a:gd name="connsiteY150" fmla="*/ 297712 h 2020186"/>
                    <a:gd name="connsiteX151" fmla="*/ 1203899 w 2534674"/>
                    <a:gd name="connsiteY151" fmla="*/ 287079 h 2020186"/>
                    <a:gd name="connsiteX152" fmla="*/ 1225165 w 2534674"/>
                    <a:gd name="connsiteY152" fmla="*/ 265814 h 2020186"/>
                    <a:gd name="connsiteX153" fmla="*/ 1257062 w 2534674"/>
                    <a:gd name="connsiteY153" fmla="*/ 255182 h 2020186"/>
                    <a:gd name="connsiteX154" fmla="*/ 1299592 w 2534674"/>
                    <a:gd name="connsiteY154" fmla="*/ 233917 h 2020186"/>
                    <a:gd name="connsiteX155" fmla="*/ 1405918 w 2534674"/>
                    <a:gd name="connsiteY155" fmla="*/ 159489 h 2020186"/>
                    <a:gd name="connsiteX156" fmla="*/ 1437816 w 2534674"/>
                    <a:gd name="connsiteY156" fmla="*/ 138224 h 2020186"/>
                    <a:gd name="connsiteX157" fmla="*/ 1501611 w 2534674"/>
                    <a:gd name="connsiteY157" fmla="*/ 74428 h 2020186"/>
                    <a:gd name="connsiteX158" fmla="*/ 1522876 w 2534674"/>
                    <a:gd name="connsiteY158" fmla="*/ 42531 h 2020186"/>
                    <a:gd name="connsiteX159" fmla="*/ 1554774 w 2534674"/>
                    <a:gd name="connsiteY159" fmla="*/ 31898 h 2020186"/>
                    <a:gd name="connsiteX160" fmla="*/ 1618569 w 2534674"/>
                    <a:gd name="connsiteY160" fmla="*/ 0 h 2020186"/>
                    <a:gd name="connsiteX161" fmla="*/ 1671732 w 2534674"/>
                    <a:gd name="connsiteY161" fmla="*/ 10633 h 2020186"/>
                    <a:gd name="connsiteX162" fmla="*/ 1692997 w 2534674"/>
                    <a:gd name="connsiteY162" fmla="*/ 42531 h 2020186"/>
                    <a:gd name="connsiteX163" fmla="*/ 1671732 w 2534674"/>
                    <a:gd name="connsiteY163" fmla="*/ 244549 h 2020186"/>
                    <a:gd name="connsiteX164" fmla="*/ 1703630 w 2534674"/>
                    <a:gd name="connsiteY164" fmla="*/ 446568 h 2020186"/>
                    <a:gd name="connsiteX165" fmla="*/ 1714262 w 2534674"/>
                    <a:gd name="connsiteY165" fmla="*/ 467833 h 20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2534674" h="2020186">
                      <a:moveTo>
                        <a:pt x="1714262" y="467833"/>
                      </a:moveTo>
                      <a:cubicBezTo>
                        <a:pt x="1730211" y="467833"/>
                        <a:pt x="1780935" y="456783"/>
                        <a:pt x="1799323" y="446568"/>
                      </a:cubicBezTo>
                      <a:cubicBezTo>
                        <a:pt x="1821664" y="434156"/>
                        <a:pt x="1841853" y="418215"/>
                        <a:pt x="1863118" y="404038"/>
                      </a:cubicBezTo>
                      <a:lnTo>
                        <a:pt x="1958811" y="340242"/>
                      </a:lnTo>
                      <a:cubicBezTo>
                        <a:pt x="1969444" y="333154"/>
                        <a:pt x="1979279" y="324692"/>
                        <a:pt x="1990709" y="318977"/>
                      </a:cubicBezTo>
                      <a:cubicBezTo>
                        <a:pt x="2004886" y="311889"/>
                        <a:pt x="2019477" y="305576"/>
                        <a:pt x="2033239" y="297712"/>
                      </a:cubicBezTo>
                      <a:cubicBezTo>
                        <a:pt x="2044334" y="291372"/>
                        <a:pt x="2053460" y="281637"/>
                        <a:pt x="2065137" y="276447"/>
                      </a:cubicBezTo>
                      <a:cubicBezTo>
                        <a:pt x="2085620" y="267343"/>
                        <a:pt x="2128932" y="255182"/>
                        <a:pt x="2128932" y="255182"/>
                      </a:cubicBezTo>
                      <a:cubicBezTo>
                        <a:pt x="2139565" y="248094"/>
                        <a:pt x="2149153" y="239107"/>
                        <a:pt x="2160830" y="233917"/>
                      </a:cubicBezTo>
                      <a:cubicBezTo>
                        <a:pt x="2181313" y="224813"/>
                        <a:pt x="2224625" y="212652"/>
                        <a:pt x="2224625" y="212652"/>
                      </a:cubicBezTo>
                      <a:cubicBezTo>
                        <a:pt x="2245890" y="198475"/>
                        <a:pt x="2264174" y="178203"/>
                        <a:pt x="2288420" y="170121"/>
                      </a:cubicBezTo>
                      <a:lnTo>
                        <a:pt x="2352216" y="148856"/>
                      </a:lnTo>
                      <a:cubicBezTo>
                        <a:pt x="2362848" y="145312"/>
                        <a:pt x="2373058" y="140067"/>
                        <a:pt x="2384113" y="138224"/>
                      </a:cubicBezTo>
                      <a:cubicBezTo>
                        <a:pt x="2458964" y="125748"/>
                        <a:pt x="2427457" y="134408"/>
                        <a:pt x="2479806" y="116959"/>
                      </a:cubicBezTo>
                      <a:cubicBezTo>
                        <a:pt x="2497527" y="120503"/>
                        <a:pt x="2524887" y="111427"/>
                        <a:pt x="2532969" y="127591"/>
                      </a:cubicBezTo>
                      <a:cubicBezTo>
                        <a:pt x="2537868" y="137389"/>
                        <a:pt x="2522608" y="212110"/>
                        <a:pt x="2511704" y="233917"/>
                      </a:cubicBezTo>
                      <a:cubicBezTo>
                        <a:pt x="2505989" y="245346"/>
                        <a:pt x="2500417" y="257831"/>
                        <a:pt x="2490439" y="265814"/>
                      </a:cubicBezTo>
                      <a:cubicBezTo>
                        <a:pt x="2481687" y="272815"/>
                        <a:pt x="2469174" y="272903"/>
                        <a:pt x="2458541" y="276447"/>
                      </a:cubicBezTo>
                      <a:cubicBezTo>
                        <a:pt x="2401837" y="361504"/>
                        <a:pt x="2476259" y="258730"/>
                        <a:pt x="2405378" y="329610"/>
                      </a:cubicBezTo>
                      <a:cubicBezTo>
                        <a:pt x="2396342" y="338646"/>
                        <a:pt x="2393149" y="352471"/>
                        <a:pt x="2384113" y="361507"/>
                      </a:cubicBezTo>
                      <a:cubicBezTo>
                        <a:pt x="2375077" y="370543"/>
                        <a:pt x="2362194" y="374789"/>
                        <a:pt x="2352216" y="382772"/>
                      </a:cubicBezTo>
                      <a:cubicBezTo>
                        <a:pt x="2344388" y="389034"/>
                        <a:pt x="2338039" y="396949"/>
                        <a:pt x="2330951" y="404038"/>
                      </a:cubicBezTo>
                      <a:cubicBezTo>
                        <a:pt x="2306141" y="478465"/>
                        <a:pt x="2330950" y="460745"/>
                        <a:pt x="2277788" y="478465"/>
                      </a:cubicBezTo>
                      <a:cubicBezTo>
                        <a:pt x="2274244" y="489098"/>
                        <a:pt x="2273880" y="501397"/>
                        <a:pt x="2267155" y="510363"/>
                      </a:cubicBezTo>
                      <a:cubicBezTo>
                        <a:pt x="2252118" y="530412"/>
                        <a:pt x="2213992" y="563526"/>
                        <a:pt x="2213992" y="563526"/>
                      </a:cubicBezTo>
                      <a:cubicBezTo>
                        <a:pt x="2205345" y="589470"/>
                        <a:pt x="2202707" y="606709"/>
                        <a:pt x="2182095" y="627321"/>
                      </a:cubicBezTo>
                      <a:cubicBezTo>
                        <a:pt x="2173059" y="636357"/>
                        <a:pt x="2160176" y="640603"/>
                        <a:pt x="2150197" y="648586"/>
                      </a:cubicBezTo>
                      <a:cubicBezTo>
                        <a:pt x="2142369" y="654848"/>
                        <a:pt x="2136020" y="662763"/>
                        <a:pt x="2128932" y="669852"/>
                      </a:cubicBezTo>
                      <a:cubicBezTo>
                        <a:pt x="2110217" y="725994"/>
                        <a:pt x="2124515" y="692425"/>
                        <a:pt x="2075769" y="765545"/>
                      </a:cubicBezTo>
                      <a:lnTo>
                        <a:pt x="2054504" y="797442"/>
                      </a:lnTo>
                      <a:cubicBezTo>
                        <a:pt x="2050960" y="808075"/>
                        <a:pt x="2049638" y="819729"/>
                        <a:pt x="2043872" y="829340"/>
                      </a:cubicBezTo>
                      <a:cubicBezTo>
                        <a:pt x="2038714" y="837936"/>
                        <a:pt x="2026329" y="841297"/>
                        <a:pt x="2022606" y="850605"/>
                      </a:cubicBezTo>
                      <a:cubicBezTo>
                        <a:pt x="2011752" y="877741"/>
                        <a:pt x="2001341" y="935665"/>
                        <a:pt x="2001341" y="935665"/>
                      </a:cubicBezTo>
                      <a:cubicBezTo>
                        <a:pt x="1988666" y="1037072"/>
                        <a:pt x="1982553" y="1039955"/>
                        <a:pt x="2001341" y="1158949"/>
                      </a:cubicBezTo>
                      <a:cubicBezTo>
                        <a:pt x="2004837" y="1181090"/>
                        <a:pt x="2010172" y="1204094"/>
                        <a:pt x="2022606" y="1222745"/>
                      </a:cubicBezTo>
                      <a:lnTo>
                        <a:pt x="2043872" y="1254642"/>
                      </a:lnTo>
                      <a:cubicBezTo>
                        <a:pt x="2047416" y="1265275"/>
                        <a:pt x="2047623" y="1277693"/>
                        <a:pt x="2054504" y="1286540"/>
                      </a:cubicBezTo>
                      <a:cubicBezTo>
                        <a:pt x="2072967" y="1310278"/>
                        <a:pt x="2118299" y="1350335"/>
                        <a:pt x="2118299" y="1350335"/>
                      </a:cubicBezTo>
                      <a:cubicBezTo>
                        <a:pt x="2121843" y="1360968"/>
                        <a:pt x="2121930" y="1373481"/>
                        <a:pt x="2128932" y="1382233"/>
                      </a:cubicBezTo>
                      <a:cubicBezTo>
                        <a:pt x="2136915" y="1392212"/>
                        <a:pt x="2151279" y="1395008"/>
                        <a:pt x="2160830" y="1403498"/>
                      </a:cubicBezTo>
                      <a:cubicBezTo>
                        <a:pt x="2183307" y="1423478"/>
                        <a:pt x="2203360" y="1446028"/>
                        <a:pt x="2224625" y="1467293"/>
                      </a:cubicBezTo>
                      <a:cubicBezTo>
                        <a:pt x="2231713" y="1474382"/>
                        <a:pt x="2237549" y="1482998"/>
                        <a:pt x="2245890" y="1488559"/>
                      </a:cubicBezTo>
                      <a:cubicBezTo>
                        <a:pt x="2267155" y="1502736"/>
                        <a:pt x="2291613" y="1513018"/>
                        <a:pt x="2309685" y="1531089"/>
                      </a:cubicBezTo>
                      <a:cubicBezTo>
                        <a:pt x="2316774" y="1538177"/>
                        <a:pt x="2324689" y="1544526"/>
                        <a:pt x="2330951" y="1552354"/>
                      </a:cubicBezTo>
                      <a:cubicBezTo>
                        <a:pt x="2338934" y="1562333"/>
                        <a:pt x="2343180" y="1575216"/>
                        <a:pt x="2352216" y="1584252"/>
                      </a:cubicBezTo>
                      <a:cubicBezTo>
                        <a:pt x="2361252" y="1593288"/>
                        <a:pt x="2374562" y="1597027"/>
                        <a:pt x="2384113" y="1605517"/>
                      </a:cubicBezTo>
                      <a:cubicBezTo>
                        <a:pt x="2480544" y="1691233"/>
                        <a:pt x="2409717" y="1650216"/>
                        <a:pt x="2490439" y="1690577"/>
                      </a:cubicBezTo>
                      <a:cubicBezTo>
                        <a:pt x="2493983" y="1701210"/>
                        <a:pt x="2494071" y="1713723"/>
                        <a:pt x="2501072" y="1722475"/>
                      </a:cubicBezTo>
                      <a:cubicBezTo>
                        <a:pt x="2509055" y="1732453"/>
                        <a:pt x="2530683" y="1731168"/>
                        <a:pt x="2532969" y="1743740"/>
                      </a:cubicBezTo>
                      <a:cubicBezTo>
                        <a:pt x="2538710" y="1775316"/>
                        <a:pt x="2528631" y="1807962"/>
                        <a:pt x="2522337" y="1839433"/>
                      </a:cubicBezTo>
                      <a:cubicBezTo>
                        <a:pt x="2517941" y="1861413"/>
                        <a:pt x="2501072" y="1903228"/>
                        <a:pt x="2501072" y="1903228"/>
                      </a:cubicBezTo>
                      <a:cubicBezTo>
                        <a:pt x="2402636" y="1895025"/>
                        <a:pt x="2396448" y="1915224"/>
                        <a:pt x="2341583" y="1871331"/>
                      </a:cubicBezTo>
                      <a:cubicBezTo>
                        <a:pt x="2333755" y="1865069"/>
                        <a:pt x="2327406" y="1857154"/>
                        <a:pt x="2320318" y="1850065"/>
                      </a:cubicBezTo>
                      <a:cubicBezTo>
                        <a:pt x="2297119" y="1780472"/>
                        <a:pt x="2329339" y="1848776"/>
                        <a:pt x="2277788" y="1807535"/>
                      </a:cubicBezTo>
                      <a:cubicBezTo>
                        <a:pt x="2267810" y="1799552"/>
                        <a:pt x="2264839" y="1785340"/>
                        <a:pt x="2256523" y="1775638"/>
                      </a:cubicBezTo>
                      <a:cubicBezTo>
                        <a:pt x="2243475" y="1760415"/>
                        <a:pt x="2228169" y="1747284"/>
                        <a:pt x="2213992" y="1733107"/>
                      </a:cubicBezTo>
                      <a:lnTo>
                        <a:pt x="2213992" y="1733107"/>
                      </a:lnTo>
                      <a:lnTo>
                        <a:pt x="2086402" y="1648047"/>
                      </a:lnTo>
                      <a:lnTo>
                        <a:pt x="2054504" y="1626782"/>
                      </a:lnTo>
                      <a:cubicBezTo>
                        <a:pt x="2043871" y="1619694"/>
                        <a:pt x="2034729" y="1609558"/>
                        <a:pt x="2022606" y="1605517"/>
                      </a:cubicBezTo>
                      <a:lnTo>
                        <a:pt x="1958811" y="1584252"/>
                      </a:lnTo>
                      <a:cubicBezTo>
                        <a:pt x="1951723" y="1577163"/>
                        <a:pt x="1946142" y="1568144"/>
                        <a:pt x="1937546" y="1562986"/>
                      </a:cubicBezTo>
                      <a:cubicBezTo>
                        <a:pt x="1919627" y="1552234"/>
                        <a:pt x="1866453" y="1545530"/>
                        <a:pt x="1852485" y="1541721"/>
                      </a:cubicBezTo>
                      <a:cubicBezTo>
                        <a:pt x="1830860" y="1535823"/>
                        <a:pt x="1810436" y="1525892"/>
                        <a:pt x="1788690" y="1520456"/>
                      </a:cubicBezTo>
                      <a:cubicBezTo>
                        <a:pt x="1774513" y="1516912"/>
                        <a:pt x="1760157" y="1514023"/>
                        <a:pt x="1746160" y="1509824"/>
                      </a:cubicBezTo>
                      <a:cubicBezTo>
                        <a:pt x="1724690" y="1503383"/>
                        <a:pt x="1704345" y="1492955"/>
                        <a:pt x="1682365" y="1488559"/>
                      </a:cubicBezTo>
                      <a:lnTo>
                        <a:pt x="1629202" y="1477926"/>
                      </a:lnTo>
                      <a:cubicBezTo>
                        <a:pt x="1600848" y="1481470"/>
                        <a:pt x="1572327" y="1483861"/>
                        <a:pt x="1544141" y="1488559"/>
                      </a:cubicBezTo>
                      <a:cubicBezTo>
                        <a:pt x="1508489" y="1494501"/>
                        <a:pt x="1437816" y="1509824"/>
                        <a:pt x="1437816" y="1509824"/>
                      </a:cubicBezTo>
                      <a:cubicBezTo>
                        <a:pt x="1427183" y="1516912"/>
                        <a:pt x="1417348" y="1525374"/>
                        <a:pt x="1405918" y="1531089"/>
                      </a:cubicBezTo>
                      <a:cubicBezTo>
                        <a:pt x="1395893" y="1536101"/>
                        <a:pt x="1382772" y="1534720"/>
                        <a:pt x="1374020" y="1541721"/>
                      </a:cubicBezTo>
                      <a:cubicBezTo>
                        <a:pt x="1364041" y="1549704"/>
                        <a:pt x="1361245" y="1564068"/>
                        <a:pt x="1352755" y="1573619"/>
                      </a:cubicBezTo>
                      <a:cubicBezTo>
                        <a:pt x="1332775" y="1596096"/>
                        <a:pt x="1310225" y="1616149"/>
                        <a:pt x="1288960" y="1637414"/>
                      </a:cubicBezTo>
                      <a:lnTo>
                        <a:pt x="1225165" y="1701210"/>
                      </a:lnTo>
                      <a:cubicBezTo>
                        <a:pt x="1173817" y="1752558"/>
                        <a:pt x="1236288" y="1687304"/>
                        <a:pt x="1182634" y="1754372"/>
                      </a:cubicBezTo>
                      <a:cubicBezTo>
                        <a:pt x="1159813" y="1782899"/>
                        <a:pt x="1160176" y="1772340"/>
                        <a:pt x="1129472" y="1796903"/>
                      </a:cubicBezTo>
                      <a:cubicBezTo>
                        <a:pt x="1095578" y="1824018"/>
                        <a:pt x="1080174" y="1867051"/>
                        <a:pt x="1044411" y="1892596"/>
                      </a:cubicBezTo>
                      <a:cubicBezTo>
                        <a:pt x="971615" y="1944593"/>
                        <a:pt x="1030256" y="1884899"/>
                        <a:pt x="969983" y="1935126"/>
                      </a:cubicBezTo>
                      <a:cubicBezTo>
                        <a:pt x="958431" y="1944752"/>
                        <a:pt x="949954" y="1957792"/>
                        <a:pt x="938085" y="1967024"/>
                      </a:cubicBezTo>
                      <a:cubicBezTo>
                        <a:pt x="883244" y="2009678"/>
                        <a:pt x="890520" y="2004144"/>
                        <a:pt x="842392" y="2020186"/>
                      </a:cubicBezTo>
                      <a:cubicBezTo>
                        <a:pt x="817583" y="2016642"/>
                        <a:pt x="787747" y="2024940"/>
                        <a:pt x="767965" y="2009554"/>
                      </a:cubicBezTo>
                      <a:cubicBezTo>
                        <a:pt x="750271" y="1995792"/>
                        <a:pt x="746699" y="1945759"/>
                        <a:pt x="746699" y="1945759"/>
                      </a:cubicBezTo>
                      <a:cubicBezTo>
                        <a:pt x="746808" y="1945105"/>
                        <a:pt x="756943" y="1863842"/>
                        <a:pt x="767965" y="1850065"/>
                      </a:cubicBezTo>
                      <a:cubicBezTo>
                        <a:pt x="775948" y="1840087"/>
                        <a:pt x="790045" y="1836981"/>
                        <a:pt x="799862" y="1828800"/>
                      </a:cubicBezTo>
                      <a:cubicBezTo>
                        <a:pt x="913123" y="1734417"/>
                        <a:pt x="762757" y="1842327"/>
                        <a:pt x="863658" y="1786270"/>
                      </a:cubicBezTo>
                      <a:cubicBezTo>
                        <a:pt x="885999" y="1773858"/>
                        <a:pt x="906188" y="1757917"/>
                        <a:pt x="927453" y="1743740"/>
                      </a:cubicBezTo>
                      <a:lnTo>
                        <a:pt x="959351" y="1722475"/>
                      </a:lnTo>
                      <a:cubicBezTo>
                        <a:pt x="998336" y="1663996"/>
                        <a:pt x="959351" y="1713614"/>
                        <a:pt x="1012513" y="1669312"/>
                      </a:cubicBezTo>
                      <a:cubicBezTo>
                        <a:pt x="1094375" y="1601093"/>
                        <a:pt x="997118" y="1668942"/>
                        <a:pt x="1076309" y="1616149"/>
                      </a:cubicBezTo>
                      <a:cubicBezTo>
                        <a:pt x="1096904" y="1554365"/>
                        <a:pt x="1115540" y="1528160"/>
                        <a:pt x="1086941" y="1456661"/>
                      </a:cubicBezTo>
                      <a:cubicBezTo>
                        <a:pt x="1082779" y="1446255"/>
                        <a:pt x="1065068" y="1451040"/>
                        <a:pt x="1055044" y="1446028"/>
                      </a:cubicBezTo>
                      <a:cubicBezTo>
                        <a:pt x="1043614" y="1440313"/>
                        <a:pt x="1035475" y="1428125"/>
                        <a:pt x="1023146" y="1424763"/>
                      </a:cubicBezTo>
                      <a:cubicBezTo>
                        <a:pt x="995578" y="1417245"/>
                        <a:pt x="966372" y="1418172"/>
                        <a:pt x="938085" y="1414131"/>
                      </a:cubicBezTo>
                      <a:cubicBezTo>
                        <a:pt x="916743" y="1411082"/>
                        <a:pt x="895555" y="1407042"/>
                        <a:pt x="874290" y="1403498"/>
                      </a:cubicBezTo>
                      <a:lnTo>
                        <a:pt x="512783" y="1414131"/>
                      </a:lnTo>
                      <a:cubicBezTo>
                        <a:pt x="487752" y="1415352"/>
                        <a:pt x="463416" y="1424763"/>
                        <a:pt x="438355" y="1424763"/>
                      </a:cubicBezTo>
                      <a:cubicBezTo>
                        <a:pt x="310715" y="1424763"/>
                        <a:pt x="183174" y="1417675"/>
                        <a:pt x="55583" y="1414131"/>
                      </a:cubicBezTo>
                      <a:cubicBezTo>
                        <a:pt x="-13150" y="1345398"/>
                        <a:pt x="-5973" y="1380551"/>
                        <a:pt x="13053" y="1275907"/>
                      </a:cubicBezTo>
                      <a:cubicBezTo>
                        <a:pt x="15058" y="1264880"/>
                        <a:pt x="16684" y="1252761"/>
                        <a:pt x="23685" y="1244010"/>
                      </a:cubicBezTo>
                      <a:cubicBezTo>
                        <a:pt x="43217" y="1219596"/>
                        <a:pt x="71231" y="1220177"/>
                        <a:pt x="98113" y="1212112"/>
                      </a:cubicBezTo>
                      <a:cubicBezTo>
                        <a:pt x="119583" y="1205671"/>
                        <a:pt x="161909" y="1190847"/>
                        <a:pt x="161909" y="1190847"/>
                      </a:cubicBezTo>
                      <a:cubicBezTo>
                        <a:pt x="353038" y="1214737"/>
                        <a:pt x="172419" y="1188695"/>
                        <a:pt x="289499" y="1212112"/>
                      </a:cubicBezTo>
                      <a:cubicBezTo>
                        <a:pt x="310639" y="1216340"/>
                        <a:pt x="332250" y="1218068"/>
                        <a:pt x="353295" y="1222745"/>
                      </a:cubicBezTo>
                      <a:cubicBezTo>
                        <a:pt x="364236" y="1225176"/>
                        <a:pt x="374319" y="1230659"/>
                        <a:pt x="385192" y="1233377"/>
                      </a:cubicBezTo>
                      <a:cubicBezTo>
                        <a:pt x="402724" y="1237760"/>
                        <a:pt x="420823" y="1239627"/>
                        <a:pt x="438355" y="1244010"/>
                      </a:cubicBezTo>
                      <a:cubicBezTo>
                        <a:pt x="449228" y="1246728"/>
                        <a:pt x="459476" y="1251563"/>
                        <a:pt x="470253" y="1254642"/>
                      </a:cubicBezTo>
                      <a:cubicBezTo>
                        <a:pt x="484304" y="1258656"/>
                        <a:pt x="498606" y="1261731"/>
                        <a:pt x="512783" y="1265275"/>
                      </a:cubicBezTo>
                      <a:cubicBezTo>
                        <a:pt x="565946" y="1261731"/>
                        <a:pt x="619317" y="1260526"/>
                        <a:pt x="672272" y="1254642"/>
                      </a:cubicBezTo>
                      <a:cubicBezTo>
                        <a:pt x="683411" y="1253404"/>
                        <a:pt x="693179" y="1246208"/>
                        <a:pt x="704169" y="1244010"/>
                      </a:cubicBezTo>
                      <a:cubicBezTo>
                        <a:pt x="728744" y="1239095"/>
                        <a:pt x="753788" y="1236921"/>
                        <a:pt x="778597" y="1233377"/>
                      </a:cubicBezTo>
                      <a:cubicBezTo>
                        <a:pt x="870013" y="1172434"/>
                        <a:pt x="754351" y="1245500"/>
                        <a:pt x="842392" y="1201479"/>
                      </a:cubicBezTo>
                      <a:cubicBezTo>
                        <a:pt x="924827" y="1160261"/>
                        <a:pt x="826022" y="1196302"/>
                        <a:pt x="906188" y="1169582"/>
                      </a:cubicBezTo>
                      <a:cubicBezTo>
                        <a:pt x="957059" y="1093275"/>
                        <a:pt x="930646" y="1123858"/>
                        <a:pt x="980616" y="1073889"/>
                      </a:cubicBezTo>
                      <a:cubicBezTo>
                        <a:pt x="999037" y="1018624"/>
                        <a:pt x="1019805" y="986905"/>
                        <a:pt x="991248" y="925033"/>
                      </a:cubicBezTo>
                      <a:cubicBezTo>
                        <a:pt x="980746" y="902278"/>
                        <a:pt x="958937" y="885772"/>
                        <a:pt x="938085" y="871870"/>
                      </a:cubicBezTo>
                      <a:cubicBezTo>
                        <a:pt x="927453" y="864782"/>
                        <a:pt x="916005" y="858786"/>
                        <a:pt x="906188" y="850605"/>
                      </a:cubicBezTo>
                      <a:cubicBezTo>
                        <a:pt x="894636" y="840979"/>
                        <a:pt x="887435" y="826010"/>
                        <a:pt x="874290" y="818707"/>
                      </a:cubicBezTo>
                      <a:cubicBezTo>
                        <a:pt x="854696" y="807821"/>
                        <a:pt x="810495" y="797442"/>
                        <a:pt x="810495" y="797442"/>
                      </a:cubicBezTo>
                      <a:cubicBezTo>
                        <a:pt x="775492" y="762440"/>
                        <a:pt x="765669" y="748447"/>
                        <a:pt x="714802" y="723014"/>
                      </a:cubicBezTo>
                      <a:cubicBezTo>
                        <a:pt x="700625" y="715926"/>
                        <a:pt x="687309" y="706761"/>
                        <a:pt x="672272" y="701749"/>
                      </a:cubicBezTo>
                      <a:cubicBezTo>
                        <a:pt x="655127" y="696034"/>
                        <a:pt x="636830" y="694661"/>
                        <a:pt x="619109" y="691117"/>
                      </a:cubicBezTo>
                      <a:cubicBezTo>
                        <a:pt x="604932" y="684029"/>
                        <a:pt x="590340" y="677716"/>
                        <a:pt x="576578" y="669852"/>
                      </a:cubicBezTo>
                      <a:cubicBezTo>
                        <a:pt x="565483" y="663512"/>
                        <a:pt x="556358" y="653776"/>
                        <a:pt x="544681" y="648586"/>
                      </a:cubicBezTo>
                      <a:cubicBezTo>
                        <a:pt x="524197" y="639482"/>
                        <a:pt x="499536" y="639755"/>
                        <a:pt x="480885" y="627321"/>
                      </a:cubicBezTo>
                      <a:cubicBezTo>
                        <a:pt x="470253" y="620233"/>
                        <a:pt x="460083" y="612396"/>
                        <a:pt x="448988" y="606056"/>
                      </a:cubicBezTo>
                      <a:cubicBezTo>
                        <a:pt x="435226" y="598192"/>
                        <a:pt x="419646" y="593583"/>
                        <a:pt x="406458" y="584791"/>
                      </a:cubicBezTo>
                      <a:cubicBezTo>
                        <a:pt x="349581" y="546874"/>
                        <a:pt x="431765" y="575170"/>
                        <a:pt x="342662" y="552893"/>
                      </a:cubicBezTo>
                      <a:cubicBezTo>
                        <a:pt x="328485" y="542261"/>
                        <a:pt x="312662" y="533526"/>
                        <a:pt x="300132" y="520996"/>
                      </a:cubicBezTo>
                      <a:cubicBezTo>
                        <a:pt x="291096" y="511960"/>
                        <a:pt x="288484" y="497513"/>
                        <a:pt x="278867" y="489098"/>
                      </a:cubicBezTo>
                      <a:cubicBezTo>
                        <a:pt x="259633" y="472268"/>
                        <a:pt x="230407" y="467014"/>
                        <a:pt x="215072" y="446568"/>
                      </a:cubicBezTo>
                      <a:cubicBezTo>
                        <a:pt x="124711" y="326088"/>
                        <a:pt x="234884" y="478268"/>
                        <a:pt x="161909" y="361507"/>
                      </a:cubicBezTo>
                      <a:cubicBezTo>
                        <a:pt x="152517" y="346480"/>
                        <a:pt x="139403" y="334004"/>
                        <a:pt x="130011" y="318977"/>
                      </a:cubicBezTo>
                      <a:cubicBezTo>
                        <a:pt x="121610" y="305536"/>
                        <a:pt x="113758" y="291484"/>
                        <a:pt x="108746" y="276447"/>
                      </a:cubicBezTo>
                      <a:cubicBezTo>
                        <a:pt x="99504" y="248721"/>
                        <a:pt x="87481" y="191386"/>
                        <a:pt x="87481" y="191386"/>
                      </a:cubicBezTo>
                      <a:cubicBezTo>
                        <a:pt x="90531" y="160884"/>
                        <a:pt x="89586" y="91483"/>
                        <a:pt x="108746" y="53163"/>
                      </a:cubicBezTo>
                      <a:cubicBezTo>
                        <a:pt x="114461" y="41733"/>
                        <a:pt x="119175" y="28038"/>
                        <a:pt x="130011" y="21265"/>
                      </a:cubicBezTo>
                      <a:cubicBezTo>
                        <a:pt x="149019" y="9385"/>
                        <a:pt x="193806" y="0"/>
                        <a:pt x="193806" y="0"/>
                      </a:cubicBezTo>
                      <a:cubicBezTo>
                        <a:pt x="200895" y="7088"/>
                        <a:pt x="210589" y="12299"/>
                        <a:pt x="215072" y="21265"/>
                      </a:cubicBezTo>
                      <a:cubicBezTo>
                        <a:pt x="225097" y="41314"/>
                        <a:pt x="217686" y="72627"/>
                        <a:pt x="236337" y="85061"/>
                      </a:cubicBezTo>
                      <a:lnTo>
                        <a:pt x="268234" y="106326"/>
                      </a:lnTo>
                      <a:cubicBezTo>
                        <a:pt x="303401" y="159077"/>
                        <a:pt x="280462" y="129187"/>
                        <a:pt x="342662" y="191386"/>
                      </a:cubicBezTo>
                      <a:lnTo>
                        <a:pt x="374560" y="223284"/>
                      </a:lnTo>
                      <a:cubicBezTo>
                        <a:pt x="385193" y="233917"/>
                        <a:pt x="392193" y="250427"/>
                        <a:pt x="406458" y="255182"/>
                      </a:cubicBezTo>
                      <a:lnTo>
                        <a:pt x="438355" y="265814"/>
                      </a:lnTo>
                      <a:cubicBezTo>
                        <a:pt x="518437" y="319201"/>
                        <a:pt x="416660" y="256516"/>
                        <a:pt x="512783" y="297712"/>
                      </a:cubicBezTo>
                      <a:cubicBezTo>
                        <a:pt x="524529" y="302746"/>
                        <a:pt x="532441" y="315305"/>
                        <a:pt x="544681" y="318977"/>
                      </a:cubicBezTo>
                      <a:cubicBezTo>
                        <a:pt x="568685" y="326178"/>
                        <a:pt x="594339" y="325799"/>
                        <a:pt x="619109" y="329610"/>
                      </a:cubicBezTo>
                      <a:cubicBezTo>
                        <a:pt x="640417" y="332888"/>
                        <a:pt x="661639" y="336698"/>
                        <a:pt x="682904" y="340242"/>
                      </a:cubicBezTo>
                      <a:cubicBezTo>
                        <a:pt x="810205" y="382677"/>
                        <a:pt x="723433" y="357872"/>
                        <a:pt x="1023146" y="340242"/>
                      </a:cubicBezTo>
                      <a:cubicBezTo>
                        <a:pt x="1059647" y="338095"/>
                        <a:pt x="1107094" y="319348"/>
                        <a:pt x="1140104" y="308345"/>
                      </a:cubicBezTo>
                      <a:lnTo>
                        <a:pt x="1172002" y="297712"/>
                      </a:lnTo>
                      <a:lnTo>
                        <a:pt x="1203899" y="287079"/>
                      </a:lnTo>
                      <a:cubicBezTo>
                        <a:pt x="1210988" y="279991"/>
                        <a:pt x="1216569" y="270972"/>
                        <a:pt x="1225165" y="265814"/>
                      </a:cubicBezTo>
                      <a:cubicBezTo>
                        <a:pt x="1234775" y="260048"/>
                        <a:pt x="1246761" y="259597"/>
                        <a:pt x="1257062" y="255182"/>
                      </a:cubicBezTo>
                      <a:cubicBezTo>
                        <a:pt x="1271630" y="248938"/>
                        <a:pt x="1286001" y="242072"/>
                        <a:pt x="1299592" y="233917"/>
                      </a:cubicBezTo>
                      <a:cubicBezTo>
                        <a:pt x="1360697" y="197254"/>
                        <a:pt x="1355030" y="195837"/>
                        <a:pt x="1405918" y="159489"/>
                      </a:cubicBezTo>
                      <a:cubicBezTo>
                        <a:pt x="1416317" y="152062"/>
                        <a:pt x="1428265" y="146714"/>
                        <a:pt x="1437816" y="138224"/>
                      </a:cubicBezTo>
                      <a:cubicBezTo>
                        <a:pt x="1460293" y="118244"/>
                        <a:pt x="1484929" y="99451"/>
                        <a:pt x="1501611" y="74428"/>
                      </a:cubicBezTo>
                      <a:cubicBezTo>
                        <a:pt x="1508699" y="63796"/>
                        <a:pt x="1512898" y="50514"/>
                        <a:pt x="1522876" y="42531"/>
                      </a:cubicBezTo>
                      <a:cubicBezTo>
                        <a:pt x="1531628" y="35530"/>
                        <a:pt x="1544749" y="36910"/>
                        <a:pt x="1554774" y="31898"/>
                      </a:cubicBezTo>
                      <a:cubicBezTo>
                        <a:pt x="1637223" y="-9327"/>
                        <a:pt x="1538392" y="26727"/>
                        <a:pt x="1618569" y="0"/>
                      </a:cubicBezTo>
                      <a:cubicBezTo>
                        <a:pt x="1636290" y="3544"/>
                        <a:pt x="1656041" y="1667"/>
                        <a:pt x="1671732" y="10633"/>
                      </a:cubicBezTo>
                      <a:cubicBezTo>
                        <a:pt x="1682827" y="16973"/>
                        <a:pt x="1692200" y="29777"/>
                        <a:pt x="1692997" y="42531"/>
                      </a:cubicBezTo>
                      <a:cubicBezTo>
                        <a:pt x="1696907" y="105083"/>
                        <a:pt x="1682407" y="180503"/>
                        <a:pt x="1671732" y="244549"/>
                      </a:cubicBezTo>
                      <a:cubicBezTo>
                        <a:pt x="1675339" y="302256"/>
                        <a:pt x="1652608" y="395546"/>
                        <a:pt x="1703630" y="446568"/>
                      </a:cubicBezTo>
                      <a:cubicBezTo>
                        <a:pt x="1709234" y="452172"/>
                        <a:pt x="1698313" y="467833"/>
                        <a:pt x="1714262" y="467833"/>
                      </a:cubicBezTo>
                      <a:close/>
                    </a:path>
                  </a:pathLst>
                </a:cu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TextBox 68"/>
                <p:cNvSpPr txBox="1"/>
                <p:nvPr/>
              </p:nvSpPr>
              <p:spPr>
                <a:xfrm>
                  <a:off x="3025832" y="3618402"/>
                  <a:ext cx="160433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Aktivirani trombocit</a:t>
                  </a:r>
                  <a:endParaRPr kumimoji="0" lang="en-US" sz="1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grpSp>
        </p:grpSp>
        <p:cxnSp>
          <p:nvCxnSpPr>
            <p:cNvPr id="79" name="Straight Arrow Connector 78"/>
            <p:cNvCxnSpPr/>
            <p:nvPr/>
          </p:nvCxnSpPr>
          <p:spPr>
            <a:xfrm>
              <a:off x="4435129" y="3886200"/>
              <a:ext cx="1346024" cy="108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079BC702-9B13-44E5-83DB-6C739C6074A4}"/>
                </a:ext>
              </a:extLst>
            </p:cNvPr>
            <p:cNvSpPr txBox="1"/>
            <p:nvPr/>
          </p:nvSpPr>
          <p:spPr>
            <a:xfrm>
              <a:off x="5501854" y="3447623"/>
              <a:ext cx="146811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Ca++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ADP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1800" b="1" i="0" u="none" strike="noStrike" kern="1200" cap="none" spc="0" normalizeH="0" baseline="0" noProof="0" dirty="0" smtClean="0">
                  <a:ln>
                    <a:noFill/>
                  </a:ln>
                  <a:solidFill>
                    <a:srgbClr val="FF0000"/>
                  </a:solidFill>
                  <a:effectLst/>
                  <a:uLnTx/>
                  <a:uFillTx/>
                  <a:latin typeface="Garamond" panose="02020404030301010803" pitchFamily="18" charset="0"/>
                  <a:ea typeface="+mn-ea"/>
                  <a:cs typeface="+mn-cs"/>
                </a:rPr>
                <a:t>TxA</a:t>
              </a:r>
              <a:r>
                <a:rPr kumimoji="0" lang="sr-Latn-RS" sz="1400" b="1" i="0" u="none" strike="noStrike" kern="1200" cap="none" spc="0" normalizeH="0" baseline="0" noProof="0" dirty="0" smtClean="0">
                  <a:ln>
                    <a:noFill/>
                  </a:ln>
                  <a:solidFill>
                    <a:srgbClr val="FF0000"/>
                  </a:solidFill>
                  <a:effectLst/>
                  <a:uLnTx/>
                  <a:uFillTx/>
                  <a:latin typeface="Garamond" panose="02020404030301010803" pitchFamily="18" charset="0"/>
                  <a:ea typeface="+mn-ea"/>
                  <a:cs typeface="+mn-cs"/>
                </a:rPr>
                <a:t>2</a:t>
              </a:r>
              <a:endParaRPr kumimoji="0" lang="sr-Latn-RS" sz="1400" b="1" i="0" u="none" strike="noStrike" kern="1200" cap="none" spc="0" normalizeH="0" baseline="0" noProof="0" dirty="0">
                <a:ln>
                  <a:noFill/>
                </a:ln>
                <a:solidFill>
                  <a:srgbClr val="FF0000"/>
                </a:solidFill>
                <a:effectLst/>
                <a:uLnTx/>
                <a:uFillTx/>
                <a:latin typeface="Garamond" panose="02020404030301010803" pitchFamily="18" charset="0"/>
                <a:ea typeface="+mn-ea"/>
                <a:cs typeface="+mn-cs"/>
              </a:endParaRPr>
            </a:p>
          </p:txBody>
        </p:sp>
      </p:grpSp>
      <p:sp>
        <p:nvSpPr>
          <p:cNvPr id="82" name="Oval 81"/>
          <p:cNvSpPr/>
          <p:nvPr/>
        </p:nvSpPr>
        <p:spPr>
          <a:xfrm>
            <a:off x="6807755" y="1241972"/>
            <a:ext cx="2669001" cy="1796860"/>
          </a:xfrm>
          <a:prstGeom prst="ellipse">
            <a:avLst/>
          </a:prstGeom>
          <a:solidFill>
            <a:srgbClr val="843874"/>
          </a:solidFill>
          <a:ln>
            <a:solidFill>
              <a:srgbClr val="7E3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Trombocit</a:t>
            </a:r>
            <a:endParaRPr kumimoji="0" lang="en-US" sz="20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cxnSp>
        <p:nvCxnSpPr>
          <p:cNvPr id="84" name="Curved Connector 83"/>
          <p:cNvCxnSpPr/>
          <p:nvPr/>
        </p:nvCxnSpPr>
        <p:spPr>
          <a:xfrm flipV="1">
            <a:off x="6807755" y="3200400"/>
            <a:ext cx="1334500" cy="708888"/>
          </a:xfrm>
          <a:prstGeom prst="curvedConnector3">
            <a:avLst>
              <a:gd name="adj1" fmla="val 9975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079BC702-9B13-44E5-83DB-6C739C6074A4}"/>
              </a:ext>
            </a:extLst>
          </p:cNvPr>
          <p:cNvSpPr txBox="1"/>
          <p:nvPr/>
        </p:nvSpPr>
        <p:spPr>
          <a:xfrm>
            <a:off x="631560" y="1126090"/>
            <a:ext cx="801052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400" b="0"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Zalepljeni</a:t>
            </a:r>
            <a:r>
              <a:rPr kumimoji="0" lang="sr-Latn-RS" sz="2400" b="0" i="0" u="none" strike="noStrike" kern="1200" cap="none" spc="0" normalizeH="0" noProof="0" smtClean="0">
                <a:ln>
                  <a:noFill/>
                </a:ln>
                <a:solidFill>
                  <a:srgbClr val="7E7559"/>
                </a:solidFill>
                <a:effectLst/>
                <a:uLnTx/>
                <a:uFillTx/>
                <a:latin typeface="Garamond" panose="02020404030301010803" pitchFamily="18" charset="0"/>
                <a:ea typeface="+mn-ea"/>
                <a:cs typeface="+mn-cs"/>
              </a:rPr>
              <a:t> trombociti podležu </a:t>
            </a:r>
            <a:r>
              <a:rPr kumimoji="0" lang="sr-Latn-RS" sz="2400" b="1" i="0" u="none" strike="noStrike" kern="1200" cap="none" spc="0" normalizeH="0" noProof="0" smtClean="0">
                <a:ln>
                  <a:noFill/>
                </a:ln>
                <a:solidFill>
                  <a:srgbClr val="7E7559"/>
                </a:solidFill>
                <a:effectLst/>
                <a:uLnTx/>
                <a:uFillTx/>
                <a:latin typeface="Garamond" panose="02020404030301010803" pitchFamily="18" charset="0"/>
                <a:ea typeface="+mn-ea"/>
                <a:cs typeface="+mn-cs"/>
              </a:rPr>
              <a:t>aktivaciji</a:t>
            </a:r>
            <a:r>
              <a:rPr kumimoji="0" lang="sr-Latn-RS" sz="2400" b="0" i="0" u="none" strike="noStrike" kern="1200" cap="none" spc="0" normalizeH="0" noProof="0" smtClean="0">
                <a:ln>
                  <a:noFill/>
                </a:ln>
                <a:solidFill>
                  <a:srgbClr val="7E7559"/>
                </a:solidFill>
                <a:effectLst/>
                <a:uLnTx/>
                <a:uFillTx/>
                <a:latin typeface="Garamond" panose="02020404030301010803" pitchFamily="18" charset="0"/>
                <a:ea typeface="+mn-ea"/>
                <a:cs typeface="+mn-cs"/>
              </a:rPr>
              <a:t> i </a:t>
            </a:r>
            <a:r>
              <a:rPr kumimoji="0" lang="sr-Latn-RS" sz="2400" b="1" i="0" u="none" strike="noStrike" kern="1200" cap="none" spc="0" normalizeH="0" noProof="0" smtClean="0">
                <a:ln>
                  <a:noFill/>
                </a:ln>
                <a:solidFill>
                  <a:srgbClr val="7E7559"/>
                </a:solidFill>
                <a:effectLst/>
                <a:uLnTx/>
                <a:uFillTx/>
                <a:latin typeface="Garamond" panose="02020404030301010803" pitchFamily="18" charset="0"/>
                <a:ea typeface="+mn-ea"/>
                <a:cs typeface="+mn-cs"/>
              </a:rPr>
              <a:t>sekreciji</a:t>
            </a:r>
          </a:p>
          <a:p>
            <a:pPr marL="0" marR="0" lvl="0" indent="0" algn="l" defTabSz="457200" rtl="0" eaLnBrk="1" fontAlgn="auto" latinLnBrk="0" hangingPunct="1">
              <a:lnSpc>
                <a:spcPct val="100000"/>
              </a:lnSpc>
              <a:spcBef>
                <a:spcPts val="0"/>
              </a:spcBef>
              <a:spcAft>
                <a:spcPts val="0"/>
              </a:spcAft>
              <a:buClrTx/>
              <a:buSzTx/>
              <a:buFontTx/>
              <a:buNone/>
              <a:tabLst/>
              <a:defRPr/>
            </a:pPr>
            <a:r>
              <a:rPr lang="sr-Latn-RS" sz="2400">
                <a:solidFill>
                  <a:srgbClr val="7E7559"/>
                </a:solidFill>
                <a:latin typeface="Garamond" panose="02020404030301010803" pitchFamily="18" charset="0"/>
              </a:rPr>
              <a:t>m</a:t>
            </a:r>
            <a:r>
              <a:rPr lang="sr-Latn-RS" sz="2400" smtClean="0">
                <a:solidFill>
                  <a:srgbClr val="7E7559"/>
                </a:solidFill>
                <a:latin typeface="Garamond" panose="02020404030301010803" pitchFamily="18" charset="0"/>
              </a:rPr>
              <a:t>edijatora koji</a:t>
            </a:r>
            <a:r>
              <a:rPr kumimoji="0" lang="sr-Latn-RS" sz="2400" b="0" i="0" u="none" strike="noStrike" kern="1200" cap="none" spc="0" normalizeH="0" noProof="0" smtClean="0">
                <a:ln>
                  <a:noFill/>
                </a:ln>
                <a:solidFill>
                  <a:srgbClr val="7E7559"/>
                </a:solidFill>
                <a:effectLst/>
                <a:uLnTx/>
                <a:uFillTx/>
                <a:latin typeface="Garamond" panose="02020404030301010803" pitchFamily="18" charset="0"/>
                <a:ea typeface="+mn-ea"/>
                <a:cs typeface="+mn-cs"/>
              </a:rPr>
              <a:t> </a:t>
            </a:r>
            <a:r>
              <a:rPr kumimoji="0" lang="sr-Latn-RS" sz="2400" b="1"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privlače </a:t>
            </a:r>
            <a:r>
              <a:rPr kumimoji="0" lang="sr-Latn-RS" sz="2400" i="0" u="none" strike="noStrike" kern="1200" cap="none" spc="0" normalizeH="0" baseline="0" noProof="0" smtClean="0">
                <a:ln>
                  <a:noFill/>
                </a:ln>
                <a:solidFill>
                  <a:srgbClr val="7E7559"/>
                </a:solidFill>
                <a:effectLst/>
                <a:uLnTx/>
                <a:uFillTx/>
                <a:latin typeface="Garamond" panose="02020404030301010803" pitchFamily="18" charset="0"/>
                <a:ea typeface="+mn-ea"/>
                <a:cs typeface="+mn-cs"/>
              </a:rPr>
              <a:t>druge </a:t>
            </a:r>
            <a:r>
              <a:rPr kumimoji="0" lang="sr-Latn-RS" sz="2400" b="1"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trombocite</a:t>
            </a:r>
            <a:r>
              <a:rPr kumimoji="0" lang="sr-Latn-RS" sz="2400" b="0" i="0" u="none" strike="noStrike" kern="1200" cap="none" spc="0" normalizeH="0" baseline="0" noProof="0" dirty="0" smtClean="0">
                <a:ln>
                  <a:noFill/>
                </a:ln>
                <a:solidFill>
                  <a:srgbClr val="7E7559"/>
                </a:solidFill>
                <a:effectLst/>
                <a:uLnTx/>
                <a:uFillTx/>
                <a:latin typeface="Garamond" panose="02020404030301010803" pitchFamily="18" charset="0"/>
                <a:ea typeface="+mn-ea"/>
                <a:cs typeface="+mn-cs"/>
              </a:rPr>
              <a:t>.</a:t>
            </a:r>
          </a:p>
        </p:txBody>
      </p:sp>
      <p:cxnSp>
        <p:nvCxnSpPr>
          <p:cNvPr id="3" name="Straight Arrow Connector 2"/>
          <p:cNvCxnSpPr/>
          <p:nvPr/>
        </p:nvCxnSpPr>
        <p:spPr>
          <a:xfrm flipH="1">
            <a:off x="4784673" y="2326419"/>
            <a:ext cx="1900212" cy="7124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319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956</TotalTime>
  <Words>2817</Words>
  <Application>Microsoft Office PowerPoint</Application>
  <PresentationFormat>On-screen Show (4:3)</PresentationFormat>
  <Paragraphs>424</Paragraphs>
  <Slides>35</Slides>
  <Notes>20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35</vt:i4>
      </vt:variant>
    </vt:vector>
  </HeadingPairs>
  <TitlesOfParts>
    <vt:vector size="46" baseType="lpstr">
      <vt:lpstr>Arial</vt:lpstr>
      <vt:lpstr>Calibri</vt:lpstr>
      <vt:lpstr>Calibri Light</vt:lpstr>
      <vt:lpstr>Garamond</vt:lpstr>
      <vt:lpstr>Times New Roman</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Dušan Bošnjaković</dc:creator>
  <cp:lastModifiedBy>Dušan Bošnjaković</cp:lastModifiedBy>
  <cp:revision>174</cp:revision>
  <dcterms:created xsi:type="dcterms:W3CDTF">2021-11-20T06:33:03Z</dcterms:created>
  <dcterms:modified xsi:type="dcterms:W3CDTF">2026-02-01T15:45:23Z</dcterms:modified>
</cp:coreProperties>
</file>